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60" r:id="rId1"/>
  </p:sldMasterIdLst>
  <p:notesMasterIdLst>
    <p:notesMasterId r:id="rId80"/>
  </p:notesMasterIdLst>
  <p:handoutMasterIdLst>
    <p:handoutMasterId r:id="rId81"/>
  </p:handoutMasterIdLst>
  <p:sldIdLst>
    <p:sldId id="256" r:id="rId2"/>
    <p:sldId id="420" r:id="rId3"/>
    <p:sldId id="421" r:id="rId4"/>
    <p:sldId id="367" r:id="rId5"/>
    <p:sldId id="419" r:id="rId6"/>
    <p:sldId id="471" r:id="rId7"/>
    <p:sldId id="422" r:id="rId8"/>
    <p:sldId id="423" r:id="rId9"/>
    <p:sldId id="424" r:id="rId10"/>
    <p:sldId id="425" r:id="rId11"/>
    <p:sldId id="426" r:id="rId12"/>
    <p:sldId id="427" r:id="rId13"/>
    <p:sldId id="428" r:id="rId14"/>
    <p:sldId id="472" r:id="rId15"/>
    <p:sldId id="430" r:id="rId16"/>
    <p:sldId id="434" r:id="rId17"/>
    <p:sldId id="431" r:id="rId18"/>
    <p:sldId id="436" r:id="rId19"/>
    <p:sldId id="473" r:id="rId20"/>
    <p:sldId id="474" r:id="rId21"/>
    <p:sldId id="415" r:id="rId22"/>
    <p:sldId id="392" r:id="rId23"/>
    <p:sldId id="338" r:id="rId24"/>
    <p:sldId id="432" r:id="rId25"/>
    <p:sldId id="433" r:id="rId26"/>
    <p:sldId id="393" r:id="rId27"/>
    <p:sldId id="394" r:id="rId28"/>
    <p:sldId id="364" r:id="rId29"/>
    <p:sldId id="411" r:id="rId30"/>
    <p:sldId id="476" r:id="rId31"/>
    <p:sldId id="477" r:id="rId32"/>
    <p:sldId id="478" r:id="rId33"/>
    <p:sldId id="365" r:id="rId34"/>
    <p:sldId id="396" r:id="rId35"/>
    <p:sldId id="479" r:id="rId36"/>
    <p:sldId id="366" r:id="rId37"/>
    <p:sldId id="480" r:id="rId38"/>
    <p:sldId id="368" r:id="rId39"/>
    <p:sldId id="339" r:id="rId40"/>
    <p:sldId id="397" r:id="rId41"/>
    <p:sldId id="340" r:id="rId42"/>
    <p:sldId id="341" r:id="rId43"/>
    <p:sldId id="342" r:id="rId44"/>
    <p:sldId id="343" r:id="rId45"/>
    <p:sldId id="499" r:id="rId46"/>
    <p:sldId id="500" r:id="rId47"/>
    <p:sldId id="481" r:id="rId48"/>
    <p:sldId id="482" r:id="rId49"/>
    <p:sldId id="483" r:id="rId50"/>
    <p:sldId id="484" r:id="rId51"/>
    <p:sldId id="380" r:id="rId52"/>
    <p:sldId id="452" r:id="rId53"/>
    <p:sldId id="485" r:id="rId54"/>
    <p:sldId id="501" r:id="rId55"/>
    <p:sldId id="502" r:id="rId56"/>
    <p:sldId id="503" r:id="rId57"/>
    <p:sldId id="486" r:id="rId58"/>
    <p:sldId id="487" r:id="rId59"/>
    <p:sldId id="488" r:id="rId60"/>
    <p:sldId id="490" r:id="rId61"/>
    <p:sldId id="489" r:id="rId62"/>
    <p:sldId id="492" r:id="rId63"/>
    <p:sldId id="491" r:id="rId64"/>
    <p:sldId id="493" r:id="rId65"/>
    <p:sldId id="494" r:id="rId66"/>
    <p:sldId id="495" r:id="rId67"/>
    <p:sldId id="497" r:id="rId68"/>
    <p:sldId id="498" r:id="rId69"/>
    <p:sldId id="496" r:id="rId70"/>
    <p:sldId id="464" r:id="rId71"/>
    <p:sldId id="465" r:id="rId72"/>
    <p:sldId id="466" r:id="rId73"/>
    <p:sldId id="467" r:id="rId74"/>
    <p:sldId id="468" r:id="rId75"/>
    <p:sldId id="469" r:id="rId76"/>
    <p:sldId id="470" r:id="rId77"/>
    <p:sldId id="504" r:id="rId78"/>
    <p:sldId id="455" r:id="rId79"/>
  </p:sldIdLst>
  <p:sldSz cx="9144000" cy="6858000" type="screen4x3"/>
  <p:notesSz cx="6797675" cy="9926638"/>
  <p:defaultTextStyle>
    <a:defPPr>
      <a:defRPr lang="fr-FR"/>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celyne PROUTEAU HOFFMANN" initials="JPH" lastIdx="4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3C3F7"/>
    <a:srgbClr val="FF6600"/>
    <a:srgbClr val="00CC99"/>
    <a:srgbClr val="FF9933"/>
    <a:srgbClr val="66FF66"/>
    <a:srgbClr val="4584D3"/>
    <a:srgbClr val="FFFF99"/>
    <a:srgbClr val="FFCCFF"/>
    <a:srgbClr val="3399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37" autoAdjust="0"/>
    <p:restoredTop sz="94660" autoAdjust="0"/>
  </p:normalViewPr>
  <p:slideViewPr>
    <p:cSldViewPr>
      <p:cViewPr varScale="1">
        <p:scale>
          <a:sx n="86" d="100"/>
          <a:sy n="86" d="100"/>
        </p:scale>
        <p:origin x="1632" y="91"/>
      </p:cViewPr>
      <p:guideLst>
        <p:guide orient="horz" pos="2160"/>
        <p:guide pos="2880"/>
      </p:guideLst>
    </p:cSldViewPr>
  </p:slideViewPr>
  <p:outlineViewPr>
    <p:cViewPr>
      <p:scale>
        <a:sx n="33" d="100"/>
        <a:sy n="33" d="100"/>
      </p:scale>
      <p:origin x="0" y="2349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stora\MesFichiers\SMIGIBA\SMIGIBA\02%20Budget%20SMIGIBA\Budget%202021\CA%202020\Pr&#233;sentation%20CA%202020.ods"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300" b="0"/>
            </a:pPr>
            <a:r>
              <a:rPr lang="fr-FR" b="1" dirty="0"/>
              <a:t>Dépenses réalisées de fonctionnement par chapitre</a:t>
            </a:r>
          </a:p>
        </c:rich>
      </c:tx>
      <c:layout>
        <c:manualLayout>
          <c:xMode val="edge"/>
          <c:yMode val="edge"/>
          <c:x val="0.1749068993648128"/>
          <c:y val="9.938512122991626E-2"/>
        </c:manualLayout>
      </c:layout>
      <c:overlay val="0"/>
    </c:title>
    <c:autoTitleDeleted val="0"/>
    <c:view3D>
      <c:rotX val="30"/>
      <c:rotY val="360"/>
      <c:rAngAx val="1"/>
    </c:view3D>
    <c:floor>
      <c:thickness val="0"/>
      <c:spPr>
        <a:solidFill>
          <a:srgbClr val="CCCCCC"/>
        </a:solidFill>
        <a:ln>
          <a:solidFill>
            <a:srgbClr val="B3B3B3"/>
          </a:solidFill>
        </a:ln>
      </c:spPr>
    </c:floor>
    <c:sideWall>
      <c:thickness val="0"/>
      <c:spPr>
        <a:noFill/>
        <a:ln>
          <a:solidFill>
            <a:srgbClr val="B3B3B3"/>
          </a:solidFill>
          <a:prstDash val="solid"/>
        </a:ln>
      </c:spPr>
    </c:sideWall>
    <c:backWall>
      <c:thickness val="0"/>
      <c:spPr>
        <a:noFill/>
        <a:ln>
          <a:solidFill>
            <a:srgbClr val="B3B3B3"/>
          </a:solidFill>
          <a:prstDash val="solid"/>
        </a:ln>
      </c:spPr>
    </c:backWall>
    <c:plotArea>
      <c:layout>
        <c:manualLayout>
          <c:xMode val="edge"/>
          <c:yMode val="edge"/>
          <c:x val="6.4622667473991299E-2"/>
          <c:y val="0.33005099349393352"/>
          <c:w val="0.44333131502174267"/>
          <c:h val="0.46738174784596453"/>
        </c:manualLayout>
      </c:layout>
      <c:pie3DChart>
        <c:varyColors val="1"/>
        <c:ser>
          <c:idx val="0"/>
          <c:order val="0"/>
          <c:tx>
            <c:strRef>
              <c:f>Feuille1!$A$35</c:f>
              <c:strCache>
                <c:ptCount val="1"/>
                <c:pt idx="0">
                  <c:v>Chapitre</c:v>
                </c:pt>
              </c:strCache>
            </c:strRef>
          </c:tx>
          <c:explosion val="2"/>
          <c:dPt>
            <c:idx val="0"/>
            <c:bubble3D val="0"/>
            <c:explosion val="24"/>
            <c:spPr>
              <a:solidFill>
                <a:srgbClr val="993366"/>
              </a:solidFill>
            </c:spPr>
            <c:extLst>
              <c:ext xmlns:c16="http://schemas.microsoft.com/office/drawing/2014/chart" uri="{C3380CC4-5D6E-409C-BE32-E72D297353CC}">
                <c16:uniqueId val="{00000001-8038-4778-95C9-26957438C428}"/>
              </c:ext>
            </c:extLst>
          </c:dPt>
          <c:dPt>
            <c:idx val="1"/>
            <c:bubble3D val="0"/>
            <c:spPr>
              <a:solidFill>
                <a:srgbClr val="47B8B8"/>
              </a:solidFill>
            </c:spPr>
            <c:extLst>
              <c:ext xmlns:c16="http://schemas.microsoft.com/office/drawing/2014/chart" uri="{C3380CC4-5D6E-409C-BE32-E72D297353CC}">
                <c16:uniqueId val="{00000003-8038-4778-95C9-26957438C428}"/>
              </c:ext>
            </c:extLst>
          </c:dPt>
          <c:dPt>
            <c:idx val="2"/>
            <c:bubble3D val="0"/>
            <c:spPr>
              <a:solidFill>
                <a:srgbClr val="FF950E"/>
              </a:solidFill>
            </c:spPr>
            <c:extLst>
              <c:ext xmlns:c16="http://schemas.microsoft.com/office/drawing/2014/chart" uri="{C3380CC4-5D6E-409C-BE32-E72D297353CC}">
                <c16:uniqueId val="{00000005-8038-4778-95C9-26957438C428}"/>
              </c:ext>
            </c:extLst>
          </c:dPt>
          <c:dPt>
            <c:idx val="3"/>
            <c:bubble3D val="0"/>
            <c:spPr>
              <a:solidFill>
                <a:srgbClr val="FF420E"/>
              </a:solidFill>
            </c:spPr>
            <c:extLst>
              <c:ext xmlns:c16="http://schemas.microsoft.com/office/drawing/2014/chart" uri="{C3380CC4-5D6E-409C-BE32-E72D297353CC}">
                <c16:uniqueId val="{00000007-8038-4778-95C9-26957438C428}"/>
              </c:ext>
            </c:extLst>
          </c:dPt>
          <c:dPt>
            <c:idx val="4"/>
            <c:bubble3D val="0"/>
            <c:spPr>
              <a:solidFill>
                <a:srgbClr val="FFD320"/>
              </a:solidFill>
            </c:spPr>
            <c:extLst>
              <c:ext xmlns:c16="http://schemas.microsoft.com/office/drawing/2014/chart" uri="{C3380CC4-5D6E-409C-BE32-E72D297353CC}">
                <c16:uniqueId val="{00000009-8038-4778-95C9-26957438C428}"/>
              </c:ext>
            </c:extLst>
          </c:dPt>
          <c:dPt>
            <c:idx val="5"/>
            <c:bubble3D val="0"/>
            <c:spPr>
              <a:solidFill>
                <a:srgbClr val="AECF00">
                  <a:alpha val="50000"/>
                </a:srgbClr>
              </a:solidFill>
            </c:spPr>
            <c:extLst>
              <c:ext xmlns:c16="http://schemas.microsoft.com/office/drawing/2014/chart" uri="{C3380CC4-5D6E-409C-BE32-E72D297353CC}">
                <c16:uniqueId val="{0000000B-8038-4778-95C9-26957438C428}"/>
              </c:ext>
            </c:extLst>
          </c:dPt>
          <c:dPt>
            <c:idx val="6"/>
            <c:bubble3D val="0"/>
            <c:spPr>
              <a:solidFill>
                <a:srgbClr val="DDDDDD"/>
              </a:solidFill>
            </c:spPr>
            <c:extLst>
              <c:ext xmlns:c16="http://schemas.microsoft.com/office/drawing/2014/chart" uri="{C3380CC4-5D6E-409C-BE32-E72D297353CC}">
                <c16:uniqueId val="{0000000D-8038-4778-95C9-26957438C428}"/>
              </c:ext>
            </c:extLst>
          </c:dPt>
          <c:dLbls>
            <c:dLbl>
              <c:idx val="1"/>
              <c:layout>
                <c:manualLayout>
                  <c:x val="-0.12963116615734679"/>
                  <c:y val="-0.1357468217817068"/>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038-4778-95C9-26957438C428}"/>
                </c:ext>
              </c:extLst>
            </c:dLbl>
            <c:dLbl>
              <c:idx val="2"/>
              <c:layout>
                <c:manualLayout>
                  <c:x val="3.7564391579557256E-3"/>
                  <c:y val="-2.4465535575412332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038-4778-95C9-26957438C428}"/>
                </c:ext>
              </c:extLst>
            </c:dLbl>
            <c:dLbl>
              <c:idx val="3"/>
              <c:layout>
                <c:manualLayout>
                  <c:x val="4.9115587016351193E-2"/>
                  <c:y val="0.12036691690341285"/>
                </c:manualLayout>
              </c:layout>
              <c:spPr>
                <a:solidFill>
                  <a:srgbClr val="A5D028">
                    <a:lumMod val="20000"/>
                    <a:lumOff val="80000"/>
                  </a:srgbClr>
                </a:solidFill>
                <a:ln>
                  <a:noFill/>
                </a:ln>
                <a:effectLst/>
              </c:spPr>
              <c:txPr>
                <a:bodyPr wrap="square" lIns="38100" tIns="19050" rIns="38100" bIns="19050" anchor="ctr">
                  <a:noAutofit/>
                </a:bodyPr>
                <a:lstStyle/>
                <a:p>
                  <a:pPr>
                    <a:defRPr sz="1000" b="0"/>
                  </a:pPr>
                  <a:endParaRPr lang="fr-FR"/>
                </a:p>
              </c:txPr>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8.2603339432046216E-2"/>
                      <c:h val="9.6583183879039899E-2"/>
                    </c:manualLayout>
                  </c15:layout>
                </c:ext>
                <c:ext xmlns:c16="http://schemas.microsoft.com/office/drawing/2014/chart" uri="{C3380CC4-5D6E-409C-BE32-E72D297353CC}">
                  <c16:uniqueId val="{00000007-8038-4778-95C9-26957438C428}"/>
                </c:ext>
              </c:extLst>
            </c:dLbl>
            <c:dLbl>
              <c:idx val="4"/>
              <c:layout>
                <c:manualLayout>
                  <c:x val="-4.2141967885921171E-4"/>
                  <c:y val="-6.4137714857079378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8038-4778-95C9-26957438C428}"/>
                </c:ext>
              </c:extLst>
            </c:dLbl>
            <c:dLbl>
              <c:idx val="6"/>
              <c:layout>
                <c:manualLayout>
                  <c:x val="9.3914494732652787E-2"/>
                  <c:y val="-4.5474113987334738E-2"/>
                </c:manualLayout>
              </c:layout>
              <c:dLblPos val="bestFi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8038-4778-95C9-26957438C428}"/>
                </c:ext>
              </c:extLst>
            </c:dLbl>
            <c:spPr>
              <a:solidFill>
                <a:srgbClr val="A5D028">
                  <a:lumMod val="20000"/>
                  <a:lumOff val="80000"/>
                </a:srgbClr>
              </a:solidFill>
              <a:ln>
                <a:noFill/>
              </a:ln>
              <a:effectLst/>
            </c:spPr>
            <c:txPr>
              <a:bodyPr wrap="square" lIns="38100" tIns="19050" rIns="38100" bIns="19050" anchor="ctr">
                <a:spAutoFit/>
              </a:bodyPr>
              <a:lstStyle/>
              <a:p>
                <a:pPr>
                  <a:defRPr sz="1000" b="0"/>
                </a:pPr>
                <a:endParaRPr lang="fr-FR"/>
              </a:p>
            </c:txPr>
            <c:dLblPos val="bestFit"/>
            <c:showLegendKey val="0"/>
            <c:showVal val="1"/>
            <c:showCatName val="0"/>
            <c:showSerName val="0"/>
            <c:showPercent val="0"/>
            <c:showBubbleSize val="0"/>
            <c:separator>
</c:separator>
            <c:showLeaderLines val="1"/>
            <c:extLst>
              <c:ext xmlns:c15="http://schemas.microsoft.com/office/drawing/2012/chart" uri="{CE6537A1-D6FC-4f65-9D91-7224C49458BB}"/>
            </c:extLst>
          </c:dLbls>
          <c:cat>
            <c:strRef>
              <c:f>Feuille1!$A$36:$A$42</c:f>
              <c:strCache>
                <c:ptCount val="7"/>
                <c:pt idx="0">
                  <c:v>011 - Charges à caractère général</c:v>
                </c:pt>
                <c:pt idx="1">
                  <c:v>012 - Charges de Personnel</c:v>
                </c:pt>
                <c:pt idx="2">
                  <c:v>65 - Autres Charges de gestion courante</c:v>
                </c:pt>
                <c:pt idx="3">
                  <c:v>66 - Charges financière</c:v>
                </c:pt>
                <c:pt idx="4">
                  <c:v>67 - Charges exceptionnelles</c:v>
                </c:pt>
                <c:pt idx="5">
                  <c:v>022 – Dépenses imprévues</c:v>
                </c:pt>
                <c:pt idx="6">
                  <c:v>042 – Opérations d’ordre</c:v>
                </c:pt>
              </c:strCache>
            </c:strRef>
          </c:cat>
          <c:val>
            <c:numRef>
              <c:f>Feuille1!$D$36:$D$42</c:f>
              <c:numCache>
                <c:formatCode>#\ ##0.00" "[$€-40C];[Red]"-"#\ ##0.00" "[$€-40C]</c:formatCode>
                <c:ptCount val="7"/>
                <c:pt idx="0">
                  <c:v>113671.31</c:v>
                </c:pt>
                <c:pt idx="1">
                  <c:v>343509.41</c:v>
                </c:pt>
                <c:pt idx="2">
                  <c:v>26597.16</c:v>
                </c:pt>
                <c:pt idx="3">
                  <c:v>0</c:v>
                </c:pt>
                <c:pt idx="4">
                  <c:v>23971.32</c:v>
                </c:pt>
                <c:pt idx="5">
                  <c:v>0</c:v>
                </c:pt>
                <c:pt idx="6">
                  <c:v>185543</c:v>
                </c:pt>
              </c:numCache>
            </c:numRef>
          </c:val>
          <c:extLst>
            <c:ext xmlns:c16="http://schemas.microsoft.com/office/drawing/2014/chart" uri="{C3380CC4-5D6E-409C-BE32-E72D297353CC}">
              <c16:uniqueId val="{0000000E-8038-4778-95C9-26957438C428}"/>
            </c:ext>
          </c:extLst>
        </c:ser>
        <c:dLbls>
          <c:showLegendKey val="0"/>
          <c:showVal val="0"/>
          <c:showCatName val="0"/>
          <c:showSerName val="0"/>
          <c:showPercent val="0"/>
          <c:showBubbleSize val="0"/>
          <c:showLeaderLines val="1"/>
        </c:dLbls>
      </c:pie3DChart>
    </c:plotArea>
    <c:legend>
      <c:legendPos val="r"/>
      <c:layout>
        <c:manualLayout>
          <c:xMode val="edge"/>
          <c:yMode val="edge"/>
          <c:x val="0.47766651103463892"/>
          <c:y val="0.21417527682109391"/>
          <c:w val="0.5201009662780085"/>
          <c:h val="0.65499721562765612"/>
        </c:manualLayout>
      </c:layout>
      <c:overlay val="0"/>
      <c:spPr>
        <a:noFill/>
        <a:ln>
          <a:noFill/>
        </a:ln>
      </c:spPr>
      <c:txPr>
        <a:bodyPr/>
        <a:lstStyle/>
        <a:p>
          <a:pPr>
            <a:defRPr sz="1200" b="0"/>
          </a:pPr>
          <a:endParaRPr lang="fr-FR"/>
        </a:p>
      </c:txPr>
    </c:legend>
    <c:plotVisOnly val="1"/>
    <c:dispBlanksAs val="gap"/>
    <c:showDLblsOverMax val="0"/>
  </c:chart>
  <c:spPr>
    <a:solidFill>
      <a:sysClr val="window" lastClr="FFFFFF"/>
    </a:solid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Recettes de fonctionnement par chapitre</a:t>
            </a:r>
          </a:p>
        </c:rich>
      </c:tx>
      <c:layout>
        <c:manualLayout>
          <c:xMode val="edge"/>
          <c:yMode val="edge"/>
          <c:x val="0.24715783914405859"/>
          <c:y val="0.32159230580137654"/>
        </c:manualLayout>
      </c:layout>
      <c:overlay val="0"/>
    </c:title>
    <c:autoTitleDeleted val="0"/>
    <c:view3D>
      <c:rotX val="27"/>
      <c:rotY val="30"/>
      <c:rAngAx val="1"/>
    </c:view3D>
    <c:floor>
      <c:thickness val="0"/>
      <c:spPr>
        <a:solidFill>
          <a:srgbClr val="CCCCCC"/>
        </a:solidFill>
        <a:ln>
          <a:solidFill>
            <a:srgbClr val="B3B3B3"/>
          </a:solidFill>
        </a:ln>
      </c:spPr>
    </c:floor>
    <c:sideWall>
      <c:thickness val="0"/>
      <c:spPr>
        <a:noFill/>
        <a:ln>
          <a:solidFill>
            <a:srgbClr val="B3B3B3"/>
          </a:solidFill>
          <a:prstDash val="solid"/>
        </a:ln>
      </c:spPr>
    </c:sideWall>
    <c:backWall>
      <c:thickness val="0"/>
      <c:spPr>
        <a:noFill/>
        <a:ln>
          <a:solidFill>
            <a:srgbClr val="B3B3B3"/>
          </a:solidFill>
          <a:prstDash val="solid"/>
        </a:ln>
      </c:spPr>
    </c:backWall>
    <c:plotArea>
      <c:layout>
        <c:manualLayout>
          <c:layoutTarget val="inner"/>
          <c:xMode val="edge"/>
          <c:yMode val="edge"/>
          <c:x val="1.258476586428557E-2"/>
          <c:y val="0.4985380738975872"/>
          <c:w val="0.63350537266274964"/>
          <c:h val="0.47410228046289998"/>
        </c:manualLayout>
      </c:layout>
      <c:pie3DChart>
        <c:varyColors val="1"/>
        <c:ser>
          <c:idx val="0"/>
          <c:order val="0"/>
          <c:tx>
            <c:strRef>
              <c:f>Feuille1!$D$80</c:f>
              <c:strCache>
                <c:ptCount val="1"/>
                <c:pt idx="0">
                  <c:v>Réalisé 2020</c:v>
                </c:pt>
              </c:strCache>
            </c:strRef>
          </c:tx>
          <c:dPt>
            <c:idx val="0"/>
            <c:bubble3D val="0"/>
            <c:spPr>
              <a:solidFill>
                <a:srgbClr val="FFD320"/>
              </a:solidFill>
            </c:spPr>
            <c:extLst>
              <c:ext xmlns:c16="http://schemas.microsoft.com/office/drawing/2014/chart" uri="{C3380CC4-5D6E-409C-BE32-E72D297353CC}">
                <c16:uniqueId val="{00000001-10CE-43D4-BA45-D46727B40FFA}"/>
              </c:ext>
            </c:extLst>
          </c:dPt>
          <c:dPt>
            <c:idx val="1"/>
            <c:bubble3D val="0"/>
            <c:spPr>
              <a:solidFill>
                <a:srgbClr val="FF420E"/>
              </a:solidFill>
            </c:spPr>
            <c:extLst>
              <c:ext xmlns:c16="http://schemas.microsoft.com/office/drawing/2014/chart" uri="{C3380CC4-5D6E-409C-BE32-E72D297353CC}">
                <c16:uniqueId val="{00000003-10CE-43D4-BA45-D46727B40FFA}"/>
              </c:ext>
            </c:extLst>
          </c:dPt>
          <c:dPt>
            <c:idx val="2"/>
            <c:bubble3D val="0"/>
            <c:spPr>
              <a:solidFill>
                <a:srgbClr val="0066CC"/>
              </a:solidFill>
            </c:spPr>
            <c:extLst>
              <c:ext xmlns:c16="http://schemas.microsoft.com/office/drawing/2014/chart" uri="{C3380CC4-5D6E-409C-BE32-E72D297353CC}">
                <c16:uniqueId val="{00000005-10CE-43D4-BA45-D46727B40FFA}"/>
              </c:ext>
            </c:extLst>
          </c:dPt>
          <c:dPt>
            <c:idx val="3"/>
            <c:bubble3D val="0"/>
            <c:spPr>
              <a:solidFill>
                <a:srgbClr val="66FFFF"/>
              </a:solidFill>
            </c:spPr>
            <c:extLst>
              <c:ext xmlns:c16="http://schemas.microsoft.com/office/drawing/2014/chart" uri="{C3380CC4-5D6E-409C-BE32-E72D297353CC}">
                <c16:uniqueId val="{00000007-10CE-43D4-BA45-D46727B40FFA}"/>
              </c:ext>
            </c:extLst>
          </c:dPt>
          <c:dPt>
            <c:idx val="4"/>
            <c:bubble3D val="0"/>
            <c:spPr>
              <a:solidFill>
                <a:srgbClr val="DDDDDD"/>
              </a:solidFill>
            </c:spPr>
            <c:extLst>
              <c:ext xmlns:c16="http://schemas.microsoft.com/office/drawing/2014/chart" uri="{C3380CC4-5D6E-409C-BE32-E72D297353CC}">
                <c16:uniqueId val="{00000009-10CE-43D4-BA45-D46727B40FFA}"/>
              </c:ext>
            </c:extLst>
          </c:dPt>
          <c:dLbls>
            <c:spPr>
              <a:noFill/>
              <a:ln>
                <a:noFill/>
              </a:ln>
              <a:effectLst/>
            </c:sp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Feuille1!$A$81:$B$85</c:f>
              <c:strCache>
                <c:ptCount val="5"/>
                <c:pt idx="0">
                  <c:v>013 - Atténuations de charges (1)</c:v>
                </c:pt>
                <c:pt idx="1">
                  <c:v>75 – Autres produits de gestion courante (2)</c:v>
                </c:pt>
                <c:pt idx="2">
                  <c:v>77 - Produits exceptionnels (3)</c:v>
                </c:pt>
                <c:pt idx="3">
                  <c:v>74 - Dotations et participations</c:v>
                </c:pt>
                <c:pt idx="4">
                  <c:v>042 - Opérations d’ordre</c:v>
                </c:pt>
              </c:strCache>
            </c:strRef>
          </c:cat>
          <c:val>
            <c:numRef>
              <c:f>Feuille1!$D$81:$D$85</c:f>
              <c:numCache>
                <c:formatCode>#\ ##0.00" "[$€-40C];[Red]"-"#\ ##0.00" "[$€-40C]</c:formatCode>
                <c:ptCount val="5"/>
                <c:pt idx="0">
                  <c:v>2561.1</c:v>
                </c:pt>
                <c:pt idx="1">
                  <c:v>2.1800000000000002</c:v>
                </c:pt>
                <c:pt idx="2">
                  <c:v>0</c:v>
                </c:pt>
                <c:pt idx="3">
                  <c:v>492785.05</c:v>
                </c:pt>
                <c:pt idx="4">
                  <c:v>185543</c:v>
                </c:pt>
              </c:numCache>
            </c:numRef>
          </c:val>
          <c:extLst>
            <c:ext xmlns:c16="http://schemas.microsoft.com/office/drawing/2014/chart" uri="{C3380CC4-5D6E-409C-BE32-E72D297353CC}">
              <c16:uniqueId val="{0000000A-10CE-43D4-BA45-D46727B40FFA}"/>
            </c:ext>
          </c:extLst>
        </c:ser>
        <c:dLbls>
          <c:showLegendKey val="0"/>
          <c:showVal val="0"/>
          <c:showCatName val="0"/>
          <c:showSerName val="0"/>
          <c:showPercent val="0"/>
          <c:showBubbleSize val="0"/>
          <c:showLeaderLines val="1"/>
        </c:dLbls>
      </c:pie3DChart>
    </c:plotArea>
    <c:legend>
      <c:legendPos val="r"/>
      <c:layout>
        <c:manualLayout>
          <c:xMode val="edge"/>
          <c:yMode val="edge"/>
          <c:x val="0.65447739706305796"/>
          <c:y val="0.46028477422282732"/>
          <c:w val="0.3394279681351377"/>
          <c:h val="0.52543065955676571"/>
        </c:manualLayout>
      </c:layout>
      <c:overlay val="0"/>
      <c:spPr>
        <a:noFill/>
        <a:ln>
          <a:noFill/>
        </a:ln>
      </c:spPr>
    </c:legend>
    <c:plotVisOnly val="1"/>
    <c:dispBlanksAs val="gap"/>
    <c:showDLblsOverMax val="0"/>
  </c:chart>
  <c:spPr>
    <a:solidFill>
      <a:sysClr val="window" lastClr="FFFFFF"/>
    </a:solidFill>
    <a:ln>
      <a:noFill/>
    </a:ln>
  </c:spPr>
  <c:txPr>
    <a:bodyPr/>
    <a:lstStyle/>
    <a:p>
      <a:pPr>
        <a:defRPr sz="1200"/>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1"/>
            </a:pPr>
            <a:r>
              <a:rPr lang="fr-FR" sz="1400" b="1"/>
              <a:t>Dépenses d'investissement par chapitre</a:t>
            </a:r>
          </a:p>
        </c:rich>
      </c:tx>
      <c:layout>
        <c:manualLayout>
          <c:xMode val="edge"/>
          <c:yMode val="edge"/>
          <c:x val="0.26650834177663679"/>
          <c:y val="2.2941540638542493E-2"/>
        </c:manualLayout>
      </c:layout>
      <c:overlay val="0"/>
    </c:title>
    <c:autoTitleDeleted val="0"/>
    <c:view3D>
      <c:rotX val="27"/>
      <c:rotY val="360"/>
      <c:rAngAx val="1"/>
    </c:view3D>
    <c:floor>
      <c:thickness val="0"/>
      <c:spPr>
        <a:solidFill>
          <a:srgbClr val="CCCCCC"/>
        </a:solidFill>
        <a:ln>
          <a:solidFill>
            <a:srgbClr val="B3B3B3"/>
          </a:solidFill>
        </a:ln>
      </c:spPr>
    </c:floor>
    <c:sideWall>
      <c:thickness val="0"/>
      <c:spPr>
        <a:noFill/>
        <a:ln>
          <a:solidFill>
            <a:srgbClr val="B3B3B3"/>
          </a:solidFill>
          <a:prstDash val="solid"/>
        </a:ln>
      </c:spPr>
    </c:sideWall>
    <c:backWall>
      <c:thickness val="0"/>
      <c:spPr>
        <a:noFill/>
        <a:ln>
          <a:solidFill>
            <a:srgbClr val="B3B3B3"/>
          </a:solidFill>
          <a:prstDash val="solid"/>
        </a:ln>
      </c:spPr>
    </c:backWall>
    <c:plotArea>
      <c:layout>
        <c:manualLayout>
          <c:layoutTarget val="inner"/>
          <c:xMode val="edge"/>
          <c:yMode val="edge"/>
          <c:x val="1.1962292084604096E-2"/>
          <c:y val="0.34316347709874279"/>
          <c:w val="0.50583761856073928"/>
          <c:h val="0.58424704395559601"/>
        </c:manualLayout>
      </c:layout>
      <c:pie3DChart>
        <c:varyColors val="1"/>
        <c:ser>
          <c:idx val="0"/>
          <c:order val="0"/>
          <c:tx>
            <c:strRef>
              <c:f>Feuille1!$D$130</c:f>
              <c:strCache>
                <c:ptCount val="1"/>
                <c:pt idx="0">
                  <c:v>Réalisé 2020</c:v>
                </c:pt>
              </c:strCache>
            </c:strRef>
          </c:tx>
          <c:dPt>
            <c:idx val="0"/>
            <c:bubble3D val="0"/>
            <c:spPr>
              <a:solidFill>
                <a:srgbClr val="AECF00"/>
              </a:solidFill>
            </c:spPr>
            <c:extLst>
              <c:ext xmlns:c16="http://schemas.microsoft.com/office/drawing/2014/chart" uri="{C3380CC4-5D6E-409C-BE32-E72D297353CC}">
                <c16:uniqueId val="{00000001-EF0B-4CBA-ABD7-0672E1DC1C63}"/>
              </c:ext>
            </c:extLst>
          </c:dPt>
          <c:dPt>
            <c:idx val="1"/>
            <c:bubble3D val="0"/>
            <c:spPr>
              <a:solidFill>
                <a:srgbClr val="FF420E"/>
              </a:solidFill>
            </c:spPr>
            <c:extLst>
              <c:ext xmlns:c16="http://schemas.microsoft.com/office/drawing/2014/chart" uri="{C3380CC4-5D6E-409C-BE32-E72D297353CC}">
                <c16:uniqueId val="{00000003-EF0B-4CBA-ABD7-0672E1DC1C63}"/>
              </c:ext>
            </c:extLst>
          </c:dPt>
          <c:dPt>
            <c:idx val="2"/>
            <c:bubble3D val="0"/>
            <c:spPr>
              <a:solidFill>
                <a:srgbClr val="FFD320">
                  <a:alpha val="50000"/>
                </a:srgbClr>
              </a:solidFill>
            </c:spPr>
            <c:extLst>
              <c:ext xmlns:c16="http://schemas.microsoft.com/office/drawing/2014/chart" uri="{C3380CC4-5D6E-409C-BE32-E72D297353CC}">
                <c16:uniqueId val="{00000005-EF0B-4CBA-ABD7-0672E1DC1C63}"/>
              </c:ext>
            </c:extLst>
          </c:dPt>
          <c:dPt>
            <c:idx val="3"/>
            <c:bubble3D val="0"/>
            <c:spPr>
              <a:solidFill>
                <a:srgbClr val="579D1C"/>
              </a:solidFill>
            </c:spPr>
            <c:extLst>
              <c:ext xmlns:c16="http://schemas.microsoft.com/office/drawing/2014/chart" uri="{C3380CC4-5D6E-409C-BE32-E72D297353CC}">
                <c16:uniqueId val="{00000007-EF0B-4CBA-ABD7-0672E1DC1C63}"/>
              </c:ext>
            </c:extLst>
          </c:dPt>
          <c:dPt>
            <c:idx val="4"/>
            <c:bubble3D val="0"/>
            <c:spPr>
              <a:solidFill>
                <a:srgbClr val="7E0021"/>
              </a:solidFill>
            </c:spPr>
            <c:extLst>
              <c:ext xmlns:c16="http://schemas.microsoft.com/office/drawing/2014/chart" uri="{C3380CC4-5D6E-409C-BE32-E72D297353CC}">
                <c16:uniqueId val="{00000009-EF0B-4CBA-ABD7-0672E1DC1C63}"/>
              </c:ext>
            </c:extLst>
          </c:dPt>
          <c:dLbls>
            <c:dLbl>
              <c:idx val="1"/>
              <c:delete val="1"/>
              <c:extLst>
                <c:ext xmlns:c15="http://schemas.microsoft.com/office/drawing/2012/chart" uri="{CE6537A1-D6FC-4f65-9D91-7224C49458BB}"/>
                <c:ext xmlns:c16="http://schemas.microsoft.com/office/drawing/2014/chart" uri="{C3380CC4-5D6E-409C-BE32-E72D297353CC}">
                  <c16:uniqueId val="{00000003-EF0B-4CBA-ABD7-0672E1DC1C63}"/>
                </c:ext>
              </c:extLst>
            </c:dLbl>
            <c:dLbl>
              <c:idx val="2"/>
              <c:delete val="1"/>
              <c:extLst>
                <c:ext xmlns:c15="http://schemas.microsoft.com/office/drawing/2012/chart" uri="{CE6537A1-D6FC-4f65-9D91-7224C49458BB}"/>
                <c:ext xmlns:c16="http://schemas.microsoft.com/office/drawing/2014/chart" uri="{C3380CC4-5D6E-409C-BE32-E72D297353CC}">
                  <c16:uniqueId val="{00000005-EF0B-4CBA-ABD7-0672E1DC1C63}"/>
                </c:ext>
              </c:extLst>
            </c:dLbl>
            <c:spPr>
              <a:noFill/>
              <a:ln>
                <a:noFill/>
              </a:ln>
              <a:effectLst/>
            </c:spPr>
            <c:txPr>
              <a:bodyPr wrap="square" lIns="38100" tIns="19050" rIns="38100" bIns="19050" anchor="ctr">
                <a:spAutoFit/>
              </a:bodyPr>
              <a:lstStyle/>
              <a:p>
                <a:pPr>
                  <a:defRPr sz="1200" b="1">
                    <a:solidFill>
                      <a:srgbClr val="FFFFFF"/>
                    </a:solidFill>
                  </a:defRPr>
                </a:pPr>
                <a:endParaRPr lang="fr-FR"/>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Feuille1!$A$131:$B$135</c:f>
              <c:strCache>
                <c:ptCount val="5"/>
                <c:pt idx="0">
                  <c:v>Opérations d’équipement (toutes opérations confondues)</c:v>
                </c:pt>
                <c:pt idx="1">
                  <c:v>16 – Emprunts</c:v>
                </c:pt>
                <c:pt idx="2">
                  <c:v>020 – Dépenses imprévues</c:v>
                </c:pt>
                <c:pt idx="3">
                  <c:v>040 – Opérations ordre transfert entre sections</c:v>
                </c:pt>
                <c:pt idx="4">
                  <c:v>041 – Opérations patrimoniales</c:v>
                </c:pt>
              </c:strCache>
            </c:strRef>
          </c:cat>
          <c:val>
            <c:numRef>
              <c:f>Feuille1!$D$131:$D$135</c:f>
              <c:numCache>
                <c:formatCode>#\ ##0.00" "[$€-40C];[Red]"-"#\ ##0.00" "[$€-40C]</c:formatCode>
                <c:ptCount val="5"/>
                <c:pt idx="0">
                  <c:v>108287.69</c:v>
                </c:pt>
                <c:pt idx="1">
                  <c:v>0</c:v>
                </c:pt>
                <c:pt idx="2">
                  <c:v>0</c:v>
                </c:pt>
                <c:pt idx="3">
                  <c:v>185543</c:v>
                </c:pt>
                <c:pt idx="4">
                  <c:v>0</c:v>
                </c:pt>
              </c:numCache>
            </c:numRef>
          </c:val>
          <c:extLst>
            <c:ext xmlns:c16="http://schemas.microsoft.com/office/drawing/2014/chart" uri="{C3380CC4-5D6E-409C-BE32-E72D297353CC}">
              <c16:uniqueId val="{0000000A-EF0B-4CBA-ABD7-0672E1DC1C63}"/>
            </c:ext>
          </c:extLst>
        </c:ser>
        <c:dLbls>
          <c:showLegendKey val="0"/>
          <c:showVal val="0"/>
          <c:showCatName val="0"/>
          <c:showSerName val="0"/>
          <c:showPercent val="0"/>
          <c:showBubbleSize val="0"/>
          <c:showLeaderLines val="1"/>
        </c:dLbls>
      </c:pie3DChart>
    </c:plotArea>
    <c:legend>
      <c:legendPos val="r"/>
      <c:layout>
        <c:manualLayout>
          <c:xMode val="edge"/>
          <c:yMode val="edge"/>
          <c:x val="0.51890963282507752"/>
          <c:y val="0.11826347644867147"/>
          <c:w val="0.46628868638773724"/>
          <c:h val="0.87980806081097951"/>
        </c:manualLayout>
      </c:layout>
      <c:overlay val="0"/>
      <c:spPr>
        <a:noFill/>
        <a:ln>
          <a:noFill/>
        </a:ln>
      </c:spPr>
      <c:txPr>
        <a:bodyPr/>
        <a:lstStyle/>
        <a:p>
          <a:pPr>
            <a:defRPr sz="1200" b="0"/>
          </a:pPr>
          <a:endParaRPr lang="fr-FR"/>
        </a:p>
      </c:txPr>
    </c:legend>
    <c:plotVisOnly val="1"/>
    <c:dispBlanksAs val="gap"/>
    <c:showDLblsOverMax val="0"/>
  </c:chart>
  <c:spPr>
    <a:solidFill>
      <a:sysClr val="window" lastClr="FFFFFF"/>
    </a:solid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300" b="1" i="0" u="none" strike="noStrike" kern="1200" baseline="0">
                <a:solidFill>
                  <a:srgbClr val="000000"/>
                </a:solidFill>
                <a:latin typeface="Calibri"/>
              </a:defRPr>
            </a:pPr>
            <a:r>
              <a:rPr lang="fr-FR" sz="1300" b="1" i="0" u="none" strike="noStrike" kern="1200" cap="none" spc="0" baseline="0">
                <a:solidFill>
                  <a:srgbClr val="000000"/>
                </a:solidFill>
                <a:uFillTx/>
                <a:latin typeface="Calibri"/>
              </a:rPr>
              <a:t>Recettes d'investissement par chapitre</a:t>
            </a:r>
          </a:p>
        </c:rich>
      </c:tx>
      <c:overlay val="0"/>
      <c:spPr>
        <a:noFill/>
        <a:ln>
          <a:noFill/>
        </a:ln>
      </c:spPr>
    </c:title>
    <c:autoTitleDeleted val="0"/>
    <c:view3D>
      <c:rotX val="30"/>
      <c:rotY val="0"/>
      <c:rAngAx val="1"/>
    </c:view3D>
    <c:floor>
      <c:thickness val="0"/>
      <c:spPr>
        <a:solidFill>
          <a:srgbClr val="CCCCCC"/>
        </a:solidFill>
        <a:ln w="6345" cap="flat">
          <a:solidFill>
            <a:srgbClr val="B3B3B3"/>
          </a:solidFill>
          <a:prstDash val="solid"/>
          <a:round/>
        </a:ln>
      </c:spPr>
    </c:floor>
    <c:sideWall>
      <c:thickness val="0"/>
      <c:spPr>
        <a:noFill/>
        <a:ln w="9528">
          <a:solidFill>
            <a:srgbClr val="B3B3B3"/>
          </a:solidFill>
          <a:prstDash val="solid"/>
        </a:ln>
      </c:spPr>
    </c:sideWall>
    <c:backWall>
      <c:thickness val="0"/>
      <c:spPr>
        <a:noFill/>
        <a:ln w="9528">
          <a:solidFill>
            <a:srgbClr val="B3B3B3"/>
          </a:solidFill>
          <a:prstDash val="solid"/>
        </a:ln>
      </c:spPr>
    </c:backWall>
    <c:plotArea>
      <c:layout>
        <c:manualLayout>
          <c:layoutTarget val="inner"/>
          <c:xMode val="edge"/>
          <c:yMode val="edge"/>
          <c:x val="1.374862194780224E-2"/>
          <c:y val="0.1878822609789158"/>
          <c:w val="0.58398347016086738"/>
          <c:h val="0.63289329441563558"/>
        </c:manualLayout>
      </c:layout>
      <c:pie3DChart>
        <c:varyColors val="1"/>
        <c:ser>
          <c:idx val="0"/>
          <c:order val="0"/>
          <c:tx>
            <c:strRef>
              <c:f>Feuille1!$D$189</c:f>
              <c:strCache>
                <c:ptCount val="1"/>
                <c:pt idx="0">
                  <c:v>Réalisé 2020</c:v>
                </c:pt>
              </c:strCache>
            </c:strRef>
          </c:tx>
          <c:dPt>
            <c:idx val="0"/>
            <c:bubble3D val="0"/>
            <c:spPr>
              <a:solidFill>
                <a:srgbClr val="33CC66"/>
              </a:solidFill>
              <a:ln>
                <a:noFill/>
              </a:ln>
            </c:spPr>
            <c:extLst>
              <c:ext xmlns:c16="http://schemas.microsoft.com/office/drawing/2014/chart" uri="{C3380CC4-5D6E-409C-BE32-E72D297353CC}">
                <c16:uniqueId val="{00000001-E15A-4380-9C38-1AFCA07B0BF1}"/>
              </c:ext>
            </c:extLst>
          </c:dPt>
          <c:dPt>
            <c:idx val="1"/>
            <c:bubble3D val="0"/>
            <c:spPr>
              <a:solidFill>
                <a:schemeClr val="accent2">
                  <a:lumMod val="40000"/>
                  <a:lumOff val="60000"/>
                </a:schemeClr>
              </a:solidFill>
              <a:ln>
                <a:noFill/>
              </a:ln>
            </c:spPr>
            <c:extLst>
              <c:ext xmlns:c16="http://schemas.microsoft.com/office/drawing/2014/chart" uri="{C3380CC4-5D6E-409C-BE32-E72D297353CC}">
                <c16:uniqueId val="{00000003-E15A-4380-9C38-1AFCA07B0BF1}"/>
              </c:ext>
            </c:extLst>
          </c:dPt>
          <c:dPt>
            <c:idx val="2"/>
            <c:bubble3D val="0"/>
            <c:spPr>
              <a:solidFill>
                <a:srgbClr val="FFD320">
                  <a:alpha val="50000"/>
                </a:srgbClr>
              </a:solidFill>
              <a:ln>
                <a:noFill/>
              </a:ln>
            </c:spPr>
            <c:extLst>
              <c:ext xmlns:c16="http://schemas.microsoft.com/office/drawing/2014/chart" uri="{C3380CC4-5D6E-409C-BE32-E72D297353CC}">
                <c16:uniqueId val="{00000005-E15A-4380-9C38-1AFCA07B0BF1}"/>
              </c:ext>
            </c:extLst>
          </c:dPt>
          <c:dPt>
            <c:idx val="3"/>
            <c:bubble3D val="0"/>
            <c:spPr>
              <a:solidFill>
                <a:srgbClr val="FF6633"/>
              </a:solidFill>
              <a:ln>
                <a:noFill/>
              </a:ln>
            </c:spPr>
            <c:extLst>
              <c:ext xmlns:c16="http://schemas.microsoft.com/office/drawing/2014/chart" uri="{C3380CC4-5D6E-409C-BE32-E72D297353CC}">
                <c16:uniqueId val="{00000007-E15A-4380-9C38-1AFCA07B0BF1}"/>
              </c:ext>
            </c:extLst>
          </c:dPt>
          <c:dLbls>
            <c:dLbl>
              <c:idx val="1"/>
              <c:layout>
                <c:manualLayout>
                  <c:x val="-0.14386903728812903"/>
                  <c:y val="1.4854453660111896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15A-4380-9C38-1AFCA07B0BF1}"/>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000" b="0" i="0" u="none" strike="noStrike" kern="1200" baseline="0">
                    <a:solidFill>
                      <a:srgbClr val="000000"/>
                    </a:solidFill>
                    <a:latin typeface="Calibri"/>
                  </a:defRPr>
                </a:pPr>
                <a:endParaRPr lang="fr-FR"/>
              </a:p>
            </c:txPr>
            <c:showLegendKey val="0"/>
            <c:showVal val="1"/>
            <c:showCatName val="0"/>
            <c:showSerName val="0"/>
            <c:showPercent val="0"/>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Ref>
              <c:f>Feuille1!$A$190:$B$193</c:f>
              <c:strCache>
                <c:ptCount val="4"/>
                <c:pt idx="0">
                  <c:v>13 – Subventions</c:v>
                </c:pt>
                <c:pt idx="1">
                  <c:v>10 – Dotations, fonds divers et réserves (FCTVA)</c:v>
                </c:pt>
                <c:pt idx="2">
                  <c:v>040 – Opérations ordre transfert entre sections</c:v>
                </c:pt>
                <c:pt idx="3">
                  <c:v>041 – Opérations patrimoniales</c:v>
                </c:pt>
              </c:strCache>
            </c:strRef>
          </c:cat>
          <c:val>
            <c:numRef>
              <c:f>Feuille1!$D$190:$D$193</c:f>
              <c:numCache>
                <c:formatCode>#\ ##0.00" "[$€-40C];[Red]"-"#\ ##0.00" "[$€-40C]</c:formatCode>
                <c:ptCount val="4"/>
                <c:pt idx="0">
                  <c:v>53862.8</c:v>
                </c:pt>
                <c:pt idx="1">
                  <c:v>17724</c:v>
                </c:pt>
                <c:pt idx="2">
                  <c:v>185543</c:v>
                </c:pt>
                <c:pt idx="3">
                  <c:v>0</c:v>
                </c:pt>
              </c:numCache>
            </c:numRef>
          </c:val>
          <c:extLst>
            <c:ext xmlns:c16="http://schemas.microsoft.com/office/drawing/2014/chart" uri="{C3380CC4-5D6E-409C-BE32-E72D297353CC}">
              <c16:uniqueId val="{00000008-E15A-4380-9C38-1AFCA07B0BF1}"/>
            </c:ext>
          </c:extLst>
        </c:ser>
        <c:dLbls>
          <c:showLegendKey val="0"/>
          <c:showVal val="0"/>
          <c:showCatName val="0"/>
          <c:showSerName val="0"/>
          <c:showPercent val="0"/>
          <c:showBubbleSize val="0"/>
          <c:showLeaderLines val="1"/>
        </c:dLbls>
      </c:pie3DChart>
      <c:spPr>
        <a:noFill/>
        <a:ln>
          <a:noFill/>
        </a:ln>
      </c:spPr>
    </c:plotArea>
    <c:legend>
      <c:legendPos val="r"/>
      <c:layout>
        <c:manualLayout>
          <c:xMode val="edge"/>
          <c:yMode val="edge"/>
          <c:x val="0.6261299058415839"/>
          <c:y val="0.25610461613069879"/>
          <c:w val="0.35909330225423641"/>
          <c:h val="0.74389538386930121"/>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1200" b="0" i="0" u="none" strike="noStrike" kern="1200" baseline="0">
              <a:solidFill>
                <a:srgbClr val="000000"/>
              </a:solidFill>
              <a:latin typeface="Calibri"/>
            </a:defRPr>
          </a:pPr>
          <a:endParaRPr lang="fr-FR"/>
        </a:p>
      </c:txPr>
    </c:legend>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Calibri"/>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none" spc="50" normalizeH="0" baseline="0">
                <a:solidFill>
                  <a:schemeClr val="tx1">
                    <a:lumMod val="65000"/>
                    <a:lumOff val="35000"/>
                  </a:schemeClr>
                </a:solidFill>
                <a:latin typeface="+mj-lt"/>
                <a:ea typeface="+mj-ea"/>
                <a:cs typeface="+mj-cs"/>
              </a:defRPr>
            </a:pPr>
            <a:r>
              <a:rPr lang="en-US" b="1"/>
              <a:t>Dépenses de fonctionnement - Prévisionnel 2021</a:t>
            </a:r>
          </a:p>
        </c:rich>
      </c:tx>
      <c:overlay val="0"/>
      <c:spPr>
        <a:noFill/>
        <a:ln>
          <a:noFill/>
        </a:ln>
        <a:effectLst/>
      </c:spPr>
      <c:txPr>
        <a:bodyPr rot="0" spcFirstLastPara="1" vertOverflow="ellipsis" vert="horz" wrap="square" anchor="ctr" anchorCtr="1"/>
        <a:lstStyle/>
        <a:p>
          <a:pPr>
            <a:defRPr sz="1920" b="1" i="0" u="none" strike="noStrike" kern="1200" cap="none" spc="50" normalizeH="0" baseline="0">
              <a:solidFill>
                <a:schemeClr val="tx1">
                  <a:lumMod val="65000"/>
                  <a:lumOff val="35000"/>
                </a:schemeClr>
              </a:solidFill>
              <a:latin typeface="+mj-lt"/>
              <a:ea typeface="+mj-ea"/>
              <a:cs typeface="+mj-cs"/>
            </a:defRPr>
          </a:pPr>
          <a:endParaRPr lang="fr-FR"/>
        </a:p>
      </c:txPr>
    </c:title>
    <c:autoTitleDeleted val="0"/>
    <c:plotArea>
      <c:layout>
        <c:manualLayout>
          <c:layoutTarget val="inner"/>
          <c:xMode val="edge"/>
          <c:yMode val="edge"/>
          <c:x val="0.17060167967603398"/>
          <c:y val="0.11704310303326024"/>
          <c:w val="0.80048760191620993"/>
          <c:h val="0.41476659178759223"/>
        </c:manualLayout>
      </c:layout>
      <c:barChart>
        <c:barDir val="col"/>
        <c:grouping val="clustered"/>
        <c:varyColors val="0"/>
        <c:ser>
          <c:idx val="0"/>
          <c:order val="0"/>
          <c:spPr>
            <a:solidFill>
              <a:srgbClr val="FF9933"/>
            </a:solidFill>
            <a:ln>
              <a:noFill/>
            </a:ln>
            <a:effectLst/>
          </c:spPr>
          <c:invertIfNegative val="0"/>
          <c:dLbls>
            <c:numFmt formatCode="#,##0\ &quot;€&quot;"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'PRÉPA BP DÉP FONCT 2020'!$B$79:$B$90</c:f>
              <c:strCache>
                <c:ptCount val="9"/>
                <c:pt idx="0">
                  <c:v> Charges à caractère général  </c:v>
                </c:pt>
                <c:pt idx="1">
                  <c:v> Charges de personnel, frais assimilés </c:v>
                </c:pt>
                <c:pt idx="2">
                  <c:v> Autres charges de gestion courante </c:v>
                </c:pt>
                <c:pt idx="3">
                  <c:v> Charges financières </c:v>
                </c:pt>
                <c:pt idx="4">
                  <c:v> Charges exceptionnelles/titres annulés </c:v>
                </c:pt>
                <c:pt idx="5">
                  <c:v> Dépenses imprévues </c:v>
                </c:pt>
                <c:pt idx="6">
                  <c:v> Attenuation de produit </c:v>
                </c:pt>
                <c:pt idx="7">
                  <c:v> Virement à la section d'investissement </c:v>
                </c:pt>
                <c:pt idx="8">
                  <c:v> Dotations aux amortissements </c:v>
                </c:pt>
              </c:strCache>
            </c:strRef>
          </c:cat>
          <c:val>
            <c:numRef>
              <c:f>'PRÉPA BP DÉP FONCT 2020'!$E$79:$E$90</c:f>
              <c:numCache>
                <c:formatCode>#\ ##0.00" €"</c:formatCode>
                <c:ptCount val="9"/>
                <c:pt idx="0">
                  <c:v>257540</c:v>
                </c:pt>
                <c:pt idx="1">
                  <c:v>467355.81801240525</c:v>
                </c:pt>
                <c:pt idx="2">
                  <c:v>32513.4</c:v>
                </c:pt>
                <c:pt idx="3">
                  <c:v>2400</c:v>
                </c:pt>
                <c:pt idx="4">
                  <c:v>27000</c:v>
                </c:pt>
                <c:pt idx="5">
                  <c:v>3000</c:v>
                </c:pt>
                <c:pt idx="6">
                  <c:v>10000</c:v>
                </c:pt>
                <c:pt idx="7">
                  <c:v>13919.46</c:v>
                </c:pt>
                <c:pt idx="8">
                  <c:v>160423.37</c:v>
                </c:pt>
              </c:numCache>
            </c:numRef>
          </c:val>
          <c:extLst>
            <c:ext xmlns:c16="http://schemas.microsoft.com/office/drawing/2014/chart" uri="{C3380CC4-5D6E-409C-BE32-E72D297353CC}">
              <c16:uniqueId val="{00000000-4D31-4984-B174-48E69D9B8DE8}"/>
            </c:ext>
          </c:extLst>
        </c:ser>
        <c:dLbls>
          <c:showLegendKey val="0"/>
          <c:showVal val="0"/>
          <c:showCatName val="0"/>
          <c:showSerName val="0"/>
          <c:showPercent val="0"/>
          <c:showBubbleSize val="0"/>
        </c:dLbls>
        <c:gapWidth val="80"/>
        <c:overlap val="25"/>
        <c:axId val="57197599"/>
        <c:axId val="2107889119"/>
      </c:barChart>
      <c:catAx>
        <c:axId val="57197599"/>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cap="none" spc="20" normalizeH="0" baseline="0">
                <a:solidFill>
                  <a:schemeClr val="tx1">
                    <a:lumMod val="65000"/>
                    <a:lumOff val="35000"/>
                  </a:schemeClr>
                </a:solidFill>
                <a:latin typeface="+mn-lt"/>
                <a:ea typeface="+mn-ea"/>
                <a:cs typeface="+mn-cs"/>
              </a:defRPr>
            </a:pPr>
            <a:endParaRPr lang="fr-FR"/>
          </a:p>
        </c:txPr>
        <c:crossAx val="2107889119"/>
        <c:crosses val="autoZero"/>
        <c:auto val="1"/>
        <c:lblAlgn val="ctr"/>
        <c:lblOffset val="100"/>
        <c:noMultiLvlLbl val="0"/>
      </c:catAx>
      <c:valAx>
        <c:axId val="2107889119"/>
        <c:scaling>
          <c:orientation val="minMax"/>
        </c:scaling>
        <c:delete val="0"/>
        <c:axPos val="l"/>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tx1">
                    <a:lumMod val="65000"/>
                    <a:lumOff val="35000"/>
                  </a:schemeClr>
                </a:solidFill>
                <a:latin typeface="+mn-lt"/>
                <a:ea typeface="+mn-ea"/>
                <a:cs typeface="+mn-cs"/>
              </a:defRPr>
            </a:pPr>
            <a:endParaRPr lang="fr-FR"/>
          </a:p>
        </c:txPr>
        <c:crossAx val="57197599"/>
        <c:crosses val="autoZero"/>
        <c:crossBetween val="between"/>
        <c:majorUnit val="1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baseline="0">
                <a:solidFill>
                  <a:schemeClr val="tx1">
                    <a:lumMod val="65000"/>
                    <a:lumOff val="35000"/>
                  </a:schemeClr>
                </a:solidFill>
                <a:latin typeface="+mn-lt"/>
                <a:ea typeface="+mn-ea"/>
                <a:cs typeface="+mn-cs"/>
              </a:defRPr>
            </a:pPr>
            <a:r>
              <a:rPr lang="en-US"/>
              <a:t>Recettes de fonctionnement - Prévisionnel 2021</a:t>
            </a:r>
          </a:p>
        </c:rich>
      </c:tx>
      <c:layout>
        <c:manualLayout>
          <c:xMode val="edge"/>
          <c:yMode val="edge"/>
          <c:x val="0.18077887179202312"/>
          <c:y val="4.8155292095972361E-3"/>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9089453023738101"/>
          <c:y val="0.13367435116431534"/>
          <c:w val="0.79135987205125358"/>
          <c:h val="0.41928566363869729"/>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 &quot;€&quot;"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'PRÉPA BP REC FONCT 2020'!$D$48:$D$56</c:f>
              <c:strCache>
                <c:ptCount val="9"/>
                <c:pt idx="0">
                  <c:v> Communautés de communes </c:v>
                </c:pt>
                <c:pt idx="1">
                  <c:v> Financeurs (Dépt, Région, Agence de l'Eau, Etat) + autres participations </c:v>
                </c:pt>
                <c:pt idx="2">
                  <c:v> EDF </c:v>
                </c:pt>
                <c:pt idx="3">
                  <c:v> Transalpes </c:v>
                </c:pt>
                <c:pt idx="4">
                  <c:v> Remboursements rémunérations </c:v>
                </c:pt>
                <c:pt idx="5">
                  <c:v> Mandats annulé sur exercices antérieurs </c:v>
                </c:pt>
                <c:pt idx="6">
                  <c:v> Autres produits div. de gestion courante </c:v>
                </c:pt>
                <c:pt idx="7">
                  <c:v> Reprise de subventions </c:v>
                </c:pt>
                <c:pt idx="8">
                  <c:v> Résultat de fonctionnement reporté </c:v>
                </c:pt>
              </c:strCache>
            </c:strRef>
          </c:cat>
          <c:val>
            <c:numRef>
              <c:f>'PRÉPA BP REC FONCT 2020'!$G$48:$G$56</c:f>
              <c:numCache>
                <c:formatCode>_-* #\ ##0.00\ [$€-1]_-;\-* #\ ##0.00\ [$€-1]_-;_-* \-??\ [$€-1]_-;_-@_-</c:formatCode>
                <c:ptCount val="9"/>
                <c:pt idx="0">
                  <c:v>216385.2512527816</c:v>
                </c:pt>
                <c:pt idx="1">
                  <c:v>462355.87491845665</c:v>
                </c:pt>
                <c:pt idx="2">
                  <c:v>0</c:v>
                </c:pt>
                <c:pt idx="3">
                  <c:v>0</c:v>
                </c:pt>
                <c:pt idx="4">
                  <c:v>0</c:v>
                </c:pt>
                <c:pt idx="5">
                  <c:v>100</c:v>
                </c:pt>
                <c:pt idx="6">
                  <c:v>3</c:v>
                </c:pt>
                <c:pt idx="7">
                  <c:v>179289.35000000003</c:v>
                </c:pt>
                <c:pt idx="8">
                  <c:v>116018.57</c:v>
                </c:pt>
              </c:numCache>
            </c:numRef>
          </c:val>
          <c:extLst>
            <c:ext xmlns:c16="http://schemas.microsoft.com/office/drawing/2014/chart" uri="{C3380CC4-5D6E-409C-BE32-E72D297353CC}">
              <c16:uniqueId val="{00000000-F4CB-4C29-B6A8-611C265C2E0A}"/>
            </c:ext>
          </c:extLst>
        </c:ser>
        <c:dLbls>
          <c:showLegendKey val="0"/>
          <c:showVal val="0"/>
          <c:showCatName val="0"/>
          <c:showSerName val="0"/>
          <c:showPercent val="0"/>
          <c:showBubbleSize val="0"/>
        </c:dLbls>
        <c:gapWidth val="100"/>
        <c:overlap val="-24"/>
        <c:axId val="134819231"/>
        <c:axId val="191190591"/>
      </c:barChart>
      <c:catAx>
        <c:axId val="13481923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191190591"/>
        <c:crosses val="autoZero"/>
        <c:auto val="1"/>
        <c:lblAlgn val="ctr"/>
        <c:lblOffset val="100"/>
        <c:noMultiLvlLbl val="0"/>
      </c:catAx>
      <c:valAx>
        <c:axId val="191190591"/>
        <c:scaling>
          <c:orientation val="minMax"/>
        </c:scaling>
        <c:delete val="0"/>
        <c:axPos val="l"/>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134819231"/>
        <c:crosses val="autoZero"/>
        <c:crossBetween val="between"/>
        <c:majorUnit val="1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000" b="1" dirty="0" err="1"/>
              <a:t>Dépenses</a:t>
            </a:r>
            <a:r>
              <a:rPr lang="en-US" sz="2000" b="1" dirty="0"/>
              <a:t> </a:t>
            </a:r>
            <a:r>
              <a:rPr lang="en-US" sz="2000" b="1" dirty="0" err="1"/>
              <a:t>d'investissement</a:t>
            </a:r>
            <a:r>
              <a:rPr lang="en-US" sz="2000" b="1" dirty="0"/>
              <a:t> - </a:t>
            </a:r>
            <a:r>
              <a:rPr lang="en-US" sz="2000" b="1" dirty="0" err="1"/>
              <a:t>Prévisionnel</a:t>
            </a:r>
            <a:r>
              <a:rPr lang="en-US" sz="2000" b="1" dirty="0"/>
              <a:t> 2021</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6"/>
            </a:solidFill>
            <a:ln>
              <a:noFill/>
            </a:ln>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'PRÉPA BP DEP INV 2020'!$E$74:$E$80</c:f>
              <c:strCache>
                <c:ptCount val="7"/>
                <c:pt idx="0">
                  <c:v> Immobilisations incorporelles </c:v>
                </c:pt>
                <c:pt idx="1">
                  <c:v> Immobilisations corporelles </c:v>
                </c:pt>
                <c:pt idx="2">
                  <c:v> Immobilisations en cours </c:v>
                </c:pt>
                <c:pt idx="3">
                  <c:v> Emprunts et dettes assimilées </c:v>
                </c:pt>
                <c:pt idx="4">
                  <c:v> Dépenses imprévues  </c:v>
                </c:pt>
                <c:pt idx="5">
                  <c:v> Reprise de subventions </c:v>
                </c:pt>
                <c:pt idx="6">
                  <c:v> Opérations patrimoniales </c:v>
                </c:pt>
              </c:strCache>
            </c:strRef>
          </c:cat>
          <c:val>
            <c:numRef>
              <c:f>'PRÉPA BP DEP INV 2020'!$J$74:$J$80</c:f>
              <c:numCache>
                <c:formatCode>#\ ##0.00" €"</c:formatCode>
                <c:ptCount val="7"/>
                <c:pt idx="0">
                  <c:v>90992.8</c:v>
                </c:pt>
                <c:pt idx="1">
                  <c:v>539220</c:v>
                </c:pt>
                <c:pt idx="2">
                  <c:v>132000</c:v>
                </c:pt>
                <c:pt idx="3">
                  <c:v>0</c:v>
                </c:pt>
                <c:pt idx="4">
                  <c:v>25000</c:v>
                </c:pt>
                <c:pt idx="5">
                  <c:v>179289.35000000003</c:v>
                </c:pt>
                <c:pt idx="6">
                  <c:v>4000</c:v>
                </c:pt>
              </c:numCache>
            </c:numRef>
          </c:val>
          <c:extLst>
            <c:ext xmlns:c16="http://schemas.microsoft.com/office/drawing/2014/chart" uri="{C3380CC4-5D6E-409C-BE32-E72D297353CC}">
              <c16:uniqueId val="{00000000-FA9A-449E-B00E-2947043908FD}"/>
            </c:ext>
          </c:extLst>
        </c:ser>
        <c:dLbls>
          <c:showLegendKey val="0"/>
          <c:showVal val="0"/>
          <c:showCatName val="0"/>
          <c:showSerName val="0"/>
          <c:showPercent val="0"/>
          <c:showBubbleSize val="0"/>
        </c:dLbls>
        <c:gapWidth val="219"/>
        <c:overlap val="-27"/>
        <c:axId val="67045439"/>
        <c:axId val="2101355711"/>
      </c:barChart>
      <c:catAx>
        <c:axId val="67045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2101355711"/>
        <c:crosses val="autoZero"/>
        <c:auto val="1"/>
        <c:lblAlgn val="ctr"/>
        <c:lblOffset val="100"/>
        <c:noMultiLvlLbl val="0"/>
      </c:catAx>
      <c:valAx>
        <c:axId val="2101355711"/>
        <c:scaling>
          <c:orientation val="minMax"/>
        </c:scaling>
        <c:delete val="0"/>
        <c:axPos val="l"/>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67045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baseline="0">
                <a:solidFill>
                  <a:schemeClr val="tx1">
                    <a:lumMod val="65000"/>
                    <a:lumOff val="35000"/>
                  </a:schemeClr>
                </a:solidFill>
                <a:latin typeface="+mn-lt"/>
                <a:ea typeface="+mn-ea"/>
                <a:cs typeface="+mn-cs"/>
              </a:defRPr>
            </a:pPr>
            <a:r>
              <a:rPr lang="en-US"/>
              <a:t>Recettes d'investissement - Prévisionnel 2021</a:t>
            </a:r>
          </a:p>
        </c:rich>
      </c:tx>
      <c:overlay val="0"/>
      <c:spPr>
        <a:noFill/>
        <a:ln>
          <a:noFill/>
        </a:ln>
        <a:effectLst/>
      </c:spPr>
      <c:txPr>
        <a:bodyPr rot="0" spcFirstLastPara="1" vertOverflow="ellipsis" vert="horz" wrap="square" anchor="ctr" anchorCtr="1"/>
        <a:lstStyle/>
        <a:p>
          <a:pPr>
            <a:defRPr sz="1920" b="1" i="0" u="none" strike="noStrike" kern="120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126683941526091"/>
          <c:y val="0.1464842811007647"/>
          <c:w val="0.76270298325061725"/>
          <c:h val="0.35050039585067294"/>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 &quot;€&quot;"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'PRÉPA BP REC INV 2020'!$E$126:$E$133</c:f>
              <c:strCache>
                <c:ptCount val="7"/>
                <c:pt idx="0">
                  <c:v> Subventions d'investissement </c:v>
                </c:pt>
                <c:pt idx="1">
                  <c:v> Dotations, fonds divers et réserves (FCTVA) </c:v>
                </c:pt>
                <c:pt idx="2">
                  <c:v> Emprunts en euros </c:v>
                </c:pt>
                <c:pt idx="3">
                  <c:v> Virement de la section de fonctionnement </c:v>
                </c:pt>
                <c:pt idx="4">
                  <c:v> Amortissements </c:v>
                </c:pt>
                <c:pt idx="5">
                  <c:v> Résultat d'investissement reporté </c:v>
                </c:pt>
                <c:pt idx="6">
                  <c:v> Opérations patrimoniales </c:v>
                </c:pt>
              </c:strCache>
            </c:strRef>
          </c:cat>
          <c:val>
            <c:numRef>
              <c:f>'PRÉPA BP REC INV 2020'!$J$126:$J$133</c:f>
              <c:numCache>
                <c:formatCode>#\ ##0.00" €"</c:formatCode>
                <c:ptCount val="7"/>
                <c:pt idx="0">
                  <c:v>324569.02400000003</c:v>
                </c:pt>
                <c:pt idx="1">
                  <c:v>11866.92</c:v>
                </c:pt>
                <c:pt idx="2">
                  <c:v>280680.21000000002</c:v>
                </c:pt>
                <c:pt idx="3">
                  <c:v>13919.46</c:v>
                </c:pt>
                <c:pt idx="4">
                  <c:v>160423.37</c:v>
                </c:pt>
                <c:pt idx="5">
                  <c:v>175043.17</c:v>
                </c:pt>
                <c:pt idx="6">
                  <c:v>4000</c:v>
                </c:pt>
              </c:numCache>
            </c:numRef>
          </c:val>
          <c:extLst>
            <c:ext xmlns:c16="http://schemas.microsoft.com/office/drawing/2014/chart" uri="{C3380CC4-5D6E-409C-BE32-E72D297353CC}">
              <c16:uniqueId val="{00000000-00E0-454A-B0EA-2A9572DAFE49}"/>
            </c:ext>
          </c:extLst>
        </c:ser>
        <c:dLbls>
          <c:showLegendKey val="0"/>
          <c:showVal val="0"/>
          <c:showCatName val="0"/>
          <c:showSerName val="0"/>
          <c:showPercent val="0"/>
          <c:showBubbleSize val="0"/>
        </c:dLbls>
        <c:gapWidth val="100"/>
        <c:overlap val="-24"/>
        <c:axId val="184924367"/>
        <c:axId val="191180191"/>
      </c:barChart>
      <c:catAx>
        <c:axId val="18492436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191180191"/>
        <c:crosses val="autoZero"/>
        <c:auto val="1"/>
        <c:lblAlgn val="ctr"/>
        <c:lblOffset val="10"/>
        <c:noMultiLvlLbl val="0"/>
      </c:catAx>
      <c:valAx>
        <c:axId val="191180191"/>
        <c:scaling>
          <c:orientation val="minMax"/>
        </c:scaling>
        <c:delete val="0"/>
        <c:axPos val="l"/>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1849243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332"/>
          </a:xfrm>
          <a:prstGeom prst="rect">
            <a:avLst/>
          </a:prstGeom>
        </p:spPr>
        <p:txBody>
          <a:bodyPr vert="horz" lIns="91432" tIns="45716" rIns="91432" bIns="45716" rtlCol="0"/>
          <a:lstStyle>
            <a:lvl1pPr algn="l">
              <a:defRPr sz="1200"/>
            </a:lvl1pPr>
          </a:lstStyle>
          <a:p>
            <a:endParaRPr lang="fr-FR"/>
          </a:p>
        </p:txBody>
      </p:sp>
      <p:sp>
        <p:nvSpPr>
          <p:cNvPr id="3" name="Espace réservé de la date 2"/>
          <p:cNvSpPr>
            <a:spLocks noGrp="1"/>
          </p:cNvSpPr>
          <p:nvPr>
            <p:ph type="dt" sz="quarter" idx="1"/>
          </p:nvPr>
        </p:nvSpPr>
        <p:spPr>
          <a:xfrm>
            <a:off x="3850444" y="0"/>
            <a:ext cx="2945659" cy="496332"/>
          </a:xfrm>
          <a:prstGeom prst="rect">
            <a:avLst/>
          </a:prstGeom>
        </p:spPr>
        <p:txBody>
          <a:bodyPr vert="horz" lIns="91432" tIns="45716" rIns="91432" bIns="45716" rtlCol="0"/>
          <a:lstStyle>
            <a:lvl1pPr algn="r">
              <a:defRPr sz="1200"/>
            </a:lvl1pPr>
          </a:lstStyle>
          <a:p>
            <a:fld id="{6F11ADE0-F9EB-4DCF-A455-618FAC440ECD}" type="datetimeFigureOut">
              <a:rPr lang="fr-FR" smtClean="0"/>
              <a:t>10/03/2021</a:t>
            </a:fld>
            <a:endParaRPr lang="fr-FR"/>
          </a:p>
        </p:txBody>
      </p:sp>
      <p:sp>
        <p:nvSpPr>
          <p:cNvPr id="4" name="Espace réservé du pied de page 3"/>
          <p:cNvSpPr>
            <a:spLocks noGrp="1"/>
          </p:cNvSpPr>
          <p:nvPr>
            <p:ph type="ftr" sz="quarter" idx="2"/>
          </p:nvPr>
        </p:nvSpPr>
        <p:spPr>
          <a:xfrm>
            <a:off x="1" y="9428583"/>
            <a:ext cx="2945659" cy="496332"/>
          </a:xfrm>
          <a:prstGeom prst="rect">
            <a:avLst/>
          </a:prstGeom>
        </p:spPr>
        <p:txBody>
          <a:bodyPr vert="horz" lIns="91432" tIns="45716" rIns="91432" bIns="45716"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4" y="9428583"/>
            <a:ext cx="2945659" cy="496332"/>
          </a:xfrm>
          <a:prstGeom prst="rect">
            <a:avLst/>
          </a:prstGeom>
        </p:spPr>
        <p:txBody>
          <a:bodyPr vert="horz" lIns="91432" tIns="45716" rIns="91432" bIns="45716" rtlCol="0" anchor="b"/>
          <a:lstStyle>
            <a:lvl1pPr algn="r">
              <a:defRPr sz="1200"/>
            </a:lvl1pPr>
          </a:lstStyle>
          <a:p>
            <a:fld id="{3B244A05-E8BC-43F3-BCF6-CF773CE7143C}" type="slidenum">
              <a:rPr lang="fr-FR" smtClean="0"/>
              <a:t>‹N°›</a:t>
            </a:fld>
            <a:endParaRPr lang="fr-FR"/>
          </a:p>
        </p:txBody>
      </p:sp>
    </p:spTree>
    <p:extLst>
      <p:ext uri="{BB962C8B-B14F-4D97-AF65-F5344CB8AC3E}">
        <p14:creationId xmlns:p14="http://schemas.microsoft.com/office/powerpoint/2010/main" val="1861149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32" tIns="45716" rIns="91432" bIns="45716" rtlCol="0"/>
          <a:lstStyle>
            <a:lvl1pPr algn="l">
              <a:defRPr sz="1200"/>
            </a:lvl1pPr>
          </a:lstStyle>
          <a:p>
            <a:endParaRPr lang="fr-FR"/>
          </a:p>
        </p:txBody>
      </p:sp>
      <p:sp>
        <p:nvSpPr>
          <p:cNvPr id="3" name="Espace réservé de la date 2"/>
          <p:cNvSpPr>
            <a:spLocks noGrp="1"/>
          </p:cNvSpPr>
          <p:nvPr>
            <p:ph type="dt" idx="1"/>
          </p:nvPr>
        </p:nvSpPr>
        <p:spPr>
          <a:xfrm>
            <a:off x="3849689" y="0"/>
            <a:ext cx="2946400" cy="496888"/>
          </a:xfrm>
          <a:prstGeom prst="rect">
            <a:avLst/>
          </a:prstGeom>
        </p:spPr>
        <p:txBody>
          <a:bodyPr vert="horz" lIns="91432" tIns="45716" rIns="91432" bIns="45716" rtlCol="0"/>
          <a:lstStyle>
            <a:lvl1pPr algn="r">
              <a:defRPr sz="1200"/>
            </a:lvl1pPr>
          </a:lstStyle>
          <a:p>
            <a:fld id="{D3F76067-14F8-41CA-91B0-423D26B53DF4}" type="datetimeFigureOut">
              <a:rPr lang="fr-FR" smtClean="0"/>
              <a:t>10/03/2021</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fr-FR"/>
          </a:p>
        </p:txBody>
      </p:sp>
      <p:sp>
        <p:nvSpPr>
          <p:cNvPr id="5" name="Espace réservé des commentaires 4"/>
          <p:cNvSpPr>
            <a:spLocks noGrp="1"/>
          </p:cNvSpPr>
          <p:nvPr>
            <p:ph type="body" sz="quarter" idx="3"/>
          </p:nvPr>
        </p:nvSpPr>
        <p:spPr>
          <a:xfrm>
            <a:off x="679451" y="4714875"/>
            <a:ext cx="5438775" cy="4467225"/>
          </a:xfrm>
          <a:prstGeom prst="rect">
            <a:avLst/>
          </a:prstGeom>
        </p:spPr>
        <p:txBody>
          <a:bodyPr vert="horz" lIns="91432" tIns="45716" rIns="91432" bIns="45716"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164"/>
            <a:ext cx="2946400" cy="496887"/>
          </a:xfrm>
          <a:prstGeom prst="rect">
            <a:avLst/>
          </a:prstGeom>
        </p:spPr>
        <p:txBody>
          <a:bodyPr vert="horz" lIns="91432" tIns="45716" rIns="91432" bIns="45716"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9" y="9428164"/>
            <a:ext cx="2946400" cy="496887"/>
          </a:xfrm>
          <a:prstGeom prst="rect">
            <a:avLst/>
          </a:prstGeom>
        </p:spPr>
        <p:txBody>
          <a:bodyPr vert="horz" lIns="91432" tIns="45716" rIns="91432" bIns="45716" rtlCol="0" anchor="b"/>
          <a:lstStyle>
            <a:lvl1pPr algn="r">
              <a:defRPr sz="1200"/>
            </a:lvl1pPr>
          </a:lstStyle>
          <a:p>
            <a:fld id="{EC38DACE-8D2B-4700-B2AF-87655F19B279}" type="slidenum">
              <a:rPr lang="fr-FR" smtClean="0"/>
              <a:t>‹N°›</a:t>
            </a:fld>
            <a:endParaRPr lang="fr-FR"/>
          </a:p>
        </p:txBody>
      </p:sp>
    </p:spTree>
    <p:extLst>
      <p:ext uri="{BB962C8B-B14F-4D97-AF65-F5344CB8AC3E}">
        <p14:creationId xmlns:p14="http://schemas.microsoft.com/office/powerpoint/2010/main" val="899657420"/>
      </p:ext>
    </p:extLst>
  </p:cSld>
  <p:clrMap bg1="lt1" tx1="dk1" bg2="lt2" tx2="dk2" accent1="accent1" accent2="accent2" accent3="accent3" accent4="accent4" accent5="accent5" accent6="accent6" hlink="hlink" folHlink="folHlink"/>
  <p:hf hdr="0" ftr="0" dt="0"/>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C38DACE-8D2B-4700-B2AF-87655F19B279}" type="slidenum">
              <a:rPr lang="fr-FR" smtClean="0"/>
              <a:t>1</a:t>
            </a:fld>
            <a:endParaRPr lang="fr-FR"/>
          </a:p>
        </p:txBody>
      </p:sp>
    </p:spTree>
    <p:extLst>
      <p:ext uri="{BB962C8B-B14F-4D97-AF65-F5344CB8AC3E}">
        <p14:creationId xmlns:p14="http://schemas.microsoft.com/office/powerpoint/2010/main" val="1554446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C38DACE-8D2B-4700-B2AF-87655F19B279}" type="slidenum">
              <a:rPr lang="fr-FR" smtClean="0"/>
              <a:t>6</a:t>
            </a:fld>
            <a:endParaRPr lang="fr-FR"/>
          </a:p>
        </p:txBody>
      </p:sp>
    </p:spTree>
    <p:extLst>
      <p:ext uri="{BB962C8B-B14F-4D97-AF65-F5344CB8AC3E}">
        <p14:creationId xmlns:p14="http://schemas.microsoft.com/office/powerpoint/2010/main" val="3365478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E8F49B-E5D2-40F4-B191-0D1B7D8D5694}" type="datetimeFigureOut">
              <a:rPr lang="fr-FR" smtClean="0"/>
              <a:t>10/03/2021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AAAB74-17D2-4B2F-A7A4-7ED5F26ED04E}"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1E8F49B-E5D2-40F4-B191-0D1B7D8D5694}" type="datetimeFigureOut">
              <a:rPr lang="fr-FR" smtClean="0"/>
              <a:t>10/03/2021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AAAB74-17D2-4B2F-A7A4-7ED5F26ED04E}"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4" name="Date Placeholder 3"/>
          <p:cNvSpPr>
            <a:spLocks noGrp="1"/>
          </p:cNvSpPr>
          <p:nvPr>
            <p:ph type="dt" sz="half" idx="10"/>
          </p:nvPr>
        </p:nvSpPr>
        <p:spPr/>
        <p:txBody>
          <a:bodyPr/>
          <a:lstStyle/>
          <a:p>
            <a:fld id="{91E8F49B-E5D2-40F4-B191-0D1B7D8D5694}" type="datetimeFigureOut">
              <a:rPr lang="fr-FR" smtClean="0"/>
              <a:t>10/03/2021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AAAB74-17D2-4B2F-A7A4-7ED5F26ED04E}" type="slidenum">
              <a:rPr lang="fr-FR" smtClean="0"/>
              <a:t>‹N°›</a:t>
            </a:fld>
            <a:endParaRPr lang="fr-F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1" y="1447801"/>
            <a:ext cx="2057400" cy="4487333"/>
          </a:xfrm>
        </p:spPr>
        <p:txBody>
          <a:bodyPr vert="eaVert" anchor="ctr"/>
          <a:lstStyle>
            <a:lvl1pPr algn="l">
              <a:defRPr>
                <a:solidFill>
                  <a:schemeClr val="tx2"/>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grpSp>
        <p:nvGrpSpPr>
          <p:cNvPr id="6" name="Group 5"/>
          <p:cNvGrpSpPr>
            <a:grpSpLocks noChangeAspect="1"/>
          </p:cNvGrpSpPr>
          <p:nvPr userDrawn="1"/>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1E8F49B-E5D2-40F4-B191-0D1B7D8D5694}" type="datetimeFigureOut">
              <a:rPr lang="fr-FR" smtClean="0"/>
              <a:t>10/03/2021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AAAAB74-17D2-4B2F-A7A4-7ED5F26ED04E}" type="slidenum">
              <a:rPr lang="fr-FR" smtClean="0"/>
              <a:t>‹N°›</a:t>
            </a:fld>
            <a:endParaRPr lang="fr-FR"/>
          </a:p>
        </p:txBody>
      </p:sp>
      <p:sp>
        <p:nvSpPr>
          <p:cNvPr id="13" name="Content Placeholder 2">
            <a:extLst>
              <a:ext uri="{FF2B5EF4-FFF2-40B4-BE49-F238E27FC236}">
                <a16:creationId xmlns:a16="http://schemas.microsoft.com/office/drawing/2014/main" id="{2169608E-8CD8-4C69-859F-2A80DA33FD89}"/>
              </a:ext>
            </a:extLst>
          </p:cNvPr>
          <p:cNvSpPr>
            <a:spLocks noGrp="1"/>
          </p:cNvSpPr>
          <p:nvPr>
            <p:ph idx="1"/>
          </p:nvPr>
        </p:nvSpPr>
        <p:spPr>
          <a:xfrm>
            <a:off x="457200" y="1510778"/>
            <a:ext cx="8229600" cy="4615386"/>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5" name="Title 6">
            <a:extLst>
              <a:ext uri="{FF2B5EF4-FFF2-40B4-BE49-F238E27FC236}">
                <a16:creationId xmlns:a16="http://schemas.microsoft.com/office/drawing/2014/main" id="{1C78822D-D32C-40DC-A964-BDCA5085BCE6}"/>
              </a:ext>
            </a:extLst>
          </p:cNvPr>
          <p:cNvSpPr>
            <a:spLocks noGrp="1"/>
          </p:cNvSpPr>
          <p:nvPr>
            <p:ph type="title"/>
          </p:nvPr>
        </p:nvSpPr>
        <p:spPr>
          <a:xfrm>
            <a:off x="435387" y="69899"/>
            <a:ext cx="8229600" cy="769431"/>
          </a:xfrm>
        </p:spPr>
        <p:txBody>
          <a:bodyPr>
            <a:spAutoFit/>
          </a:bodyPr>
          <a:lstStyle>
            <a:lvl1pPr>
              <a:defRPr sz="4400"/>
            </a:lvl1pPr>
          </a:lstStyle>
          <a:p>
            <a:r>
              <a:rPr lang="fr-FR" dirty="0"/>
              <a:t>Modifiez le style du titre</a:t>
            </a:r>
            <a:endParaRPr lang="en-US" dirty="0"/>
          </a:p>
        </p:txBody>
      </p:sp>
    </p:spTree>
    <p:extLst>
      <p:ext uri="{BB962C8B-B14F-4D97-AF65-F5344CB8AC3E}">
        <p14:creationId xmlns:p14="http://schemas.microsoft.com/office/powerpoint/2010/main" val="1792241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grpSp>
        <p:nvGrpSpPr>
          <p:cNvPr id="6" name="Group 5"/>
          <p:cNvGrpSpPr>
            <a:grpSpLocks noChangeAspect="1"/>
          </p:cNvGrpSpPr>
          <p:nvPr userDrawn="1"/>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1E8F49B-E5D2-40F4-B191-0D1B7D8D5694}" type="datetimeFigureOut">
              <a:rPr lang="fr-FR" smtClean="0"/>
              <a:t>10/03/2021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AAAAB74-17D2-4B2F-A7A4-7ED5F26ED04E}" type="slidenum">
              <a:rPr lang="fr-FR" smtClean="0"/>
              <a:t>‹N°›</a:t>
            </a:fld>
            <a:endParaRPr lang="fr-FR"/>
          </a:p>
        </p:txBody>
      </p:sp>
      <p:sp>
        <p:nvSpPr>
          <p:cNvPr id="13" name="Content Placeholder 2">
            <a:extLst>
              <a:ext uri="{FF2B5EF4-FFF2-40B4-BE49-F238E27FC236}">
                <a16:creationId xmlns:a16="http://schemas.microsoft.com/office/drawing/2014/main" id="{2169608E-8CD8-4C69-859F-2A80DA33FD89}"/>
              </a:ext>
            </a:extLst>
          </p:cNvPr>
          <p:cNvSpPr>
            <a:spLocks noGrp="1"/>
          </p:cNvSpPr>
          <p:nvPr>
            <p:ph idx="1"/>
          </p:nvPr>
        </p:nvSpPr>
        <p:spPr>
          <a:xfrm>
            <a:off x="457199" y="1510778"/>
            <a:ext cx="4053927" cy="4615386"/>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5" name="Title 6">
            <a:extLst>
              <a:ext uri="{FF2B5EF4-FFF2-40B4-BE49-F238E27FC236}">
                <a16:creationId xmlns:a16="http://schemas.microsoft.com/office/drawing/2014/main" id="{1C78822D-D32C-40DC-A964-BDCA5085BCE6}"/>
              </a:ext>
            </a:extLst>
          </p:cNvPr>
          <p:cNvSpPr>
            <a:spLocks noGrp="1"/>
          </p:cNvSpPr>
          <p:nvPr>
            <p:ph type="title"/>
          </p:nvPr>
        </p:nvSpPr>
        <p:spPr>
          <a:xfrm>
            <a:off x="435387" y="69899"/>
            <a:ext cx="8229600" cy="769431"/>
          </a:xfrm>
        </p:spPr>
        <p:txBody>
          <a:bodyPr>
            <a:spAutoFit/>
          </a:bodyPr>
          <a:lstStyle>
            <a:lvl1pPr>
              <a:defRPr sz="4400"/>
            </a:lvl1pPr>
          </a:lstStyle>
          <a:p>
            <a:r>
              <a:rPr lang="fr-FR" dirty="0"/>
              <a:t>Modifiez le style du titre</a:t>
            </a:r>
            <a:endParaRPr lang="en-US" dirty="0"/>
          </a:p>
        </p:txBody>
      </p:sp>
      <p:sp>
        <p:nvSpPr>
          <p:cNvPr id="14" name="Espace réservé du contenu 13">
            <a:extLst>
              <a:ext uri="{FF2B5EF4-FFF2-40B4-BE49-F238E27FC236}">
                <a16:creationId xmlns:a16="http://schemas.microsoft.com/office/drawing/2014/main" id="{3020B507-4377-488D-9736-2D5189DE0AB0}"/>
              </a:ext>
            </a:extLst>
          </p:cNvPr>
          <p:cNvSpPr>
            <a:spLocks noGrp="1"/>
          </p:cNvSpPr>
          <p:nvPr>
            <p:ph sz="quarter" idx="13"/>
          </p:nvPr>
        </p:nvSpPr>
        <p:spPr>
          <a:xfrm>
            <a:off x="4643999" y="1517651"/>
            <a:ext cx="4053927" cy="4608514"/>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7155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1E8F49B-E5D2-40F4-B191-0D1B7D8D5694}" type="datetimeFigureOut">
              <a:rPr lang="fr-FR" smtClean="0"/>
              <a:t>10/03/2021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AAAB74-17D2-4B2F-A7A4-7ED5F26ED04E}" type="slidenum">
              <a:rPr lang="fr-FR" smtClean="0"/>
              <a:t>‹N°›</a:t>
            </a:fld>
            <a:endParaRPr lang="fr-FR"/>
          </a:p>
        </p:txBody>
      </p:sp>
      <p:sp>
        <p:nvSpPr>
          <p:cNvPr id="7" name="Title 6"/>
          <p:cNvSpPr>
            <a:spLocks noGrp="1"/>
          </p:cNvSpPr>
          <p:nvPr>
            <p:ph type="title"/>
          </p:nvPr>
        </p:nvSpPr>
        <p:spPr/>
        <p:txBody>
          <a:bodyPr/>
          <a:lstStyle/>
          <a:p>
            <a:r>
              <a:rPr lang="fr-FR"/>
              <a:t>Modifiez le style du titre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9" name="Freeform 14"/>
          <p:cNvSpPr>
            <a:spLocks/>
          </p:cNvSpPr>
          <p:nvPr/>
        </p:nvSpPr>
        <p:spPr bwMode="hidden">
          <a:xfrm>
            <a:off x="6047439"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30" tIns="45715" rIns="91430" bIns="45715" numCol="1" anchor="t" anchorCtr="0" compatLnSpc="1">
            <a:prstTxWarp prst="textNoShape">
              <a:avLst/>
            </a:prstTxWarp>
          </a:bodyPr>
          <a:lstStyle/>
          <a:p>
            <a:endParaRPr lang="en-US"/>
          </a:p>
        </p:txBody>
      </p:sp>
      <p:sp>
        <p:nvSpPr>
          <p:cNvPr id="10" name="Freeform 18"/>
          <p:cNvSpPr>
            <a:spLocks/>
          </p:cNvSpPr>
          <p:nvPr/>
        </p:nvSpPr>
        <p:spPr bwMode="hidden">
          <a:xfrm>
            <a:off x="2619321"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30" tIns="45715" rIns="91430" bIns="45715"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30" tIns="45715" rIns="91430" bIns="45715" numCol="1" anchor="t" anchorCtr="0" compatLnSpc="1">
            <a:prstTxWarp prst="textNoShape">
              <a:avLst/>
            </a:prstTxWarp>
          </a:bodyPr>
          <a:lstStyle/>
          <a:p>
            <a:endParaRPr lang="en-US"/>
          </a:p>
        </p:txBody>
      </p:sp>
      <p:sp>
        <p:nvSpPr>
          <p:cNvPr id="12" name="Freeform 26"/>
          <p:cNvSpPr>
            <a:spLocks/>
          </p:cNvSpPr>
          <p:nvPr/>
        </p:nvSpPr>
        <p:spPr bwMode="hidden">
          <a:xfrm>
            <a:off x="5609489" y="4074175"/>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30" tIns="45715" rIns="91430" bIns="45715"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30" tIns="45715" rIns="91430" bIns="45715"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1E8F49B-E5D2-40F4-B191-0D1B7D8D5694}" type="datetimeFigureOut">
              <a:rPr lang="fr-FR" smtClean="0"/>
              <a:t>10/03/2021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AAAAB74-17D2-4B2F-A7A4-7ED5F26ED04E}"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5" name="Date Placeholder 4"/>
          <p:cNvSpPr>
            <a:spLocks noGrp="1"/>
          </p:cNvSpPr>
          <p:nvPr>
            <p:ph type="dt" sz="half" idx="10"/>
          </p:nvPr>
        </p:nvSpPr>
        <p:spPr/>
        <p:txBody>
          <a:bodyPr/>
          <a:lstStyle/>
          <a:p>
            <a:fld id="{91E8F49B-E5D2-40F4-B191-0D1B7D8D5694}" type="datetimeFigureOut">
              <a:rPr lang="fr-FR" smtClean="0"/>
              <a:t>10/03/2021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AAAAB74-17D2-4B2F-A7A4-7ED5F26ED04E}" type="slidenum">
              <a:rPr lang="fr-FR" smtClean="0"/>
              <a:t>‹N°›</a:t>
            </a:fld>
            <a:endParaRPr lang="fr-FR"/>
          </a:p>
        </p:txBody>
      </p:sp>
      <p:sp>
        <p:nvSpPr>
          <p:cNvPr id="9" name="Content Placeholder 8"/>
          <p:cNvSpPr>
            <a:spLocks noGrp="1"/>
          </p:cNvSpPr>
          <p:nvPr>
            <p:ph sz="quarter" idx="13"/>
          </p:nvPr>
        </p:nvSpPr>
        <p:spPr>
          <a:xfrm>
            <a:off x="676655" y="2679193"/>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Content Placeholder 10"/>
          <p:cNvSpPr>
            <a:spLocks noGrp="1"/>
          </p:cNvSpPr>
          <p:nvPr>
            <p:ph sz="quarter" idx="14"/>
          </p:nvPr>
        </p:nvSpPr>
        <p:spPr>
          <a:xfrm>
            <a:off x="4645153" y="2679193"/>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76656" y="2678115"/>
            <a:ext cx="3822192" cy="639762"/>
          </a:xfrm>
        </p:spPr>
        <p:txBody>
          <a:bodyPr anchor="ctr"/>
          <a:lstStyle>
            <a:lvl1pPr marL="0" indent="0" algn="ctr">
              <a:buNone/>
              <a:defRPr sz="2400" b="0">
                <a:solidFill>
                  <a:schemeClr val="tx2"/>
                </a:solidFill>
                <a:latin typeface="+mj-lt"/>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7333" y="3429001"/>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8201" y="2678114"/>
            <a:ext cx="3822192" cy="639762"/>
          </a:xfrm>
        </p:spPr>
        <p:txBody>
          <a:bodyPr anchor="ctr"/>
          <a:lstStyle>
            <a:lvl1pPr marL="0" indent="0" algn="ctr">
              <a:buNone/>
              <a:defRPr sz="2400" b="0" i="0">
                <a:solidFill>
                  <a:schemeClr val="tx2"/>
                </a:solidFill>
                <a:latin typeface="+mj-lt"/>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6" y="3429001"/>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E8F49B-E5D2-40F4-B191-0D1B7D8D5694}" type="datetimeFigureOut">
              <a:rPr lang="fr-FR" smtClean="0"/>
              <a:t>10/03/2021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AAAAB74-17D2-4B2F-A7A4-7ED5F26ED04E}"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91E8F49B-E5D2-40F4-B191-0D1B7D8D5694}" type="datetimeFigureOut">
              <a:rPr lang="fr-FR" smtClean="0"/>
              <a:t>10/03/2021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AAAAB74-17D2-4B2F-A7A4-7ED5F26ED04E}"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1E8F49B-E5D2-40F4-B191-0D1B7D8D5694}" type="datetimeFigureOut">
              <a:rPr lang="fr-FR" smtClean="0"/>
              <a:t>10/03/2021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AAAAB74-17D2-4B2F-A7A4-7ED5F26ED04E}"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Date Placeholder 4"/>
          <p:cNvSpPr>
            <a:spLocks noGrp="1"/>
          </p:cNvSpPr>
          <p:nvPr>
            <p:ph type="dt" sz="half" idx="10"/>
          </p:nvPr>
        </p:nvSpPr>
        <p:spPr/>
        <p:txBody>
          <a:bodyPr/>
          <a:lstStyle/>
          <a:p>
            <a:fld id="{91E8F49B-E5D2-40F4-B191-0D1B7D8D5694}" type="datetimeFigureOut">
              <a:rPr lang="fr-FR" smtClean="0"/>
              <a:t>10/03/2021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AAAAB74-17D2-4B2F-A7A4-7ED5F26ED04E}" type="slidenum">
              <a:rPr lang="fr-FR" smtClean="0"/>
              <a:t>‹N°›</a:t>
            </a:fld>
            <a:endParaRPr lang="fr-FR"/>
          </a:p>
        </p:txBody>
      </p:sp>
      <p:sp>
        <p:nvSpPr>
          <p:cNvPr id="4" name="Text Placeholder 3"/>
          <p:cNvSpPr>
            <a:spLocks noGrp="1"/>
          </p:cNvSpPr>
          <p:nvPr>
            <p:ph type="body" sz="half" idx="2"/>
          </p:nvPr>
        </p:nvSpPr>
        <p:spPr>
          <a:xfrm>
            <a:off x="914401" y="3581401"/>
            <a:ext cx="3352800" cy="1905001"/>
          </a:xfrm>
        </p:spPr>
        <p:txBody>
          <a:bodyPr anchor="t">
            <a:normAutofit/>
          </a:bodyPr>
          <a:lstStyle>
            <a:lvl1pPr marL="0" indent="0">
              <a:spcBef>
                <a:spcPts val="0"/>
              </a:spcBef>
              <a:spcAft>
                <a:spcPts val="600"/>
              </a:spcAft>
              <a:buNone/>
              <a:defRPr sz="1800">
                <a:solidFill>
                  <a:schemeClr val="tx2"/>
                </a:solidFill>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fr-FR"/>
              <a:t>Modifiez les styles du texte du masque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1" y="2286000"/>
            <a:ext cx="3352800" cy="1252728"/>
          </a:xfrm>
        </p:spPr>
        <p:txBody>
          <a:bodyPr anchor="b">
            <a:noAutofit/>
          </a:bodyPr>
          <a:lstStyle>
            <a:lvl1pPr algn="l">
              <a:defRPr sz="320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4651963" y="1828801"/>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4868334" y="2785534"/>
            <a:ext cx="3818467" cy="2421467"/>
          </a:xfrm>
        </p:spPr>
        <p:txBody>
          <a:bodyPr>
            <a:normAutofit/>
          </a:bodyPr>
          <a:lstStyle>
            <a:lvl1pPr marL="0" indent="0">
              <a:buNone/>
              <a:defRPr sz="1800">
                <a:solidFill>
                  <a:srgbClr val="FFFFFF"/>
                </a:solidFill>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1E8F49B-E5D2-40F4-B191-0D1B7D8D5694}" type="datetimeFigureOut">
              <a:rPr lang="fr-FR" smtClean="0"/>
              <a:t>10/03/2021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AAAAB74-17D2-4B2F-A7A4-7ED5F26ED04E}" type="slidenum">
              <a:rPr lang="fr-FR" smtClean="0"/>
              <a:t>‹N°›</a:t>
            </a:fld>
            <a:endParaRPr lang="fr-F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r>
              <a:rPr lang="fr-FR"/>
              <a:t>Cliquez sur l'icône pour ajouter une image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9"/>
            <a:ext cx="8229600" cy="1252728"/>
          </a:xfrm>
          <a:prstGeom prst="rect">
            <a:avLst/>
          </a:prstGeom>
        </p:spPr>
        <p:txBody>
          <a:bodyPr vert="horz" lIns="91430" tIns="45715" rIns="91430" bIns="45715" rtlCol="0" anchor="ctr">
            <a:normAutofit/>
          </a:bodyPr>
          <a:lstStyle/>
          <a:p>
            <a:r>
              <a:rPr lang="fr-FR"/>
              <a:t>Modifiez le style du titre</a:t>
            </a:r>
            <a:endParaRPr lang="en-US" dirty="0"/>
          </a:p>
        </p:txBody>
      </p:sp>
      <p:sp>
        <p:nvSpPr>
          <p:cNvPr id="4" name="Date Placeholder 3"/>
          <p:cNvSpPr>
            <a:spLocks noGrp="1"/>
          </p:cNvSpPr>
          <p:nvPr>
            <p:ph type="dt" sz="half" idx="2"/>
          </p:nvPr>
        </p:nvSpPr>
        <p:spPr>
          <a:xfrm>
            <a:off x="5163673" y="6250165"/>
            <a:ext cx="3786690" cy="365125"/>
          </a:xfrm>
          <a:prstGeom prst="rect">
            <a:avLst/>
          </a:prstGeom>
        </p:spPr>
        <p:txBody>
          <a:bodyPr vert="horz" lIns="91430" tIns="45715" rIns="91430" bIns="45715" rtlCol="0" anchor="ctr"/>
          <a:lstStyle>
            <a:lvl1pPr algn="r">
              <a:defRPr sz="1000">
                <a:solidFill>
                  <a:schemeClr val="tx2"/>
                </a:solidFill>
              </a:defRPr>
            </a:lvl1pPr>
          </a:lstStyle>
          <a:p>
            <a:fld id="{91E8F49B-E5D2-40F4-B191-0D1B7D8D5694}" type="datetimeFigureOut">
              <a:rPr lang="fr-FR" smtClean="0"/>
              <a:t>10/03/2021</a:t>
            </a:fld>
            <a:endParaRPr lang="fr-FR"/>
          </a:p>
        </p:txBody>
      </p:sp>
      <p:sp>
        <p:nvSpPr>
          <p:cNvPr id="5" name="Footer Placeholder 4"/>
          <p:cNvSpPr>
            <a:spLocks noGrp="1"/>
          </p:cNvSpPr>
          <p:nvPr>
            <p:ph type="ftr" sz="quarter" idx="3"/>
          </p:nvPr>
        </p:nvSpPr>
        <p:spPr>
          <a:xfrm>
            <a:off x="193639" y="6250165"/>
            <a:ext cx="3786691" cy="365125"/>
          </a:xfrm>
          <a:prstGeom prst="rect">
            <a:avLst/>
          </a:prstGeom>
        </p:spPr>
        <p:txBody>
          <a:bodyPr vert="horz" lIns="91430" tIns="45715" rIns="91430" bIns="45715" rtlCol="0" anchor="ctr"/>
          <a:lstStyle>
            <a:lvl1pPr algn="l">
              <a:defRPr sz="1000">
                <a:solidFill>
                  <a:schemeClr val="tx2"/>
                </a:solidFill>
              </a:defRPr>
            </a:lvl1pPr>
          </a:lstStyle>
          <a:p>
            <a:endParaRPr lang="fr-FR"/>
          </a:p>
        </p:txBody>
      </p:sp>
      <p:sp>
        <p:nvSpPr>
          <p:cNvPr id="6" name="Slide Number Placeholder 5"/>
          <p:cNvSpPr>
            <a:spLocks noGrp="1"/>
          </p:cNvSpPr>
          <p:nvPr>
            <p:ph type="sldNum" sz="quarter" idx="4"/>
          </p:nvPr>
        </p:nvSpPr>
        <p:spPr>
          <a:xfrm>
            <a:off x="3991088" y="6250164"/>
            <a:ext cx="1161826" cy="365125"/>
          </a:xfrm>
          <a:prstGeom prst="rect">
            <a:avLst/>
          </a:prstGeom>
        </p:spPr>
        <p:txBody>
          <a:bodyPr vert="horz" lIns="91430" tIns="45715" rIns="91430" bIns="45715" rtlCol="0" anchor="ctr"/>
          <a:lstStyle>
            <a:lvl1pPr algn="ctr">
              <a:defRPr sz="1000">
                <a:solidFill>
                  <a:schemeClr val="tx2"/>
                </a:solidFill>
              </a:defRPr>
            </a:lvl1pPr>
          </a:lstStyle>
          <a:p>
            <a:fld id="{3AAAAB74-17D2-4B2F-A7A4-7ED5F26ED04E}" type="slidenum">
              <a:rPr lang="fr-FR" smtClean="0"/>
              <a:t>‹N°›</a:t>
            </a:fld>
            <a:endParaRPr lang="fr-FR"/>
          </a:p>
        </p:txBody>
      </p:sp>
      <p:sp>
        <p:nvSpPr>
          <p:cNvPr id="3" name="Text Placeholder 2"/>
          <p:cNvSpPr>
            <a:spLocks noGrp="1"/>
          </p:cNvSpPr>
          <p:nvPr>
            <p:ph type="body" idx="1"/>
          </p:nvPr>
        </p:nvSpPr>
        <p:spPr>
          <a:xfrm>
            <a:off x="872068" y="2675467"/>
            <a:ext cx="7408333" cy="3450696"/>
          </a:xfrm>
          <a:prstGeom prst="rect">
            <a:avLst/>
          </a:prstGeom>
        </p:spPr>
        <p:txBody>
          <a:bodyPr vert="horz" lIns="91430" tIns="45715" rIns="91430" bIns="45715"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292" indent="-274292" algn="l" defTabSz="914305"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04" indent="-274292" algn="l" defTabSz="914305"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574" indent="-228577" algn="l" defTabSz="914305"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882" indent="-228577" algn="l" defTabSz="914305"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888" indent="-228577" algn="l" defTabSz="914305"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895" indent="-228577" algn="l" defTabSz="914305"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2902" indent="-228577" algn="l" defTabSz="914305"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2909" indent="-228577" algn="l" defTabSz="914305"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2915" indent="-228577" algn="l" defTabSz="914305"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3.png"/><Relationship Id="rId4" Type="http://schemas.openxmlformats.org/officeDocument/2006/relationships/image" Target="../media/image22.jpeg"/></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8.jpe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SMIGIBA\Courrier\Logo\Smigiba-logoCOU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188641"/>
            <a:ext cx="2441432" cy="1800200"/>
          </a:xfrm>
          <a:prstGeom prst="rect">
            <a:avLst/>
          </a:prstGeom>
          <a:solidFill>
            <a:schemeClr val="bg1"/>
          </a:solidFill>
        </p:spPr>
      </p:pic>
      <p:sp>
        <p:nvSpPr>
          <p:cNvPr id="2" name="Titre 1"/>
          <p:cNvSpPr>
            <a:spLocks noGrp="1"/>
          </p:cNvSpPr>
          <p:nvPr>
            <p:ph type="ctrTitle"/>
          </p:nvPr>
        </p:nvSpPr>
        <p:spPr>
          <a:xfrm>
            <a:off x="1079611" y="2751955"/>
            <a:ext cx="6984776" cy="1780108"/>
          </a:xfrm>
        </p:spPr>
        <p:txBody>
          <a:bodyPr anchor="ctr">
            <a:normAutofit fontScale="90000"/>
          </a:bodyPr>
          <a:lstStyle/>
          <a:p>
            <a:r>
              <a:rPr lang="fr-FR" dirty="0"/>
              <a:t>Comité syndical</a:t>
            </a:r>
            <a:br>
              <a:rPr lang="fr-FR" dirty="0"/>
            </a:br>
            <a:br>
              <a:rPr lang="fr-FR" sz="2700" i="1" dirty="0"/>
            </a:br>
            <a:br>
              <a:rPr lang="fr-FR" sz="2700" i="1" dirty="0"/>
            </a:br>
            <a:r>
              <a:rPr lang="fr-FR" sz="3200" dirty="0">
                <a:solidFill>
                  <a:srgbClr val="FF6600"/>
                </a:solidFill>
              </a:rPr>
              <a:t>Séance du 10 mars 2021 – 17h</a:t>
            </a:r>
            <a:br>
              <a:rPr lang="fr-FR" sz="3200" dirty="0">
                <a:solidFill>
                  <a:srgbClr val="FF6600"/>
                </a:solidFill>
              </a:rPr>
            </a:br>
            <a:br>
              <a:rPr lang="fr-FR" sz="3200" dirty="0"/>
            </a:br>
            <a:endParaRPr lang="fr-FR" dirty="0"/>
          </a:p>
        </p:txBody>
      </p:sp>
      <p:sp>
        <p:nvSpPr>
          <p:cNvPr id="5" name="Rectangle 4">
            <a:extLst>
              <a:ext uri="{FF2B5EF4-FFF2-40B4-BE49-F238E27FC236}">
                <a16:creationId xmlns:a16="http://schemas.microsoft.com/office/drawing/2014/main" id="{BC73065A-AFEA-437A-93DE-9F3D64653A6F}"/>
              </a:ext>
            </a:extLst>
          </p:cNvPr>
          <p:cNvSpPr/>
          <p:nvPr/>
        </p:nvSpPr>
        <p:spPr>
          <a:xfrm>
            <a:off x="3630812" y="4345012"/>
            <a:ext cx="1882375" cy="461665"/>
          </a:xfrm>
          <a:prstGeom prst="rect">
            <a:avLst/>
          </a:prstGeom>
        </p:spPr>
        <p:txBody>
          <a:bodyPr wrap="none">
            <a:spAutoFit/>
          </a:bodyPr>
          <a:lstStyle/>
          <a:p>
            <a:r>
              <a:rPr lang="fr-FR" sz="2400" dirty="0">
                <a:solidFill>
                  <a:srgbClr val="FFFFFF"/>
                </a:solidFill>
                <a:ea typeface="+mj-ea"/>
                <a:cs typeface="+mj-cs"/>
              </a:rPr>
              <a:t>CCSB </a:t>
            </a:r>
            <a:r>
              <a:rPr lang="fr-FR" sz="2400" dirty="0" err="1">
                <a:solidFill>
                  <a:srgbClr val="FFFFFF"/>
                </a:solidFill>
                <a:ea typeface="+mj-ea"/>
                <a:cs typeface="+mj-cs"/>
              </a:rPr>
              <a:t>Lagrand</a:t>
            </a:r>
            <a:endParaRPr lang="fr-FR" dirty="0"/>
          </a:p>
        </p:txBody>
      </p:sp>
    </p:spTree>
    <p:extLst>
      <p:ext uri="{BB962C8B-B14F-4D97-AF65-F5344CB8AC3E}">
        <p14:creationId xmlns:p14="http://schemas.microsoft.com/office/powerpoint/2010/main" val="152297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797251" y="2204864"/>
            <a:ext cx="2397131" cy="400110"/>
          </a:xfrm>
          <a:prstGeom prst="rect">
            <a:avLst/>
          </a:prstGeom>
          <a:solidFill>
            <a:schemeClr val="accent5">
              <a:lumMod val="40000"/>
              <a:lumOff val="60000"/>
            </a:schemeClr>
          </a:solidFill>
        </p:spPr>
        <p:txBody>
          <a:bodyPr wrap="none" rtlCol="0">
            <a:spAutoFit/>
          </a:bodyPr>
          <a:lstStyle/>
          <a:p>
            <a:r>
              <a:rPr lang="fr-FR" sz="2000" b="1" dirty="0"/>
              <a:t>680 891,33 € réalisés</a:t>
            </a:r>
          </a:p>
        </p:txBody>
      </p:sp>
      <p:sp>
        <p:nvSpPr>
          <p:cNvPr id="8" name="Rectangle 7"/>
          <p:cNvSpPr/>
          <p:nvPr/>
        </p:nvSpPr>
        <p:spPr>
          <a:xfrm>
            <a:off x="358944" y="836712"/>
            <a:ext cx="3276952" cy="707886"/>
          </a:xfrm>
          <a:prstGeom prst="rect">
            <a:avLst/>
          </a:prstGeom>
          <a:solidFill>
            <a:srgbClr val="FFFF99"/>
          </a:solidFill>
        </p:spPr>
        <p:txBody>
          <a:bodyPr wrap="square">
            <a:spAutoFit/>
          </a:bodyPr>
          <a:lstStyle/>
          <a:p>
            <a:pPr algn="ctr"/>
            <a:r>
              <a:rPr lang="fr-FR" sz="2000" b="1" u="sng" dirty="0">
                <a:solidFill>
                  <a:schemeClr val="tx2">
                    <a:lumMod val="75000"/>
                  </a:schemeClr>
                </a:solidFill>
              </a:rPr>
              <a:t>Fonctionnement: </a:t>
            </a:r>
            <a:r>
              <a:rPr lang="fr-FR" sz="2000" b="1" dirty="0">
                <a:solidFill>
                  <a:schemeClr val="tx2">
                    <a:lumMod val="75000"/>
                  </a:schemeClr>
                </a:solidFill>
              </a:rPr>
              <a:t>recettes exercice 2020</a:t>
            </a:r>
          </a:p>
        </p:txBody>
      </p:sp>
      <p:sp>
        <p:nvSpPr>
          <p:cNvPr id="9" name="Titre 2"/>
          <p:cNvSpPr txBox="1">
            <a:spLocks/>
          </p:cNvSpPr>
          <p:nvPr/>
        </p:nvSpPr>
        <p:spPr>
          <a:xfrm>
            <a:off x="61664" y="-127984"/>
            <a:ext cx="3862264"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200" dirty="0"/>
              <a:t>Compte administratif</a:t>
            </a:r>
            <a:endParaRPr lang="fr-FR" sz="3600" b="1" u="sng" dirty="0"/>
          </a:p>
        </p:txBody>
      </p:sp>
      <p:graphicFrame>
        <p:nvGraphicFramePr>
          <p:cNvPr id="2" name="Tableau 1">
            <a:extLst>
              <a:ext uri="{FF2B5EF4-FFF2-40B4-BE49-F238E27FC236}">
                <a16:creationId xmlns:a16="http://schemas.microsoft.com/office/drawing/2014/main" id="{F08DD51B-37DE-4E07-BD06-453956869009}"/>
              </a:ext>
            </a:extLst>
          </p:cNvPr>
          <p:cNvGraphicFramePr>
            <a:graphicFrameLocks noGrp="1"/>
          </p:cNvGraphicFramePr>
          <p:nvPr>
            <p:extLst>
              <p:ext uri="{D42A27DB-BD31-4B8C-83A1-F6EECF244321}">
                <p14:modId xmlns:p14="http://schemas.microsoft.com/office/powerpoint/2010/main" val="1434241188"/>
              </p:ext>
            </p:extLst>
          </p:nvPr>
        </p:nvGraphicFramePr>
        <p:xfrm>
          <a:off x="179512" y="3388043"/>
          <a:ext cx="8856983" cy="3566058"/>
        </p:xfrm>
        <a:graphic>
          <a:graphicData uri="http://schemas.openxmlformats.org/drawingml/2006/table">
            <a:tbl>
              <a:tblPr/>
              <a:tblGrid>
                <a:gridCol w="2880320">
                  <a:extLst>
                    <a:ext uri="{9D8B030D-6E8A-4147-A177-3AD203B41FA5}">
                      <a16:colId xmlns:a16="http://schemas.microsoft.com/office/drawing/2014/main" val="822931601"/>
                    </a:ext>
                  </a:extLst>
                </a:gridCol>
                <a:gridCol w="1656184">
                  <a:extLst>
                    <a:ext uri="{9D8B030D-6E8A-4147-A177-3AD203B41FA5}">
                      <a16:colId xmlns:a16="http://schemas.microsoft.com/office/drawing/2014/main" val="4023024690"/>
                    </a:ext>
                  </a:extLst>
                </a:gridCol>
                <a:gridCol w="1656184">
                  <a:extLst>
                    <a:ext uri="{9D8B030D-6E8A-4147-A177-3AD203B41FA5}">
                      <a16:colId xmlns:a16="http://schemas.microsoft.com/office/drawing/2014/main" val="3945207551"/>
                    </a:ext>
                  </a:extLst>
                </a:gridCol>
                <a:gridCol w="1368152">
                  <a:extLst>
                    <a:ext uri="{9D8B030D-6E8A-4147-A177-3AD203B41FA5}">
                      <a16:colId xmlns:a16="http://schemas.microsoft.com/office/drawing/2014/main" val="963408688"/>
                    </a:ext>
                  </a:extLst>
                </a:gridCol>
                <a:gridCol w="1296143">
                  <a:extLst>
                    <a:ext uri="{9D8B030D-6E8A-4147-A177-3AD203B41FA5}">
                      <a16:colId xmlns:a16="http://schemas.microsoft.com/office/drawing/2014/main" val="4225470237"/>
                    </a:ext>
                  </a:extLst>
                </a:gridCol>
              </a:tblGrid>
              <a:tr h="870773">
                <a:tc>
                  <a:txBody>
                    <a:bodyPr/>
                    <a:lstStyle/>
                    <a:p>
                      <a:pPr algn="ctr" fontAlgn="ctr"/>
                      <a:r>
                        <a:rPr lang="fr-FR" sz="1600" b="0" i="0" u="none" strike="noStrike">
                          <a:solidFill>
                            <a:srgbClr val="000000"/>
                          </a:solidFill>
                          <a:effectLst/>
                          <a:latin typeface="Calibri" panose="020F0502020204030204" pitchFamily="34" charset="0"/>
                        </a:rPr>
                        <a:t>Chapitre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Prévu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1" i="0" u="none" strike="noStrike" dirty="0">
                          <a:solidFill>
                            <a:srgbClr val="000000"/>
                          </a:solidFill>
                          <a:effectLst/>
                          <a:latin typeface="Calibri" panose="020F0502020204030204" pitchFamily="34" charset="0"/>
                        </a:rPr>
                        <a:t>Réalisé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fr-FR" sz="1600" b="0" i="0" u="none" strike="noStrike">
                          <a:solidFill>
                            <a:srgbClr val="000000"/>
                          </a:solidFill>
                          <a:effectLst/>
                          <a:latin typeface="Calibri" panose="020F0502020204030204" pitchFamily="34" charset="0"/>
                        </a:rPr>
                        <a:t>Taux de réalisation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Répartition en % des recettes réalisées en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99477"/>
                  </a:ext>
                </a:extLst>
              </a:tr>
              <a:tr h="399646">
                <a:tc>
                  <a:txBody>
                    <a:bodyPr/>
                    <a:lstStyle/>
                    <a:p>
                      <a:pPr algn="l" fontAlgn="ctr"/>
                      <a:r>
                        <a:rPr lang="fr-FR" sz="1600" b="0" i="0" u="none" strike="noStrike" dirty="0">
                          <a:solidFill>
                            <a:srgbClr val="000000"/>
                          </a:solidFill>
                          <a:effectLst/>
                          <a:latin typeface="Calibri" panose="020F0502020204030204" pitchFamily="34" charset="0"/>
                        </a:rPr>
                        <a:t>013 - Atténuations de charges </a:t>
                      </a:r>
                      <a:r>
                        <a:rPr lang="fr-FR" sz="1600" b="0" i="0" u="none" strike="noStrike" baseline="30000" dirty="0">
                          <a:solidFill>
                            <a:srgbClr val="000000"/>
                          </a:solidFill>
                          <a:effectLst/>
                          <a:latin typeface="Calibri" panose="020F0502020204030204" pitchFamily="34" charset="0"/>
                        </a:rPr>
                        <a:t>(1)</a:t>
                      </a:r>
                      <a:endParaRPr lang="fr-FR" sz="16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a:solidFill>
                            <a:srgbClr val="000000"/>
                          </a:solidFill>
                          <a:effectLst/>
                          <a:latin typeface="Calibri" panose="020F0502020204030204" pitchFamily="34" charset="0"/>
                        </a:rPr>
                        <a:t>2 561,10 €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fr-FR" sz="1600" b="0" i="0" u="none" strike="noStrike">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0,38%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730417"/>
                  </a:ext>
                </a:extLst>
              </a:tr>
              <a:tr h="584848">
                <a:tc>
                  <a:txBody>
                    <a:bodyPr/>
                    <a:lstStyle/>
                    <a:p>
                      <a:pPr algn="l" fontAlgn="ctr"/>
                      <a:r>
                        <a:rPr lang="fr-FR" sz="1600" b="0" i="0" u="none" strike="noStrike">
                          <a:solidFill>
                            <a:srgbClr val="000000"/>
                          </a:solidFill>
                          <a:effectLst/>
                          <a:latin typeface="Calibri" panose="020F0502020204030204" pitchFamily="34" charset="0"/>
                        </a:rPr>
                        <a:t>75 – Autres produits de gestion courante </a:t>
                      </a:r>
                      <a:r>
                        <a:rPr lang="fr-FR" sz="1600" b="0" i="0" u="none" strike="noStrike" baseline="30000">
                          <a:solidFill>
                            <a:srgbClr val="000000"/>
                          </a:solidFill>
                          <a:effectLst/>
                          <a:latin typeface="Arial" panose="020B0604020202020204" pitchFamily="34" charset="0"/>
                        </a:rPr>
                        <a:t>(2)</a:t>
                      </a:r>
                      <a:endParaRPr lang="fr-FR" sz="16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a:solidFill>
                            <a:srgbClr val="000000"/>
                          </a:solidFill>
                          <a:effectLst/>
                          <a:latin typeface="Calibri" panose="020F0502020204030204" pitchFamily="34" charset="0"/>
                        </a:rPr>
                        <a:t>2,18 €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9270779"/>
                  </a:ext>
                </a:extLst>
              </a:tr>
              <a:tr h="399646">
                <a:tc>
                  <a:txBody>
                    <a:bodyPr/>
                    <a:lstStyle/>
                    <a:p>
                      <a:pPr algn="l" fontAlgn="ctr"/>
                      <a:r>
                        <a:rPr lang="fr-FR" sz="1600" b="0" i="0" u="none" strike="noStrike">
                          <a:solidFill>
                            <a:srgbClr val="000000"/>
                          </a:solidFill>
                          <a:effectLst/>
                          <a:latin typeface="Calibri" panose="020F0502020204030204" pitchFamily="34" charset="0"/>
                        </a:rPr>
                        <a:t>77 - Produits exceptionnels </a:t>
                      </a:r>
                      <a:r>
                        <a:rPr lang="fr-FR" sz="1600" b="0" i="0" u="none" strike="noStrike" baseline="30000">
                          <a:solidFill>
                            <a:srgbClr val="000000"/>
                          </a:solidFill>
                          <a:effectLst/>
                          <a:latin typeface="Calibri" panose="020F0502020204030204" pitchFamily="34" charset="0"/>
                        </a:rPr>
                        <a:t>(3)</a:t>
                      </a:r>
                      <a:endParaRPr lang="fr-FR" sz="16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a:solidFill>
                            <a:srgbClr val="000000"/>
                          </a:solidFill>
                          <a:effectLst/>
                          <a:latin typeface="Calibri" panose="020F0502020204030204" pitchFamily="34" charset="0"/>
                        </a:rP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fr-FR" sz="1600" b="0" i="0" u="none" strike="noStrike">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3119025"/>
                  </a:ext>
                </a:extLst>
              </a:tr>
              <a:tr h="399646">
                <a:tc>
                  <a:txBody>
                    <a:bodyPr/>
                    <a:lstStyle/>
                    <a:p>
                      <a:pPr algn="l" fontAlgn="ctr"/>
                      <a:r>
                        <a:rPr lang="fr-FR" sz="1600" b="0" i="0" u="none" strike="noStrike">
                          <a:solidFill>
                            <a:srgbClr val="000000"/>
                          </a:solidFill>
                          <a:effectLst/>
                          <a:latin typeface="Calibri" panose="020F0502020204030204" pitchFamily="34" charset="0"/>
                        </a:rPr>
                        <a:t>74 - Dotations et participations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649 147,33 €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a:solidFill>
                            <a:srgbClr val="000000"/>
                          </a:solidFill>
                          <a:effectLst/>
                          <a:latin typeface="Calibri" panose="020F0502020204030204" pitchFamily="34" charset="0"/>
                        </a:rPr>
                        <a:t>492 785,05 €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fr-FR" sz="1600" b="0" i="0" u="none" strike="noStrike">
                          <a:solidFill>
                            <a:srgbClr val="000000"/>
                          </a:solidFill>
                          <a:effectLst/>
                          <a:latin typeface="Calibri" panose="020F0502020204030204" pitchFamily="34" charset="0"/>
                        </a:rPr>
                        <a:t>76%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946367"/>
                  </a:ext>
                </a:extLst>
              </a:tr>
              <a:tr h="399646">
                <a:tc>
                  <a:txBody>
                    <a:bodyPr/>
                    <a:lstStyle/>
                    <a:p>
                      <a:pPr algn="l" fontAlgn="ctr"/>
                      <a:r>
                        <a:rPr lang="fr-FR" sz="1600" b="0" i="0" u="none" strike="noStrike">
                          <a:solidFill>
                            <a:srgbClr val="000000"/>
                          </a:solidFill>
                          <a:effectLst/>
                          <a:latin typeface="Calibri" panose="020F0502020204030204" pitchFamily="34" charset="0"/>
                        </a:rPr>
                        <a:t>042 - Opérations d’ordre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185 543,00 €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a:solidFill>
                            <a:srgbClr val="000000"/>
                          </a:solidFill>
                          <a:effectLst/>
                          <a:latin typeface="Calibri" panose="020F0502020204030204" pitchFamily="34" charset="0"/>
                        </a:rPr>
                        <a:t>185 543,00 €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fr-FR" sz="1600" b="0" i="0" u="none" strike="noStrike">
                          <a:solidFill>
                            <a:srgbClr val="000000"/>
                          </a:solidFill>
                          <a:effectLst/>
                          <a:latin typeface="Calibri" panose="020F050202020403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13248"/>
                  </a:ext>
                </a:extLst>
              </a:tr>
              <a:tr h="399646">
                <a:tc>
                  <a:txBody>
                    <a:bodyPr/>
                    <a:lstStyle/>
                    <a:p>
                      <a:pPr algn="ctr" fontAlgn="ctr"/>
                      <a:r>
                        <a:rPr lang="fr-FR" sz="1800" b="1" i="0" u="none" strike="noStrike">
                          <a:solidFill>
                            <a:srgbClr val="000000"/>
                          </a:solidFill>
                          <a:effectLst/>
                          <a:latin typeface="Calibri" panose="020F050202020403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834 790,33 €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800" b="1" i="0" u="none" strike="noStrike" dirty="0">
                          <a:solidFill>
                            <a:srgbClr val="000000"/>
                          </a:solidFill>
                          <a:effectLst/>
                          <a:latin typeface="Calibri" panose="020F0502020204030204" pitchFamily="34" charset="0"/>
                        </a:rPr>
                        <a:t>680 891,33 €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ctr"/>
                      <a:r>
                        <a:rPr lang="fr-FR" sz="1800" b="1" i="0" u="none" strike="noStrike">
                          <a:solidFill>
                            <a:srgbClr val="000000"/>
                          </a:solidFill>
                          <a:effectLst/>
                          <a:latin typeface="Calibri" panose="020F0502020204030204" pitchFamily="34" charset="0"/>
                        </a:rPr>
                        <a:t>81,56%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0566139"/>
                  </a:ext>
                </a:extLst>
              </a:tr>
            </a:tbl>
          </a:graphicData>
        </a:graphic>
      </p:graphicFrame>
      <p:graphicFrame>
        <p:nvGraphicFramePr>
          <p:cNvPr id="10" name="Graphique 9">
            <a:extLst>
              <a:ext uri="{FF2B5EF4-FFF2-40B4-BE49-F238E27FC236}">
                <a16:creationId xmlns:a16="http://schemas.microsoft.com/office/drawing/2014/main" id="{92AC0681-1879-498D-8BA8-C2940345FC3E}"/>
              </a:ext>
            </a:extLst>
          </p:cNvPr>
          <p:cNvGraphicFramePr>
            <a:graphicFrameLocks/>
          </p:cNvGraphicFramePr>
          <p:nvPr>
            <p:extLst>
              <p:ext uri="{D42A27DB-BD31-4B8C-83A1-F6EECF244321}">
                <p14:modId xmlns:p14="http://schemas.microsoft.com/office/powerpoint/2010/main" val="3858229577"/>
              </p:ext>
            </p:extLst>
          </p:nvPr>
        </p:nvGraphicFramePr>
        <p:xfrm>
          <a:off x="3933176" y="-990616"/>
          <a:ext cx="5210824" cy="42307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838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44624"/>
            <a:ext cx="8229600" cy="1252728"/>
          </a:xfrm>
        </p:spPr>
        <p:txBody>
          <a:bodyPr>
            <a:normAutofit/>
          </a:bodyPr>
          <a:lstStyle/>
          <a:p>
            <a:r>
              <a:rPr lang="fr-FR" dirty="0"/>
              <a:t>Délibération</a:t>
            </a:r>
            <a:r>
              <a:rPr lang="fr-FR" sz="4000" dirty="0"/>
              <a:t>: Compte administratif</a:t>
            </a:r>
            <a:endParaRPr lang="fr-FR" b="1" u="sng" dirty="0"/>
          </a:p>
        </p:txBody>
      </p:sp>
      <p:sp>
        <p:nvSpPr>
          <p:cNvPr id="4" name="Rectangle 3"/>
          <p:cNvSpPr/>
          <p:nvPr/>
        </p:nvSpPr>
        <p:spPr>
          <a:xfrm>
            <a:off x="216437" y="1052736"/>
            <a:ext cx="7739939" cy="461665"/>
          </a:xfrm>
          <a:prstGeom prst="rect">
            <a:avLst/>
          </a:prstGeom>
          <a:solidFill>
            <a:srgbClr val="FFFF99"/>
          </a:solidFill>
        </p:spPr>
        <p:txBody>
          <a:bodyPr wrap="none">
            <a:spAutoFit/>
          </a:bodyPr>
          <a:lstStyle/>
          <a:p>
            <a:pPr algn="ctr"/>
            <a:r>
              <a:rPr lang="fr-FR" sz="2400" b="1" u="sng" dirty="0">
                <a:solidFill>
                  <a:schemeClr val="tx2">
                    <a:lumMod val="75000"/>
                  </a:schemeClr>
                </a:solidFill>
              </a:rPr>
              <a:t>Fonctionnement recettes prévues/réalisées – exercice 2020</a:t>
            </a:r>
          </a:p>
        </p:txBody>
      </p:sp>
      <p:sp>
        <p:nvSpPr>
          <p:cNvPr id="10" name="ZoneTexte 9"/>
          <p:cNvSpPr txBox="1"/>
          <p:nvPr/>
        </p:nvSpPr>
        <p:spPr>
          <a:xfrm>
            <a:off x="4067944" y="1700808"/>
            <a:ext cx="2213555" cy="369332"/>
          </a:xfrm>
          <a:prstGeom prst="rect">
            <a:avLst/>
          </a:prstGeom>
          <a:solidFill>
            <a:schemeClr val="accent1">
              <a:lumMod val="20000"/>
              <a:lumOff val="80000"/>
            </a:schemeClr>
          </a:solidFill>
        </p:spPr>
        <p:txBody>
          <a:bodyPr wrap="none" rtlCol="0">
            <a:spAutoFit/>
          </a:bodyPr>
          <a:lstStyle/>
          <a:p>
            <a:r>
              <a:rPr lang="fr-FR" b="1" dirty="0"/>
              <a:t>899 194.58 € prévues</a:t>
            </a:r>
          </a:p>
        </p:txBody>
      </p:sp>
      <p:sp>
        <p:nvSpPr>
          <p:cNvPr id="11" name="ZoneTexte 10"/>
          <p:cNvSpPr txBox="1"/>
          <p:nvPr/>
        </p:nvSpPr>
        <p:spPr>
          <a:xfrm>
            <a:off x="6516216" y="1700808"/>
            <a:ext cx="2291653" cy="369332"/>
          </a:xfrm>
          <a:prstGeom prst="rect">
            <a:avLst/>
          </a:prstGeom>
          <a:solidFill>
            <a:schemeClr val="accent5">
              <a:lumMod val="60000"/>
              <a:lumOff val="40000"/>
            </a:schemeClr>
          </a:solidFill>
        </p:spPr>
        <p:txBody>
          <a:bodyPr wrap="none" rtlCol="0">
            <a:spAutoFit/>
          </a:bodyPr>
          <a:lstStyle/>
          <a:p>
            <a:r>
              <a:rPr lang="fr-FR" b="1" dirty="0"/>
              <a:t>759 390.90 € réalisées</a:t>
            </a:r>
          </a:p>
        </p:txBody>
      </p:sp>
      <p:sp>
        <p:nvSpPr>
          <p:cNvPr id="8" name="ZoneTexte 7"/>
          <p:cNvSpPr txBox="1"/>
          <p:nvPr/>
        </p:nvSpPr>
        <p:spPr>
          <a:xfrm>
            <a:off x="216437" y="2237177"/>
            <a:ext cx="9144000" cy="4261167"/>
          </a:xfrm>
          <a:prstGeom prst="rect">
            <a:avLst/>
          </a:prstGeom>
          <a:noFill/>
        </p:spPr>
        <p:txBody>
          <a:bodyPr wrap="square" rtlCol="0">
            <a:spAutoFit/>
          </a:bodyPr>
          <a:lstStyle/>
          <a:p>
            <a:r>
              <a:rPr lang="fr-FR" sz="2000" b="1" dirty="0"/>
              <a:t>74 : Dotations et </a:t>
            </a:r>
            <a:r>
              <a:rPr lang="fr-FR" sz="2000" b="1" dirty="0" err="1"/>
              <a:t>participat</a:t>
            </a:r>
            <a:r>
              <a:rPr lang="fr-FR" sz="2000" b="1" dirty="0"/>
              <a:t>°: </a:t>
            </a:r>
          </a:p>
          <a:p>
            <a:pPr algn="ctr"/>
            <a:r>
              <a:rPr lang="fr-FR" sz="2400" b="1" i="1" dirty="0">
                <a:solidFill>
                  <a:srgbClr val="FF6600"/>
                </a:solidFill>
              </a:rPr>
              <a:t>492 785,05 € réalisés </a:t>
            </a:r>
            <a:r>
              <a:rPr lang="fr-FR" sz="2400" b="1" i="1" dirty="0"/>
              <a:t>/</a:t>
            </a:r>
            <a:r>
              <a:rPr lang="fr-FR" sz="2400" b="1" i="1" dirty="0">
                <a:solidFill>
                  <a:srgbClr val="FF6600"/>
                </a:solidFill>
              </a:rPr>
              <a:t> </a:t>
            </a:r>
            <a:r>
              <a:rPr lang="fr-FR" sz="2400" b="1" i="1" dirty="0">
                <a:solidFill>
                  <a:schemeClr val="accent2">
                    <a:lumMod val="75000"/>
                  </a:schemeClr>
                </a:solidFill>
              </a:rPr>
              <a:t>649 147,33 € prévus</a:t>
            </a:r>
          </a:p>
          <a:p>
            <a:pPr marL="342900" indent="-342900" algn="ctr">
              <a:buFont typeface="Wingdings" panose="05000000000000000000" pitchFamily="2" charset="2"/>
              <a:buChar char="ü"/>
            </a:pPr>
            <a:endParaRPr lang="fr-FR" sz="2000" b="1" i="1" dirty="0">
              <a:solidFill>
                <a:schemeClr val="accent2">
                  <a:lumMod val="75000"/>
                </a:schemeClr>
              </a:solidFill>
            </a:endParaRPr>
          </a:p>
          <a:p>
            <a:pPr marL="342900" indent="-342900">
              <a:lnSpc>
                <a:spcPct val="150000"/>
              </a:lnSpc>
              <a:buFont typeface="Wingdings" panose="05000000000000000000" pitchFamily="2" charset="2"/>
              <a:buChar char="ü"/>
            </a:pPr>
            <a:r>
              <a:rPr lang="fr-FR" sz="2000" dirty="0">
                <a:solidFill>
                  <a:srgbClr val="FF6600"/>
                </a:solidFill>
              </a:rPr>
              <a:t>119 012,16€  </a:t>
            </a:r>
            <a:r>
              <a:rPr lang="fr-FR" sz="2000" b="1" dirty="0">
                <a:solidFill>
                  <a:srgbClr val="FF6600"/>
                </a:solidFill>
              </a:rPr>
              <a:t>ETAT + Europe</a:t>
            </a:r>
            <a:r>
              <a:rPr lang="fr-FR" sz="2000" dirty="0">
                <a:solidFill>
                  <a:srgbClr val="FF6600"/>
                </a:solidFill>
              </a:rPr>
              <a:t> réalisées </a:t>
            </a:r>
            <a:r>
              <a:rPr lang="fr-FR" sz="2000" dirty="0"/>
              <a:t>/</a:t>
            </a:r>
            <a:r>
              <a:rPr lang="fr-FR" sz="2000" b="1" dirty="0"/>
              <a:t> </a:t>
            </a:r>
            <a:r>
              <a:rPr lang="fr-FR" sz="2000" dirty="0">
                <a:solidFill>
                  <a:schemeClr val="accent2">
                    <a:lumMod val="75000"/>
                  </a:schemeClr>
                </a:solidFill>
              </a:rPr>
              <a:t>214 982,07 € prévues</a:t>
            </a:r>
            <a:endParaRPr lang="fr-FR" sz="2000" b="1" dirty="0">
              <a:solidFill>
                <a:schemeClr val="accent2">
                  <a:lumMod val="75000"/>
                </a:schemeClr>
              </a:solidFill>
            </a:endParaRPr>
          </a:p>
          <a:p>
            <a:pPr marL="342900" indent="-342900">
              <a:lnSpc>
                <a:spcPct val="150000"/>
              </a:lnSpc>
              <a:buFont typeface="Wingdings" panose="05000000000000000000" pitchFamily="2" charset="2"/>
              <a:buChar char="ü"/>
            </a:pPr>
            <a:r>
              <a:rPr lang="fr-FR" sz="2000" dirty="0">
                <a:solidFill>
                  <a:srgbClr val="FF6600"/>
                </a:solidFill>
              </a:rPr>
              <a:t>12 625,00 €  </a:t>
            </a:r>
            <a:r>
              <a:rPr lang="fr-FR" sz="2000" b="1" dirty="0">
                <a:solidFill>
                  <a:srgbClr val="FF6600"/>
                </a:solidFill>
              </a:rPr>
              <a:t>Dept</a:t>
            </a:r>
            <a:r>
              <a:rPr lang="fr-FR" sz="2000" dirty="0">
                <a:solidFill>
                  <a:srgbClr val="FF6600"/>
                </a:solidFill>
              </a:rPr>
              <a:t> réalisées</a:t>
            </a:r>
            <a:r>
              <a:rPr lang="fr-FR" sz="2000" dirty="0"/>
              <a:t> / </a:t>
            </a:r>
            <a:r>
              <a:rPr lang="fr-FR" sz="2000" dirty="0">
                <a:solidFill>
                  <a:schemeClr val="accent2">
                    <a:lumMod val="75000"/>
                  </a:schemeClr>
                </a:solidFill>
              </a:rPr>
              <a:t>17 104,88 € prévues</a:t>
            </a:r>
          </a:p>
          <a:p>
            <a:pPr marL="342900" indent="-342900">
              <a:lnSpc>
                <a:spcPct val="150000"/>
              </a:lnSpc>
              <a:buFont typeface="Wingdings" panose="05000000000000000000" pitchFamily="2" charset="2"/>
              <a:buChar char="ü"/>
            </a:pPr>
            <a:r>
              <a:rPr lang="fr-FR" sz="2000" dirty="0">
                <a:solidFill>
                  <a:srgbClr val="FF6600"/>
                </a:solidFill>
              </a:rPr>
              <a:t>44 026,31€  </a:t>
            </a:r>
            <a:r>
              <a:rPr lang="fr-FR" sz="2000" b="1" dirty="0">
                <a:solidFill>
                  <a:srgbClr val="FF6600"/>
                </a:solidFill>
              </a:rPr>
              <a:t>Région</a:t>
            </a:r>
            <a:r>
              <a:rPr lang="fr-FR" sz="2000" dirty="0">
                <a:solidFill>
                  <a:srgbClr val="FF6600"/>
                </a:solidFill>
              </a:rPr>
              <a:t> réalisées</a:t>
            </a:r>
            <a:r>
              <a:rPr lang="fr-FR" sz="2000" dirty="0"/>
              <a:t> / </a:t>
            </a:r>
            <a:r>
              <a:rPr lang="fr-FR" sz="2000" dirty="0">
                <a:solidFill>
                  <a:schemeClr val="accent2">
                    <a:lumMod val="75000"/>
                  </a:schemeClr>
                </a:solidFill>
              </a:rPr>
              <a:t>86 189,10 € prévues</a:t>
            </a:r>
          </a:p>
          <a:p>
            <a:pPr marL="342900" indent="-342900">
              <a:lnSpc>
                <a:spcPct val="150000"/>
              </a:lnSpc>
              <a:buFont typeface="Wingdings" panose="05000000000000000000" pitchFamily="2" charset="2"/>
              <a:buChar char="ü"/>
            </a:pPr>
            <a:r>
              <a:rPr lang="fr-FR" sz="2000" dirty="0">
                <a:solidFill>
                  <a:srgbClr val="FF6600"/>
                </a:solidFill>
              </a:rPr>
              <a:t>114 862,28 €  </a:t>
            </a:r>
            <a:r>
              <a:rPr lang="fr-FR" sz="2000" b="1" dirty="0">
                <a:solidFill>
                  <a:srgbClr val="FF6600"/>
                </a:solidFill>
              </a:rPr>
              <a:t>Agence Eau</a:t>
            </a:r>
            <a:r>
              <a:rPr lang="fr-FR" sz="2000" dirty="0">
                <a:solidFill>
                  <a:srgbClr val="FF6600"/>
                </a:solidFill>
              </a:rPr>
              <a:t> réalisées </a:t>
            </a:r>
            <a:r>
              <a:rPr lang="fr-FR" sz="2000" dirty="0"/>
              <a:t>/ </a:t>
            </a:r>
            <a:r>
              <a:rPr lang="fr-FR" sz="2000" dirty="0">
                <a:solidFill>
                  <a:schemeClr val="accent2">
                    <a:lumMod val="75000"/>
                  </a:schemeClr>
                </a:solidFill>
              </a:rPr>
              <a:t>128 611,98 € prévues</a:t>
            </a:r>
          </a:p>
          <a:p>
            <a:pPr marL="342900" indent="-342900">
              <a:lnSpc>
                <a:spcPct val="150000"/>
              </a:lnSpc>
              <a:buFont typeface="Wingdings" panose="05000000000000000000" pitchFamily="2" charset="2"/>
              <a:buChar char="ü"/>
            </a:pPr>
            <a:r>
              <a:rPr lang="fr-FR" sz="2000" dirty="0">
                <a:solidFill>
                  <a:srgbClr val="FF6600"/>
                </a:solidFill>
              </a:rPr>
              <a:t> 5 000 € </a:t>
            </a:r>
            <a:r>
              <a:rPr lang="fr-FR" sz="2000" dirty="0" err="1">
                <a:solidFill>
                  <a:srgbClr val="FF6600"/>
                </a:solidFill>
              </a:rPr>
              <a:t>Transalpes</a:t>
            </a:r>
            <a:r>
              <a:rPr lang="fr-FR" sz="2000" dirty="0">
                <a:solidFill>
                  <a:srgbClr val="FF6600"/>
                </a:solidFill>
              </a:rPr>
              <a:t> réalisé</a:t>
            </a:r>
            <a:r>
              <a:rPr lang="fr-FR" sz="2000" dirty="0">
                <a:solidFill>
                  <a:schemeClr val="accent2">
                    <a:lumMod val="75000"/>
                  </a:schemeClr>
                </a:solidFill>
              </a:rPr>
              <a:t> </a:t>
            </a:r>
            <a:r>
              <a:rPr lang="fr-FR" sz="2000" dirty="0"/>
              <a:t>/</a:t>
            </a:r>
            <a:r>
              <a:rPr lang="fr-FR" sz="2000" dirty="0">
                <a:solidFill>
                  <a:schemeClr val="accent2">
                    <a:lumMod val="75000"/>
                  </a:schemeClr>
                </a:solidFill>
              </a:rPr>
              <a:t> 5 000 € </a:t>
            </a:r>
            <a:r>
              <a:rPr lang="fr-FR" sz="2000" dirty="0" err="1">
                <a:solidFill>
                  <a:schemeClr val="accent2">
                    <a:lumMod val="75000"/>
                  </a:schemeClr>
                </a:solidFill>
              </a:rPr>
              <a:t>Transalpes</a:t>
            </a:r>
            <a:r>
              <a:rPr lang="fr-FR" sz="2000" dirty="0">
                <a:solidFill>
                  <a:schemeClr val="accent2">
                    <a:lumMod val="75000"/>
                  </a:schemeClr>
                </a:solidFill>
              </a:rPr>
              <a:t> prévu</a:t>
            </a:r>
          </a:p>
          <a:p>
            <a:pPr marL="342900" indent="-342900">
              <a:lnSpc>
                <a:spcPct val="150000"/>
              </a:lnSpc>
              <a:buFont typeface="Wingdings" panose="05000000000000000000" pitchFamily="2" charset="2"/>
              <a:buChar char="ü"/>
            </a:pPr>
            <a:r>
              <a:rPr lang="fr-FR" sz="2000" dirty="0">
                <a:solidFill>
                  <a:srgbClr val="FF6600"/>
                </a:solidFill>
              </a:rPr>
              <a:t>627,90 € OFB prévu </a:t>
            </a:r>
            <a:r>
              <a:rPr lang="fr-FR" sz="2000" dirty="0"/>
              <a:t>/</a:t>
            </a:r>
            <a:r>
              <a:rPr lang="fr-FR" sz="2000" dirty="0">
                <a:solidFill>
                  <a:schemeClr val="accent2">
                    <a:lumMod val="75000"/>
                  </a:schemeClr>
                </a:solidFill>
              </a:rPr>
              <a:t> 627,90 € OFB prévu</a:t>
            </a:r>
          </a:p>
          <a:p>
            <a:pPr marL="342900" indent="-342900">
              <a:lnSpc>
                <a:spcPct val="150000"/>
              </a:lnSpc>
              <a:buFont typeface="Wingdings" panose="05000000000000000000" pitchFamily="2" charset="2"/>
              <a:buChar char="ü"/>
            </a:pPr>
            <a:r>
              <a:rPr lang="fr-FR" sz="2000" dirty="0">
                <a:solidFill>
                  <a:srgbClr val="FF6600"/>
                </a:solidFill>
                <a:effectLst>
                  <a:outerShdw blurRad="38100" dist="38100" dir="2700000" algn="tl">
                    <a:srgbClr val="000000">
                      <a:alpha val="43137"/>
                    </a:srgbClr>
                  </a:outerShdw>
                </a:effectLst>
              </a:rPr>
              <a:t>196 631,40 € </a:t>
            </a:r>
            <a:r>
              <a:rPr lang="fr-FR" sz="2000" b="1" dirty="0">
                <a:solidFill>
                  <a:srgbClr val="FF6600"/>
                </a:solidFill>
                <a:effectLst>
                  <a:outerShdw blurRad="38100" dist="38100" dir="2700000" algn="tl">
                    <a:srgbClr val="000000">
                      <a:alpha val="43137"/>
                    </a:srgbClr>
                  </a:outerShdw>
                </a:effectLst>
              </a:rPr>
              <a:t>Participations EPCI</a:t>
            </a:r>
            <a:r>
              <a:rPr lang="fr-FR" sz="2000" b="1" dirty="0">
                <a:solidFill>
                  <a:srgbClr val="FF6600"/>
                </a:solidFill>
              </a:rPr>
              <a:t> </a:t>
            </a:r>
            <a:r>
              <a:rPr lang="fr-FR" sz="2000" dirty="0">
                <a:solidFill>
                  <a:srgbClr val="FF6600"/>
                </a:solidFill>
              </a:rPr>
              <a:t>réalisées </a:t>
            </a:r>
            <a:r>
              <a:rPr lang="fr-FR" sz="2000" dirty="0"/>
              <a:t>/ </a:t>
            </a:r>
            <a:r>
              <a:rPr lang="fr-FR" sz="2000" dirty="0">
                <a:solidFill>
                  <a:schemeClr val="accent2">
                    <a:lumMod val="75000"/>
                  </a:schemeClr>
                </a:solidFill>
              </a:rPr>
              <a:t>196 631,40 € prévues</a:t>
            </a:r>
            <a:endParaRPr lang="fr-FR" sz="1600" dirty="0">
              <a:solidFill>
                <a:schemeClr val="accent2">
                  <a:lumMod val="75000"/>
                </a:schemeClr>
              </a:solidFill>
            </a:endParaRPr>
          </a:p>
        </p:txBody>
      </p:sp>
    </p:spTree>
    <p:extLst>
      <p:ext uri="{BB962C8B-B14F-4D97-AF65-F5344CB8AC3E}">
        <p14:creationId xmlns:p14="http://schemas.microsoft.com/office/powerpoint/2010/main" val="3474565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83568" y="521568"/>
            <a:ext cx="7772400" cy="1524000"/>
          </a:xfrm>
        </p:spPr>
        <p:txBody>
          <a:bodyPr>
            <a:normAutofit/>
          </a:bodyPr>
          <a:lstStyle/>
          <a:p>
            <a:r>
              <a:rPr lang="fr-FR" dirty="0"/>
              <a:t>Délibération</a:t>
            </a:r>
            <a:r>
              <a:rPr lang="fr-FR" sz="4000" dirty="0"/>
              <a:t>: Compte administratif</a:t>
            </a:r>
            <a:endParaRPr lang="fr-FR" b="1" u="sng" dirty="0"/>
          </a:p>
        </p:txBody>
      </p:sp>
      <p:sp>
        <p:nvSpPr>
          <p:cNvPr id="4" name="Rectangle 3"/>
          <p:cNvSpPr/>
          <p:nvPr/>
        </p:nvSpPr>
        <p:spPr>
          <a:xfrm>
            <a:off x="2627783" y="2564904"/>
            <a:ext cx="4120360" cy="461665"/>
          </a:xfrm>
          <a:prstGeom prst="rect">
            <a:avLst/>
          </a:prstGeom>
          <a:solidFill>
            <a:srgbClr val="66FF66"/>
          </a:solidFill>
        </p:spPr>
        <p:txBody>
          <a:bodyPr wrap="none">
            <a:spAutoFit/>
          </a:bodyPr>
          <a:lstStyle/>
          <a:p>
            <a:pPr algn="ctr"/>
            <a:r>
              <a:rPr lang="fr-FR" sz="2400" b="1" u="sng" dirty="0">
                <a:solidFill>
                  <a:schemeClr val="tx2">
                    <a:lumMod val="75000"/>
                  </a:schemeClr>
                </a:solidFill>
              </a:rPr>
              <a:t>Investissement – exercice 2020</a:t>
            </a:r>
          </a:p>
        </p:txBody>
      </p:sp>
    </p:spTree>
    <p:extLst>
      <p:ext uri="{BB962C8B-B14F-4D97-AF65-F5344CB8AC3E}">
        <p14:creationId xmlns:p14="http://schemas.microsoft.com/office/powerpoint/2010/main" val="3882717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494" y="776898"/>
            <a:ext cx="2978637" cy="707886"/>
          </a:xfrm>
          <a:prstGeom prst="rect">
            <a:avLst/>
          </a:prstGeom>
          <a:solidFill>
            <a:srgbClr val="66FF66"/>
          </a:solidFill>
        </p:spPr>
        <p:txBody>
          <a:bodyPr wrap="none">
            <a:spAutoFit/>
          </a:bodyPr>
          <a:lstStyle/>
          <a:p>
            <a:pPr algn="ctr"/>
            <a:r>
              <a:rPr lang="fr-FR" sz="2000" b="1" u="sng" dirty="0">
                <a:solidFill>
                  <a:schemeClr val="tx2">
                    <a:lumMod val="75000"/>
                  </a:schemeClr>
                </a:solidFill>
              </a:rPr>
              <a:t>Investissement: </a:t>
            </a:r>
            <a:r>
              <a:rPr lang="fr-FR" sz="2000" b="1" dirty="0">
                <a:solidFill>
                  <a:schemeClr val="tx2">
                    <a:lumMod val="75000"/>
                  </a:schemeClr>
                </a:solidFill>
              </a:rPr>
              <a:t>dépenses </a:t>
            </a:r>
          </a:p>
          <a:p>
            <a:pPr algn="ctr"/>
            <a:r>
              <a:rPr lang="fr-FR" sz="2000" b="1" dirty="0">
                <a:solidFill>
                  <a:schemeClr val="tx2">
                    <a:lumMod val="75000"/>
                  </a:schemeClr>
                </a:solidFill>
              </a:rPr>
              <a:t>exercice 2020</a:t>
            </a:r>
          </a:p>
        </p:txBody>
      </p:sp>
      <p:sp>
        <p:nvSpPr>
          <p:cNvPr id="9" name="Titre 2"/>
          <p:cNvSpPr txBox="1">
            <a:spLocks/>
          </p:cNvSpPr>
          <p:nvPr/>
        </p:nvSpPr>
        <p:spPr>
          <a:xfrm>
            <a:off x="205680" y="-199992"/>
            <a:ext cx="3862264"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200" dirty="0"/>
              <a:t>Compte administratif</a:t>
            </a:r>
            <a:endParaRPr lang="fr-FR" sz="3600" b="1" u="sng" dirty="0"/>
          </a:p>
        </p:txBody>
      </p:sp>
      <p:sp>
        <p:nvSpPr>
          <p:cNvPr id="10" name="ZoneTexte 9"/>
          <p:cNvSpPr txBox="1"/>
          <p:nvPr/>
        </p:nvSpPr>
        <p:spPr>
          <a:xfrm>
            <a:off x="938246" y="1608765"/>
            <a:ext cx="2397131" cy="400110"/>
          </a:xfrm>
          <a:prstGeom prst="rect">
            <a:avLst/>
          </a:prstGeom>
          <a:solidFill>
            <a:schemeClr val="accent5">
              <a:lumMod val="40000"/>
              <a:lumOff val="60000"/>
            </a:schemeClr>
          </a:solidFill>
        </p:spPr>
        <p:txBody>
          <a:bodyPr wrap="none" rtlCol="0">
            <a:spAutoFit/>
          </a:bodyPr>
          <a:lstStyle/>
          <a:p>
            <a:r>
              <a:rPr lang="fr-FR" sz="2000" b="1" dirty="0"/>
              <a:t>293 830,69 € réalisés</a:t>
            </a:r>
          </a:p>
        </p:txBody>
      </p:sp>
      <p:graphicFrame>
        <p:nvGraphicFramePr>
          <p:cNvPr id="2" name="Tableau 1">
            <a:extLst>
              <a:ext uri="{FF2B5EF4-FFF2-40B4-BE49-F238E27FC236}">
                <a16:creationId xmlns:a16="http://schemas.microsoft.com/office/drawing/2014/main" id="{715C9015-91D6-447C-929B-71CCD91E16F7}"/>
              </a:ext>
            </a:extLst>
          </p:cNvPr>
          <p:cNvGraphicFramePr>
            <a:graphicFrameLocks noGrp="1"/>
          </p:cNvGraphicFramePr>
          <p:nvPr>
            <p:extLst>
              <p:ext uri="{D42A27DB-BD31-4B8C-83A1-F6EECF244321}">
                <p14:modId xmlns:p14="http://schemas.microsoft.com/office/powerpoint/2010/main" val="1324203023"/>
              </p:ext>
            </p:extLst>
          </p:nvPr>
        </p:nvGraphicFramePr>
        <p:xfrm>
          <a:off x="107504" y="2132856"/>
          <a:ext cx="8928992" cy="4628399"/>
        </p:xfrm>
        <a:graphic>
          <a:graphicData uri="http://schemas.openxmlformats.org/drawingml/2006/table">
            <a:tbl>
              <a:tblPr/>
              <a:tblGrid>
                <a:gridCol w="2827514">
                  <a:extLst>
                    <a:ext uri="{9D8B030D-6E8A-4147-A177-3AD203B41FA5}">
                      <a16:colId xmlns:a16="http://schemas.microsoft.com/office/drawing/2014/main" val="3705871076"/>
                    </a:ext>
                  </a:extLst>
                </a:gridCol>
                <a:gridCol w="1853006">
                  <a:extLst>
                    <a:ext uri="{9D8B030D-6E8A-4147-A177-3AD203B41FA5}">
                      <a16:colId xmlns:a16="http://schemas.microsoft.com/office/drawing/2014/main" val="1424390906"/>
                    </a:ext>
                  </a:extLst>
                </a:gridCol>
                <a:gridCol w="1728192">
                  <a:extLst>
                    <a:ext uri="{9D8B030D-6E8A-4147-A177-3AD203B41FA5}">
                      <a16:colId xmlns:a16="http://schemas.microsoft.com/office/drawing/2014/main" val="1696789257"/>
                    </a:ext>
                  </a:extLst>
                </a:gridCol>
                <a:gridCol w="1008112">
                  <a:extLst>
                    <a:ext uri="{9D8B030D-6E8A-4147-A177-3AD203B41FA5}">
                      <a16:colId xmlns:a16="http://schemas.microsoft.com/office/drawing/2014/main" val="2599653359"/>
                    </a:ext>
                  </a:extLst>
                </a:gridCol>
                <a:gridCol w="1512168">
                  <a:extLst>
                    <a:ext uri="{9D8B030D-6E8A-4147-A177-3AD203B41FA5}">
                      <a16:colId xmlns:a16="http://schemas.microsoft.com/office/drawing/2014/main" val="2084457312"/>
                    </a:ext>
                  </a:extLst>
                </a:gridCol>
              </a:tblGrid>
              <a:tr h="1124468">
                <a:tc>
                  <a:txBody>
                    <a:bodyPr/>
                    <a:lstStyle/>
                    <a:p>
                      <a:pPr algn="ctr" fontAlgn="ctr"/>
                      <a:r>
                        <a:rPr lang="fr-FR"/>
                        <a:t>Chapitre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dirty="0"/>
                        <a:t>Prévu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b="1" dirty="0"/>
                        <a:t>Réalisé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a:t>Taux de réalisation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dirty="0"/>
                        <a:t>Répartition en % des dépenses réalisées en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30998222"/>
                  </a:ext>
                </a:extLst>
              </a:tr>
              <a:tr h="553842">
                <a:tc>
                  <a:txBody>
                    <a:bodyPr/>
                    <a:lstStyle/>
                    <a:p>
                      <a:pPr algn="l" fontAlgn="ctr"/>
                      <a:r>
                        <a:rPr lang="fr-FR"/>
                        <a:t>Opérations d’équipement (toutes opérations confondues)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619 440,51 €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a:t>108 287,69 €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a:t>17,48%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37%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8901458"/>
                  </a:ext>
                </a:extLst>
              </a:tr>
              <a:tr h="520277">
                <a:tc>
                  <a:txBody>
                    <a:bodyPr/>
                    <a:lstStyle/>
                    <a:p>
                      <a:pPr algn="l" fontAlgn="ctr"/>
                      <a:r>
                        <a:rPr lang="fr-FR"/>
                        <a:t>16 – Emprunts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92 145,15 €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30476609"/>
                  </a:ext>
                </a:extLst>
              </a:tr>
              <a:tr h="520277">
                <a:tc>
                  <a:txBody>
                    <a:bodyPr/>
                    <a:lstStyle/>
                    <a:p>
                      <a:pPr algn="l" fontAlgn="ctr"/>
                      <a:r>
                        <a:rPr lang="fr-FR"/>
                        <a:t>020 – Dépenses imprévues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25 000,00 €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08366859"/>
                  </a:ext>
                </a:extLst>
              </a:tr>
              <a:tr h="520277">
                <a:tc>
                  <a:txBody>
                    <a:bodyPr/>
                    <a:lstStyle/>
                    <a:p>
                      <a:pPr algn="l" fontAlgn="ctr"/>
                      <a:r>
                        <a:rPr lang="fr-FR"/>
                        <a:t>040 – Opérations ordre transfert entre sections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185 543,00 €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a:t>185 543,00 €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a:t>100,00%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63%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26859558"/>
                  </a:ext>
                </a:extLst>
              </a:tr>
              <a:tr h="520277">
                <a:tc>
                  <a:txBody>
                    <a:bodyPr/>
                    <a:lstStyle/>
                    <a:p>
                      <a:pPr algn="l" fontAlgn="ctr"/>
                      <a:r>
                        <a:rPr lang="fr-FR"/>
                        <a:t>041 – Opérations patrimoniales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4 000,00 €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a:t>90,86%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98155046"/>
                  </a:ext>
                </a:extLst>
              </a:tr>
              <a:tr h="520277">
                <a:tc>
                  <a:txBody>
                    <a:bodyPr/>
                    <a:lstStyle/>
                    <a:p>
                      <a:pPr algn="ctr" fontAlgn="ctr"/>
                      <a:r>
                        <a:rPr lang="fr-FR" b="1" dirty="0"/>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b="1" dirty="0"/>
                        <a:t>926 128,66 €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b="1" dirty="0"/>
                        <a:t>293 830,69 €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b="1" dirty="0"/>
                        <a:t>31,73%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b="1" dirty="0"/>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8759373"/>
                  </a:ext>
                </a:extLst>
              </a:tr>
            </a:tbl>
          </a:graphicData>
        </a:graphic>
      </p:graphicFrame>
      <p:graphicFrame>
        <p:nvGraphicFramePr>
          <p:cNvPr id="8" name="Graphique 7">
            <a:extLst>
              <a:ext uri="{FF2B5EF4-FFF2-40B4-BE49-F238E27FC236}">
                <a16:creationId xmlns:a16="http://schemas.microsoft.com/office/drawing/2014/main" id="{D7443A20-BBFA-45FB-A52E-B1844FEE3142}"/>
              </a:ext>
            </a:extLst>
          </p:cNvPr>
          <p:cNvGraphicFramePr>
            <a:graphicFrameLocks/>
          </p:cNvGraphicFramePr>
          <p:nvPr>
            <p:extLst>
              <p:ext uri="{D42A27DB-BD31-4B8C-83A1-F6EECF244321}">
                <p14:modId xmlns:p14="http://schemas.microsoft.com/office/powerpoint/2010/main" val="3538549191"/>
              </p:ext>
            </p:extLst>
          </p:nvPr>
        </p:nvGraphicFramePr>
        <p:xfrm>
          <a:off x="3912109" y="-72009"/>
          <a:ext cx="5148064" cy="22048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6725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9992" y="426372"/>
            <a:ext cx="3920430" cy="707886"/>
          </a:xfrm>
          <a:prstGeom prst="rect">
            <a:avLst/>
          </a:prstGeom>
          <a:solidFill>
            <a:srgbClr val="66FF66"/>
          </a:solidFill>
        </p:spPr>
        <p:txBody>
          <a:bodyPr wrap="square">
            <a:spAutoFit/>
          </a:bodyPr>
          <a:lstStyle/>
          <a:p>
            <a:pPr algn="ctr"/>
            <a:r>
              <a:rPr lang="fr-FR" sz="2000" b="1" u="sng" dirty="0">
                <a:solidFill>
                  <a:schemeClr val="tx2">
                    <a:lumMod val="75000"/>
                  </a:schemeClr>
                </a:solidFill>
              </a:rPr>
              <a:t>Investissement:</a:t>
            </a:r>
            <a:r>
              <a:rPr lang="fr-FR" sz="2000" b="1" dirty="0">
                <a:solidFill>
                  <a:schemeClr val="tx2">
                    <a:lumMod val="75000"/>
                  </a:schemeClr>
                </a:solidFill>
              </a:rPr>
              <a:t> dépenses 2020</a:t>
            </a:r>
          </a:p>
          <a:p>
            <a:pPr algn="ctr"/>
            <a:r>
              <a:rPr lang="fr-FR" sz="2000" dirty="0">
                <a:solidFill>
                  <a:schemeClr val="tx2">
                    <a:lumMod val="75000"/>
                  </a:schemeClr>
                </a:solidFill>
              </a:rPr>
              <a:t>prévues/réalisées</a:t>
            </a:r>
          </a:p>
        </p:txBody>
      </p:sp>
      <p:sp>
        <p:nvSpPr>
          <p:cNvPr id="9" name="ZoneTexte 8"/>
          <p:cNvSpPr txBox="1"/>
          <p:nvPr/>
        </p:nvSpPr>
        <p:spPr>
          <a:xfrm>
            <a:off x="4067944" y="1268760"/>
            <a:ext cx="2213555" cy="369332"/>
          </a:xfrm>
          <a:prstGeom prst="rect">
            <a:avLst/>
          </a:prstGeom>
          <a:solidFill>
            <a:schemeClr val="tx2">
              <a:lumMod val="20000"/>
              <a:lumOff val="80000"/>
            </a:schemeClr>
          </a:solidFill>
        </p:spPr>
        <p:txBody>
          <a:bodyPr wrap="square" rtlCol="0">
            <a:spAutoFit/>
          </a:bodyPr>
          <a:lstStyle/>
          <a:p>
            <a:r>
              <a:rPr lang="fr-FR" b="1" dirty="0"/>
              <a:t>926 128,66 € prévues</a:t>
            </a:r>
          </a:p>
        </p:txBody>
      </p:sp>
      <p:sp>
        <p:nvSpPr>
          <p:cNvPr id="10" name="ZoneTexte 9"/>
          <p:cNvSpPr txBox="1"/>
          <p:nvPr/>
        </p:nvSpPr>
        <p:spPr>
          <a:xfrm>
            <a:off x="6588224" y="1268760"/>
            <a:ext cx="2290050" cy="369332"/>
          </a:xfrm>
          <a:prstGeom prst="rect">
            <a:avLst/>
          </a:prstGeom>
          <a:solidFill>
            <a:schemeClr val="accent5">
              <a:lumMod val="60000"/>
              <a:lumOff val="40000"/>
            </a:schemeClr>
          </a:solidFill>
        </p:spPr>
        <p:txBody>
          <a:bodyPr wrap="none" rtlCol="0">
            <a:spAutoFit/>
          </a:bodyPr>
          <a:lstStyle/>
          <a:p>
            <a:r>
              <a:rPr lang="fr-FR" b="1" dirty="0"/>
              <a:t>293 830,69 € réalisées</a:t>
            </a:r>
          </a:p>
        </p:txBody>
      </p:sp>
      <p:sp>
        <p:nvSpPr>
          <p:cNvPr id="8" name="ZoneTexte 7"/>
          <p:cNvSpPr txBox="1"/>
          <p:nvPr/>
        </p:nvSpPr>
        <p:spPr>
          <a:xfrm>
            <a:off x="293825" y="1772594"/>
            <a:ext cx="8556349" cy="6140142"/>
          </a:xfrm>
          <a:prstGeom prst="rect">
            <a:avLst/>
          </a:prstGeom>
          <a:noFill/>
        </p:spPr>
        <p:txBody>
          <a:bodyPr wrap="square" rtlCol="0">
            <a:spAutoFit/>
          </a:bodyPr>
          <a:lstStyle/>
          <a:p>
            <a:r>
              <a:rPr lang="fr-FR" sz="2400" b="1" dirty="0"/>
              <a:t>Opérations d’équipement: </a:t>
            </a:r>
          </a:p>
          <a:p>
            <a:r>
              <a:rPr lang="fr-FR" sz="2400" b="1" i="1" dirty="0">
                <a:solidFill>
                  <a:schemeClr val="accent2">
                    <a:lumMod val="75000"/>
                  </a:schemeClr>
                </a:solidFill>
              </a:rPr>
              <a:t>619 440,51 prévus </a:t>
            </a:r>
            <a:r>
              <a:rPr lang="fr-FR" sz="2400" b="1" i="1" dirty="0"/>
              <a:t>/</a:t>
            </a:r>
            <a:r>
              <a:rPr lang="fr-FR" sz="2400" b="1" i="1" dirty="0">
                <a:solidFill>
                  <a:srgbClr val="FF6600"/>
                </a:solidFill>
              </a:rPr>
              <a:t>108 287,69 € réalisés</a:t>
            </a:r>
          </a:p>
          <a:p>
            <a:endParaRPr lang="fr-FR" sz="1400" b="1" i="1" dirty="0">
              <a:solidFill>
                <a:srgbClr val="FF6600"/>
              </a:solidFill>
            </a:endParaRPr>
          </a:p>
          <a:p>
            <a:pPr marL="342900" indent="-342900">
              <a:lnSpc>
                <a:spcPct val="150000"/>
              </a:lnSpc>
              <a:buFont typeface="Wingdings" panose="05000000000000000000" pitchFamily="2" charset="2"/>
              <a:buChar char="ü"/>
            </a:pPr>
            <a:r>
              <a:rPr lang="fr-FR" dirty="0">
                <a:solidFill>
                  <a:srgbClr val="FF6600"/>
                </a:solidFill>
              </a:rPr>
              <a:t>75 984,52 € </a:t>
            </a:r>
            <a:r>
              <a:rPr lang="fr-FR" b="1" dirty="0">
                <a:solidFill>
                  <a:srgbClr val="FF6600"/>
                </a:solidFill>
              </a:rPr>
              <a:t>travaux </a:t>
            </a:r>
            <a:r>
              <a:rPr lang="fr-FR" b="1" dirty="0" err="1">
                <a:solidFill>
                  <a:srgbClr val="FF6600"/>
                </a:solidFill>
              </a:rPr>
              <a:t>ripi</a:t>
            </a:r>
            <a:r>
              <a:rPr lang="fr-FR" b="1" dirty="0">
                <a:solidFill>
                  <a:srgbClr val="FF6600"/>
                </a:solidFill>
              </a:rPr>
              <a:t>/iscles</a:t>
            </a:r>
            <a:r>
              <a:rPr lang="fr-FR" dirty="0">
                <a:solidFill>
                  <a:srgbClr val="FF6600"/>
                </a:solidFill>
              </a:rPr>
              <a:t> réalisés</a:t>
            </a:r>
            <a:r>
              <a:rPr lang="fr-FR" dirty="0"/>
              <a:t> / </a:t>
            </a:r>
            <a:r>
              <a:rPr lang="fr-FR" dirty="0">
                <a:solidFill>
                  <a:schemeClr val="accent2">
                    <a:lumMod val="75000"/>
                  </a:schemeClr>
                </a:solidFill>
              </a:rPr>
              <a:t>52 985,00 € travaux prévus</a:t>
            </a:r>
          </a:p>
          <a:p>
            <a:pPr marL="342900" indent="-342900">
              <a:lnSpc>
                <a:spcPct val="150000"/>
              </a:lnSpc>
              <a:buFont typeface="Wingdings" panose="05000000000000000000" pitchFamily="2" charset="2"/>
              <a:buChar char="ü"/>
            </a:pPr>
            <a:r>
              <a:rPr lang="fr-FR" dirty="0">
                <a:solidFill>
                  <a:srgbClr val="FF6600"/>
                </a:solidFill>
              </a:rPr>
              <a:t>13 000 € </a:t>
            </a:r>
            <a:r>
              <a:rPr lang="fr-FR" b="1" dirty="0">
                <a:solidFill>
                  <a:srgbClr val="FF6600"/>
                </a:solidFill>
              </a:rPr>
              <a:t>Véhicule </a:t>
            </a:r>
            <a:r>
              <a:rPr lang="fr-FR" dirty="0">
                <a:solidFill>
                  <a:srgbClr val="FF6600"/>
                </a:solidFill>
              </a:rPr>
              <a:t>réalisé </a:t>
            </a:r>
            <a:r>
              <a:rPr lang="fr-FR" dirty="0"/>
              <a:t>/ </a:t>
            </a:r>
            <a:r>
              <a:rPr lang="fr-FR" dirty="0">
                <a:solidFill>
                  <a:schemeClr val="accent2">
                    <a:lumMod val="75000"/>
                  </a:schemeClr>
                </a:solidFill>
              </a:rPr>
              <a:t>12 000 € prévu</a:t>
            </a:r>
          </a:p>
          <a:p>
            <a:pPr marL="342900" indent="-342900">
              <a:lnSpc>
                <a:spcPct val="150000"/>
              </a:lnSpc>
              <a:buFont typeface="Wingdings" panose="05000000000000000000" pitchFamily="2" charset="2"/>
              <a:buChar char="ü"/>
            </a:pPr>
            <a:r>
              <a:rPr lang="fr-FR" dirty="0">
                <a:solidFill>
                  <a:srgbClr val="FF6600"/>
                </a:solidFill>
              </a:rPr>
              <a:t>3 208,51 € </a:t>
            </a:r>
            <a:r>
              <a:rPr lang="fr-FR" b="1" dirty="0">
                <a:solidFill>
                  <a:srgbClr val="FF6600"/>
                </a:solidFill>
              </a:rPr>
              <a:t>Stations étiage </a:t>
            </a:r>
            <a:r>
              <a:rPr lang="fr-FR" dirty="0">
                <a:solidFill>
                  <a:srgbClr val="FF6600"/>
                </a:solidFill>
              </a:rPr>
              <a:t>réalisé </a:t>
            </a:r>
            <a:r>
              <a:rPr lang="fr-FR" dirty="0"/>
              <a:t>/ </a:t>
            </a:r>
            <a:r>
              <a:rPr lang="fr-FR" dirty="0">
                <a:solidFill>
                  <a:schemeClr val="accent2">
                    <a:lumMod val="75000"/>
                  </a:schemeClr>
                </a:solidFill>
              </a:rPr>
              <a:t>7 020 € prévu</a:t>
            </a:r>
          </a:p>
          <a:p>
            <a:pPr marL="342900" indent="-342900">
              <a:lnSpc>
                <a:spcPct val="150000"/>
              </a:lnSpc>
              <a:buFont typeface="Wingdings" panose="05000000000000000000" pitchFamily="2" charset="2"/>
              <a:buChar char="ü"/>
            </a:pPr>
            <a:r>
              <a:rPr lang="fr-FR" dirty="0">
                <a:solidFill>
                  <a:srgbClr val="FF6600"/>
                </a:solidFill>
              </a:rPr>
              <a:t>13 200 € </a:t>
            </a:r>
            <a:r>
              <a:rPr lang="fr-FR" b="1" dirty="0">
                <a:solidFill>
                  <a:srgbClr val="FF6600"/>
                </a:solidFill>
              </a:rPr>
              <a:t>Réseau suivi débit </a:t>
            </a:r>
            <a:r>
              <a:rPr lang="fr-FR" dirty="0">
                <a:solidFill>
                  <a:srgbClr val="FF6600"/>
                </a:solidFill>
              </a:rPr>
              <a:t>réalisé </a:t>
            </a:r>
            <a:r>
              <a:rPr lang="fr-FR" dirty="0"/>
              <a:t>/ </a:t>
            </a:r>
            <a:r>
              <a:rPr lang="fr-FR" dirty="0">
                <a:solidFill>
                  <a:schemeClr val="accent2">
                    <a:lumMod val="75000"/>
                  </a:schemeClr>
                </a:solidFill>
              </a:rPr>
              <a:t>72 000 € prévu</a:t>
            </a:r>
          </a:p>
          <a:p>
            <a:pPr marL="342900" indent="-342900">
              <a:lnSpc>
                <a:spcPct val="150000"/>
              </a:lnSpc>
              <a:buFont typeface="Wingdings" panose="05000000000000000000" pitchFamily="2" charset="2"/>
              <a:buChar char="ü"/>
            </a:pPr>
            <a:r>
              <a:rPr lang="fr-FR" dirty="0">
                <a:solidFill>
                  <a:srgbClr val="FF6600"/>
                </a:solidFill>
              </a:rPr>
              <a:t>2 894,65 € </a:t>
            </a:r>
            <a:r>
              <a:rPr lang="fr-FR" b="1" dirty="0">
                <a:solidFill>
                  <a:srgbClr val="FF6600"/>
                </a:solidFill>
              </a:rPr>
              <a:t>Mat. informatique </a:t>
            </a:r>
            <a:r>
              <a:rPr lang="fr-FR" dirty="0">
                <a:solidFill>
                  <a:srgbClr val="FF6600"/>
                </a:solidFill>
              </a:rPr>
              <a:t>réalisé </a:t>
            </a:r>
            <a:r>
              <a:rPr lang="fr-FR" dirty="0"/>
              <a:t>/ </a:t>
            </a:r>
            <a:r>
              <a:rPr lang="fr-FR" dirty="0">
                <a:solidFill>
                  <a:schemeClr val="accent2">
                    <a:lumMod val="75000"/>
                  </a:schemeClr>
                </a:solidFill>
              </a:rPr>
              <a:t>2 000 € prévu</a:t>
            </a:r>
          </a:p>
          <a:p>
            <a:pPr marL="342900" indent="-342900">
              <a:lnSpc>
                <a:spcPct val="150000"/>
              </a:lnSpc>
              <a:buFont typeface="Wingdings" panose="05000000000000000000" pitchFamily="2" charset="2"/>
              <a:buChar char="ü"/>
            </a:pPr>
            <a:r>
              <a:rPr lang="fr-FR" dirty="0">
                <a:solidFill>
                  <a:srgbClr val="FF6600"/>
                </a:solidFill>
              </a:rPr>
              <a:t>0 € </a:t>
            </a:r>
            <a:r>
              <a:rPr lang="fr-FR" b="1" dirty="0">
                <a:solidFill>
                  <a:srgbClr val="FF6600"/>
                </a:solidFill>
              </a:rPr>
              <a:t>Maison </a:t>
            </a:r>
            <a:r>
              <a:rPr lang="fr-FR" dirty="0">
                <a:solidFill>
                  <a:srgbClr val="FF6600"/>
                </a:solidFill>
              </a:rPr>
              <a:t>réalisé </a:t>
            </a:r>
            <a:r>
              <a:rPr lang="fr-FR" dirty="0"/>
              <a:t>/ </a:t>
            </a:r>
            <a:r>
              <a:rPr lang="fr-FR" dirty="0">
                <a:solidFill>
                  <a:schemeClr val="accent2">
                    <a:lumMod val="75000"/>
                  </a:schemeClr>
                </a:solidFill>
              </a:rPr>
              <a:t>165 540,75 € prévu</a:t>
            </a:r>
          </a:p>
          <a:p>
            <a:pPr marL="342900" indent="-342900">
              <a:lnSpc>
                <a:spcPct val="150000"/>
              </a:lnSpc>
              <a:buFont typeface="Wingdings" panose="05000000000000000000" pitchFamily="2" charset="2"/>
              <a:buChar char="ü"/>
            </a:pPr>
            <a:r>
              <a:rPr lang="fr-FR" dirty="0">
                <a:solidFill>
                  <a:srgbClr val="FF6600"/>
                </a:solidFill>
              </a:rPr>
              <a:t>0 € réalisé Equilibrage </a:t>
            </a:r>
            <a:r>
              <a:rPr lang="fr-FR" dirty="0"/>
              <a:t>/ </a:t>
            </a:r>
            <a:r>
              <a:rPr lang="fr-FR" dirty="0">
                <a:solidFill>
                  <a:schemeClr val="accent2">
                    <a:lumMod val="75000"/>
                  </a:schemeClr>
                </a:solidFill>
              </a:rPr>
              <a:t>237 094,76 € prévu</a:t>
            </a:r>
          </a:p>
          <a:p>
            <a:pPr marL="342900" indent="-342900">
              <a:lnSpc>
                <a:spcPct val="150000"/>
              </a:lnSpc>
              <a:buFont typeface="Wingdings" panose="05000000000000000000" pitchFamily="2" charset="2"/>
              <a:buChar char="ü"/>
            </a:pPr>
            <a:r>
              <a:rPr lang="fr-FR" dirty="0">
                <a:solidFill>
                  <a:srgbClr val="FF6600"/>
                </a:solidFill>
              </a:rPr>
              <a:t>0 € </a:t>
            </a:r>
            <a:r>
              <a:rPr lang="fr-FR" b="1" dirty="0">
                <a:solidFill>
                  <a:srgbClr val="FF6600"/>
                </a:solidFill>
              </a:rPr>
              <a:t>Suivi débit </a:t>
            </a:r>
            <a:r>
              <a:rPr lang="fr-FR" dirty="0">
                <a:solidFill>
                  <a:srgbClr val="FF6600"/>
                </a:solidFill>
              </a:rPr>
              <a:t>réalisé </a:t>
            </a:r>
            <a:r>
              <a:rPr lang="fr-FR" dirty="0"/>
              <a:t>/ </a:t>
            </a:r>
            <a:r>
              <a:rPr lang="fr-FR" dirty="0">
                <a:solidFill>
                  <a:schemeClr val="accent2">
                    <a:lumMod val="75000"/>
                  </a:schemeClr>
                </a:solidFill>
              </a:rPr>
              <a:t>24 000 € prévu</a:t>
            </a:r>
          </a:p>
          <a:p>
            <a:pPr marL="342900" indent="-342900">
              <a:lnSpc>
                <a:spcPct val="150000"/>
              </a:lnSpc>
              <a:buFont typeface="Wingdings" panose="05000000000000000000" pitchFamily="2" charset="2"/>
              <a:buChar char="ü"/>
            </a:pPr>
            <a:r>
              <a:rPr lang="fr-FR" dirty="0">
                <a:solidFill>
                  <a:srgbClr val="FF6600"/>
                </a:solidFill>
              </a:rPr>
              <a:t>0 € information public </a:t>
            </a:r>
            <a:r>
              <a:rPr lang="fr-FR" dirty="0"/>
              <a:t>/ </a:t>
            </a:r>
            <a:r>
              <a:rPr lang="fr-FR" dirty="0">
                <a:solidFill>
                  <a:schemeClr val="accent2">
                    <a:lumMod val="75000"/>
                  </a:schemeClr>
                </a:solidFill>
              </a:rPr>
              <a:t>14 400 € prévu</a:t>
            </a:r>
          </a:p>
          <a:p>
            <a:pPr marL="342900" indent="-342900">
              <a:lnSpc>
                <a:spcPct val="150000"/>
              </a:lnSpc>
              <a:buFont typeface="Wingdings" panose="05000000000000000000" pitchFamily="2" charset="2"/>
              <a:buChar char="ü"/>
            </a:pPr>
            <a:r>
              <a:rPr lang="fr-FR" dirty="0">
                <a:solidFill>
                  <a:srgbClr val="FF6600"/>
                </a:solidFill>
              </a:rPr>
              <a:t>0 € </a:t>
            </a:r>
            <a:r>
              <a:rPr lang="fr-FR" b="1" dirty="0">
                <a:solidFill>
                  <a:srgbClr val="FF6600"/>
                </a:solidFill>
              </a:rPr>
              <a:t>Suivi débit crue</a:t>
            </a:r>
            <a:r>
              <a:rPr lang="fr-FR" dirty="0">
                <a:solidFill>
                  <a:srgbClr val="FF6600"/>
                </a:solidFill>
              </a:rPr>
              <a:t> réalisé </a:t>
            </a:r>
            <a:r>
              <a:rPr lang="fr-FR" dirty="0"/>
              <a:t>/ </a:t>
            </a:r>
            <a:r>
              <a:rPr lang="fr-FR" dirty="0">
                <a:solidFill>
                  <a:schemeClr val="accent2">
                    <a:lumMod val="75000"/>
                  </a:schemeClr>
                </a:solidFill>
              </a:rPr>
              <a:t>6 000 € prévu</a:t>
            </a:r>
          </a:p>
          <a:p>
            <a:pPr marL="342900" indent="-342900">
              <a:lnSpc>
                <a:spcPct val="150000"/>
              </a:lnSpc>
              <a:buFont typeface="Wingdings" panose="05000000000000000000" pitchFamily="2" charset="2"/>
              <a:buChar char="ü"/>
            </a:pPr>
            <a:endParaRPr lang="fr-FR" sz="2200" dirty="0">
              <a:solidFill>
                <a:schemeClr val="accent2">
                  <a:lumMod val="75000"/>
                </a:schemeClr>
              </a:solidFill>
            </a:endParaRPr>
          </a:p>
          <a:p>
            <a:endParaRPr lang="fr-FR" sz="1400" dirty="0">
              <a:solidFill>
                <a:schemeClr val="accent2">
                  <a:lumMod val="75000"/>
                </a:schemeClr>
              </a:solidFill>
            </a:endParaRPr>
          </a:p>
          <a:p>
            <a:endParaRPr lang="fr-FR" sz="1400" dirty="0">
              <a:solidFill>
                <a:schemeClr val="accent2">
                  <a:lumMod val="75000"/>
                </a:schemeClr>
              </a:solidFill>
            </a:endParaRPr>
          </a:p>
        </p:txBody>
      </p:sp>
      <p:sp>
        <p:nvSpPr>
          <p:cNvPr id="11" name="Titre 2"/>
          <p:cNvSpPr txBox="1">
            <a:spLocks/>
          </p:cNvSpPr>
          <p:nvPr/>
        </p:nvSpPr>
        <p:spPr>
          <a:xfrm>
            <a:off x="205680" y="88040"/>
            <a:ext cx="3862264"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200" dirty="0"/>
              <a:t>Compte administratif</a:t>
            </a:r>
            <a:endParaRPr lang="fr-FR" sz="3600" b="1" u="sng" dirty="0"/>
          </a:p>
        </p:txBody>
      </p:sp>
    </p:spTree>
    <p:extLst>
      <p:ext uri="{BB962C8B-B14F-4D97-AF65-F5344CB8AC3E}">
        <p14:creationId xmlns:p14="http://schemas.microsoft.com/office/powerpoint/2010/main" val="2745380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725795"/>
            <a:ext cx="3412216" cy="830997"/>
          </a:xfrm>
          <a:prstGeom prst="rect">
            <a:avLst/>
          </a:prstGeom>
          <a:solidFill>
            <a:srgbClr val="66FF66"/>
          </a:solidFill>
        </p:spPr>
        <p:txBody>
          <a:bodyPr wrap="none">
            <a:spAutoFit/>
          </a:bodyPr>
          <a:lstStyle/>
          <a:p>
            <a:pPr algn="ctr"/>
            <a:r>
              <a:rPr lang="fr-FR" sz="2400" b="1" u="sng" dirty="0">
                <a:solidFill>
                  <a:schemeClr val="tx2">
                    <a:lumMod val="75000"/>
                  </a:schemeClr>
                </a:solidFill>
              </a:rPr>
              <a:t>Investissement: </a:t>
            </a:r>
            <a:r>
              <a:rPr lang="fr-FR" sz="2400" b="1" dirty="0">
                <a:solidFill>
                  <a:schemeClr val="tx2">
                    <a:lumMod val="75000"/>
                  </a:schemeClr>
                </a:solidFill>
              </a:rPr>
              <a:t>recettes</a:t>
            </a:r>
          </a:p>
          <a:p>
            <a:pPr algn="ctr"/>
            <a:r>
              <a:rPr lang="fr-FR" sz="2400" b="1" dirty="0">
                <a:solidFill>
                  <a:schemeClr val="tx2">
                    <a:lumMod val="75000"/>
                  </a:schemeClr>
                </a:solidFill>
              </a:rPr>
              <a:t>exercice 2020</a:t>
            </a:r>
          </a:p>
        </p:txBody>
      </p:sp>
      <p:sp>
        <p:nvSpPr>
          <p:cNvPr id="10" name="Titre 2"/>
          <p:cNvSpPr txBox="1">
            <a:spLocks/>
          </p:cNvSpPr>
          <p:nvPr/>
        </p:nvSpPr>
        <p:spPr>
          <a:xfrm>
            <a:off x="205680" y="-199992"/>
            <a:ext cx="3862264"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200" dirty="0"/>
              <a:t>Compte administratif</a:t>
            </a:r>
            <a:endParaRPr lang="fr-FR" sz="3600" b="1" u="sng" dirty="0"/>
          </a:p>
        </p:txBody>
      </p:sp>
      <p:sp>
        <p:nvSpPr>
          <p:cNvPr id="11" name="ZoneTexte 10"/>
          <p:cNvSpPr txBox="1"/>
          <p:nvPr/>
        </p:nvSpPr>
        <p:spPr>
          <a:xfrm>
            <a:off x="937490" y="1772816"/>
            <a:ext cx="2397131" cy="400110"/>
          </a:xfrm>
          <a:prstGeom prst="rect">
            <a:avLst/>
          </a:prstGeom>
          <a:solidFill>
            <a:schemeClr val="accent5">
              <a:lumMod val="40000"/>
              <a:lumOff val="60000"/>
            </a:schemeClr>
          </a:solidFill>
        </p:spPr>
        <p:txBody>
          <a:bodyPr wrap="none" rtlCol="0">
            <a:spAutoFit/>
          </a:bodyPr>
          <a:lstStyle/>
          <a:p>
            <a:r>
              <a:rPr lang="fr-FR" sz="2000" b="1" dirty="0"/>
              <a:t>257 129,80 € réalisés</a:t>
            </a:r>
          </a:p>
        </p:txBody>
      </p:sp>
      <p:graphicFrame>
        <p:nvGraphicFramePr>
          <p:cNvPr id="2" name="Tableau 1">
            <a:extLst>
              <a:ext uri="{FF2B5EF4-FFF2-40B4-BE49-F238E27FC236}">
                <a16:creationId xmlns:a16="http://schemas.microsoft.com/office/drawing/2014/main" id="{F3255529-DFDA-4869-BC88-0408F91C8F2C}"/>
              </a:ext>
            </a:extLst>
          </p:cNvPr>
          <p:cNvGraphicFramePr>
            <a:graphicFrameLocks noGrp="1"/>
          </p:cNvGraphicFramePr>
          <p:nvPr>
            <p:extLst>
              <p:ext uri="{D42A27DB-BD31-4B8C-83A1-F6EECF244321}">
                <p14:modId xmlns:p14="http://schemas.microsoft.com/office/powerpoint/2010/main" val="2561434596"/>
              </p:ext>
            </p:extLst>
          </p:nvPr>
        </p:nvGraphicFramePr>
        <p:xfrm>
          <a:off x="205680" y="2780928"/>
          <a:ext cx="8758807" cy="4000158"/>
        </p:xfrm>
        <a:graphic>
          <a:graphicData uri="http://schemas.openxmlformats.org/drawingml/2006/table">
            <a:tbl>
              <a:tblPr/>
              <a:tblGrid>
                <a:gridCol w="2636181">
                  <a:extLst>
                    <a:ext uri="{9D8B030D-6E8A-4147-A177-3AD203B41FA5}">
                      <a16:colId xmlns:a16="http://schemas.microsoft.com/office/drawing/2014/main" val="3223605247"/>
                    </a:ext>
                  </a:extLst>
                </a:gridCol>
                <a:gridCol w="1458616">
                  <a:extLst>
                    <a:ext uri="{9D8B030D-6E8A-4147-A177-3AD203B41FA5}">
                      <a16:colId xmlns:a16="http://schemas.microsoft.com/office/drawing/2014/main" val="1394352649"/>
                    </a:ext>
                  </a:extLst>
                </a:gridCol>
                <a:gridCol w="1889084">
                  <a:extLst>
                    <a:ext uri="{9D8B030D-6E8A-4147-A177-3AD203B41FA5}">
                      <a16:colId xmlns:a16="http://schemas.microsoft.com/office/drawing/2014/main" val="3661966936"/>
                    </a:ext>
                  </a:extLst>
                </a:gridCol>
                <a:gridCol w="1209583">
                  <a:extLst>
                    <a:ext uri="{9D8B030D-6E8A-4147-A177-3AD203B41FA5}">
                      <a16:colId xmlns:a16="http://schemas.microsoft.com/office/drawing/2014/main" val="3721514"/>
                    </a:ext>
                  </a:extLst>
                </a:gridCol>
                <a:gridCol w="1565343">
                  <a:extLst>
                    <a:ext uri="{9D8B030D-6E8A-4147-A177-3AD203B41FA5}">
                      <a16:colId xmlns:a16="http://schemas.microsoft.com/office/drawing/2014/main" val="3229831444"/>
                    </a:ext>
                  </a:extLst>
                </a:gridCol>
              </a:tblGrid>
              <a:tr h="699424">
                <a:tc>
                  <a:txBody>
                    <a:bodyPr/>
                    <a:lstStyle/>
                    <a:p>
                      <a:pPr algn="ctr" fontAlgn="ctr"/>
                      <a:r>
                        <a:rPr lang="fr-FR" sz="1600" b="0" i="0" u="none" strike="noStrike">
                          <a:solidFill>
                            <a:srgbClr val="000000"/>
                          </a:solidFill>
                          <a:effectLst/>
                          <a:latin typeface="Calibri" panose="020F0502020204030204" pitchFamily="34" charset="0"/>
                        </a:rPr>
                        <a:t>Chapitre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Prévu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1" i="0" u="none" strike="noStrike" dirty="0">
                          <a:solidFill>
                            <a:srgbClr val="000000"/>
                          </a:solidFill>
                          <a:effectLst/>
                          <a:latin typeface="Calibri" panose="020F0502020204030204" pitchFamily="34" charset="0"/>
                        </a:rPr>
                        <a:t>Réalisé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Taux de réalisation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Répartition en % des recettes réalisées en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670669"/>
                  </a:ext>
                </a:extLst>
              </a:tr>
              <a:tr h="657071">
                <a:tc>
                  <a:txBody>
                    <a:bodyPr/>
                    <a:lstStyle/>
                    <a:p>
                      <a:pPr algn="l" fontAlgn="ctr"/>
                      <a:r>
                        <a:rPr lang="fr-FR" sz="1600" b="0" i="0" u="none" strike="noStrike">
                          <a:solidFill>
                            <a:srgbClr val="000000"/>
                          </a:solidFill>
                          <a:effectLst/>
                          <a:latin typeface="Calibri" panose="020F0502020204030204" pitchFamily="34" charset="0"/>
                        </a:rPr>
                        <a:t>13 – Subventions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458 337,77 €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53 862,80 €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11,75%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6806554"/>
                  </a:ext>
                </a:extLst>
              </a:tr>
              <a:tr h="657071">
                <a:tc>
                  <a:txBody>
                    <a:bodyPr/>
                    <a:lstStyle/>
                    <a:p>
                      <a:pPr algn="l" fontAlgn="ctr"/>
                      <a:r>
                        <a:rPr lang="fr-FR" sz="1600" b="0" i="0" u="none" strike="noStrike">
                          <a:solidFill>
                            <a:srgbClr val="000000"/>
                          </a:solidFill>
                          <a:effectLst/>
                          <a:latin typeface="Calibri" panose="020F0502020204030204" pitchFamily="34" charset="0"/>
                        </a:rPr>
                        <a:t>10 – Dotations, fonds divers et réserves (FCTVA)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10 376,89 €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17 724,00 €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170,80%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54591"/>
                  </a:ext>
                </a:extLst>
              </a:tr>
              <a:tr h="657071">
                <a:tc>
                  <a:txBody>
                    <a:bodyPr/>
                    <a:lstStyle/>
                    <a:p>
                      <a:pPr algn="l" fontAlgn="ctr"/>
                      <a:r>
                        <a:rPr lang="fr-FR" sz="1600" b="0" i="0" u="none" strike="noStrike">
                          <a:solidFill>
                            <a:srgbClr val="000000"/>
                          </a:solidFill>
                          <a:effectLst/>
                          <a:latin typeface="Calibri" panose="020F0502020204030204" pitchFamily="34" charset="0"/>
                        </a:rPr>
                        <a:t>040 – Opérations ordre transfert entre sections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185 543,00 €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185 543,00 €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100,00%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72%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499297"/>
                  </a:ext>
                </a:extLst>
              </a:tr>
              <a:tr h="657071">
                <a:tc>
                  <a:txBody>
                    <a:bodyPr/>
                    <a:lstStyle/>
                    <a:p>
                      <a:pPr algn="l" fontAlgn="ctr"/>
                      <a:r>
                        <a:rPr lang="fr-FR" sz="1600" b="0" i="0" u="none" strike="noStrike">
                          <a:solidFill>
                            <a:srgbClr val="000000"/>
                          </a:solidFill>
                          <a:effectLst/>
                          <a:latin typeface="Calibri" panose="020F0502020204030204" pitchFamily="34" charset="0"/>
                        </a:rPr>
                        <a:t>041 – Opérations patrimoniales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4 000,00 €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90,86%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1,41%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066722"/>
                  </a:ext>
                </a:extLst>
              </a:tr>
              <a:tr h="632734">
                <a:tc>
                  <a:txBody>
                    <a:bodyPr/>
                    <a:lstStyle/>
                    <a:p>
                      <a:pPr algn="ctr" fontAlgn="ctr"/>
                      <a:r>
                        <a:rPr lang="fr-FR" sz="1600" b="1" i="0" u="none" strike="noStrike">
                          <a:solidFill>
                            <a:srgbClr val="000000"/>
                          </a:solidFill>
                          <a:effectLst/>
                          <a:latin typeface="Calibri" panose="020F050202020403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658 257,66 €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1" i="0" u="none" strike="noStrike" dirty="0">
                          <a:solidFill>
                            <a:srgbClr val="000000"/>
                          </a:solidFill>
                          <a:effectLst/>
                          <a:latin typeface="Calibri" panose="020F0502020204030204" pitchFamily="34" charset="0"/>
                        </a:rPr>
                        <a:t>257 129,80 €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39,06%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100,00%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340513"/>
                  </a:ext>
                </a:extLst>
              </a:tr>
            </a:tbl>
          </a:graphicData>
        </a:graphic>
      </p:graphicFrame>
      <p:graphicFrame>
        <p:nvGraphicFramePr>
          <p:cNvPr id="8" name="Graphique 7">
            <a:extLst>
              <a:ext uri="{FF2B5EF4-FFF2-40B4-BE49-F238E27FC236}">
                <a16:creationId xmlns:a16="http://schemas.microsoft.com/office/drawing/2014/main" id="{93B54CD9-AFC4-4CB0-AC5A-8DCEE28BA04A}"/>
              </a:ext>
            </a:extLst>
          </p:cNvPr>
          <p:cNvGraphicFramePr>
            <a:graphicFrameLocks/>
          </p:cNvGraphicFramePr>
          <p:nvPr>
            <p:extLst>
              <p:ext uri="{D42A27DB-BD31-4B8C-83A1-F6EECF244321}">
                <p14:modId xmlns:p14="http://schemas.microsoft.com/office/powerpoint/2010/main" val="755790294"/>
              </p:ext>
            </p:extLst>
          </p:nvPr>
        </p:nvGraphicFramePr>
        <p:xfrm>
          <a:off x="3997608" y="34276"/>
          <a:ext cx="5156735" cy="27466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6218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1953" y="757153"/>
            <a:ext cx="3055911" cy="1015663"/>
          </a:xfrm>
          <a:prstGeom prst="rect">
            <a:avLst/>
          </a:prstGeom>
          <a:solidFill>
            <a:srgbClr val="66FF66"/>
          </a:solidFill>
        </p:spPr>
        <p:txBody>
          <a:bodyPr wrap="square">
            <a:spAutoFit/>
          </a:bodyPr>
          <a:lstStyle/>
          <a:p>
            <a:pPr algn="ctr"/>
            <a:r>
              <a:rPr lang="fr-FR" sz="2000" b="1" u="sng" dirty="0">
                <a:solidFill>
                  <a:schemeClr val="tx2">
                    <a:lumMod val="75000"/>
                  </a:schemeClr>
                </a:solidFill>
              </a:rPr>
              <a:t>Investissement </a:t>
            </a:r>
            <a:r>
              <a:rPr lang="fr-FR" sz="2000" b="1" dirty="0">
                <a:solidFill>
                  <a:schemeClr val="tx2">
                    <a:lumMod val="75000"/>
                  </a:schemeClr>
                </a:solidFill>
              </a:rPr>
              <a:t>recettes </a:t>
            </a:r>
            <a:r>
              <a:rPr lang="fr-FR" sz="2000" dirty="0">
                <a:solidFill>
                  <a:schemeClr val="tx2">
                    <a:lumMod val="75000"/>
                  </a:schemeClr>
                </a:solidFill>
              </a:rPr>
              <a:t>prévues / réalisées exercice 2020</a:t>
            </a:r>
          </a:p>
        </p:txBody>
      </p:sp>
      <p:sp>
        <p:nvSpPr>
          <p:cNvPr id="10" name="ZoneTexte 9"/>
          <p:cNvSpPr txBox="1"/>
          <p:nvPr/>
        </p:nvSpPr>
        <p:spPr>
          <a:xfrm>
            <a:off x="3778004" y="1080318"/>
            <a:ext cx="2096536" cy="369332"/>
          </a:xfrm>
          <a:prstGeom prst="rect">
            <a:avLst/>
          </a:prstGeom>
          <a:solidFill>
            <a:schemeClr val="accent1">
              <a:lumMod val="20000"/>
              <a:lumOff val="80000"/>
            </a:schemeClr>
          </a:solidFill>
        </p:spPr>
        <p:txBody>
          <a:bodyPr wrap="none" rtlCol="0">
            <a:spAutoFit/>
          </a:bodyPr>
          <a:lstStyle/>
          <a:p>
            <a:r>
              <a:rPr lang="fr-FR" b="1" dirty="0"/>
              <a:t>658 257,66 € prévus</a:t>
            </a:r>
          </a:p>
        </p:txBody>
      </p:sp>
      <p:sp>
        <p:nvSpPr>
          <p:cNvPr id="11" name="ZoneTexte 10"/>
          <p:cNvSpPr txBox="1"/>
          <p:nvPr/>
        </p:nvSpPr>
        <p:spPr>
          <a:xfrm>
            <a:off x="6156176" y="1080099"/>
            <a:ext cx="2174634" cy="369332"/>
          </a:xfrm>
          <a:prstGeom prst="rect">
            <a:avLst/>
          </a:prstGeom>
          <a:solidFill>
            <a:schemeClr val="accent5">
              <a:lumMod val="60000"/>
              <a:lumOff val="40000"/>
            </a:schemeClr>
          </a:solidFill>
        </p:spPr>
        <p:txBody>
          <a:bodyPr wrap="none" rtlCol="0">
            <a:spAutoFit/>
          </a:bodyPr>
          <a:lstStyle/>
          <a:p>
            <a:r>
              <a:rPr lang="fr-FR" b="1" dirty="0"/>
              <a:t>257 129,80 € réalisés</a:t>
            </a:r>
          </a:p>
        </p:txBody>
      </p:sp>
      <p:sp>
        <p:nvSpPr>
          <p:cNvPr id="9" name="ZoneTexte 8"/>
          <p:cNvSpPr txBox="1"/>
          <p:nvPr/>
        </p:nvSpPr>
        <p:spPr>
          <a:xfrm>
            <a:off x="395536" y="2132856"/>
            <a:ext cx="8535144" cy="5262979"/>
          </a:xfrm>
          <a:prstGeom prst="rect">
            <a:avLst/>
          </a:prstGeom>
          <a:noFill/>
        </p:spPr>
        <p:txBody>
          <a:bodyPr wrap="square" rtlCol="0">
            <a:spAutoFit/>
          </a:bodyPr>
          <a:lstStyle/>
          <a:p>
            <a:r>
              <a:rPr lang="fr-FR" sz="2400" b="1" dirty="0"/>
              <a:t>13: Subventions: </a:t>
            </a:r>
          </a:p>
          <a:p>
            <a:pPr algn="ctr"/>
            <a:r>
              <a:rPr lang="fr-FR" sz="2400" b="1" dirty="0">
                <a:solidFill>
                  <a:srgbClr val="FF6600"/>
                </a:solidFill>
              </a:rPr>
              <a:t>53 862,80 </a:t>
            </a:r>
            <a:r>
              <a:rPr lang="fr-FR" sz="2400" b="1" i="1" dirty="0">
                <a:solidFill>
                  <a:srgbClr val="FF6600"/>
                </a:solidFill>
              </a:rPr>
              <a:t>€ réalisés </a:t>
            </a:r>
            <a:r>
              <a:rPr lang="fr-FR" sz="2400" b="1" i="1" dirty="0"/>
              <a:t>/ </a:t>
            </a:r>
            <a:r>
              <a:rPr lang="fr-FR" sz="2400" b="1" i="1" dirty="0">
                <a:solidFill>
                  <a:schemeClr val="accent2">
                    <a:lumMod val="75000"/>
                  </a:schemeClr>
                </a:solidFill>
              </a:rPr>
              <a:t>458 337,77 € prévus</a:t>
            </a:r>
          </a:p>
          <a:p>
            <a:pPr marL="342900" indent="-342900" algn="ctr">
              <a:buFont typeface="Wingdings" panose="05000000000000000000" pitchFamily="2" charset="2"/>
              <a:buChar char="ü"/>
            </a:pPr>
            <a:endParaRPr lang="fr-FR" sz="2400" b="1" i="1" dirty="0">
              <a:solidFill>
                <a:schemeClr val="accent2">
                  <a:lumMod val="75000"/>
                </a:schemeClr>
              </a:solidFill>
            </a:endParaRPr>
          </a:p>
          <a:p>
            <a:pPr marL="342900" indent="-342900">
              <a:lnSpc>
                <a:spcPct val="150000"/>
              </a:lnSpc>
              <a:buFont typeface="Wingdings" panose="05000000000000000000" pitchFamily="2" charset="2"/>
              <a:buChar char="ü"/>
            </a:pPr>
            <a:r>
              <a:rPr lang="fr-FR" sz="2400" dirty="0">
                <a:solidFill>
                  <a:srgbClr val="FF6600"/>
                </a:solidFill>
              </a:rPr>
              <a:t>0 €  </a:t>
            </a:r>
            <a:r>
              <a:rPr lang="fr-FR" sz="2400" b="1" dirty="0">
                <a:solidFill>
                  <a:srgbClr val="FF6600"/>
                </a:solidFill>
              </a:rPr>
              <a:t>ETAT</a:t>
            </a:r>
            <a:r>
              <a:rPr lang="fr-FR" sz="2400" dirty="0">
                <a:solidFill>
                  <a:srgbClr val="FF6600"/>
                </a:solidFill>
              </a:rPr>
              <a:t> réalisées </a:t>
            </a:r>
            <a:r>
              <a:rPr lang="fr-FR" sz="2400" b="1" dirty="0"/>
              <a:t>/ </a:t>
            </a:r>
            <a:r>
              <a:rPr lang="fr-FR" sz="2400" dirty="0">
                <a:solidFill>
                  <a:schemeClr val="accent2">
                    <a:lumMod val="75000"/>
                  </a:schemeClr>
                </a:solidFill>
              </a:rPr>
              <a:t>43 403,34 € prévues</a:t>
            </a:r>
            <a:endParaRPr lang="fr-FR" sz="2400" b="1" dirty="0">
              <a:solidFill>
                <a:schemeClr val="accent2">
                  <a:lumMod val="75000"/>
                </a:schemeClr>
              </a:solidFill>
            </a:endParaRPr>
          </a:p>
          <a:p>
            <a:pPr marL="342900" indent="-342900">
              <a:lnSpc>
                <a:spcPct val="150000"/>
              </a:lnSpc>
              <a:buFont typeface="Wingdings" panose="05000000000000000000" pitchFamily="2" charset="2"/>
              <a:buChar char="ü"/>
            </a:pPr>
            <a:r>
              <a:rPr lang="fr-FR" sz="2400" dirty="0">
                <a:solidFill>
                  <a:srgbClr val="FF6600"/>
                </a:solidFill>
              </a:rPr>
              <a:t>0 € </a:t>
            </a:r>
            <a:r>
              <a:rPr lang="fr-FR" sz="2400" b="1" dirty="0">
                <a:solidFill>
                  <a:srgbClr val="FF6600"/>
                </a:solidFill>
              </a:rPr>
              <a:t>Europe</a:t>
            </a:r>
            <a:r>
              <a:rPr lang="fr-FR" sz="2400" dirty="0">
                <a:solidFill>
                  <a:srgbClr val="FF6600"/>
                </a:solidFill>
              </a:rPr>
              <a:t> réalisées </a:t>
            </a:r>
            <a:r>
              <a:rPr lang="fr-FR" sz="2400" dirty="0"/>
              <a:t>/ </a:t>
            </a:r>
            <a:r>
              <a:rPr lang="fr-FR" sz="2400" dirty="0">
                <a:solidFill>
                  <a:schemeClr val="accent2">
                    <a:lumMod val="75000"/>
                  </a:schemeClr>
                </a:solidFill>
              </a:rPr>
              <a:t>13 252,50 € prévues</a:t>
            </a:r>
            <a:r>
              <a:rPr lang="fr-FR" sz="2400" dirty="0">
                <a:solidFill>
                  <a:srgbClr val="FF6600"/>
                </a:solidFill>
              </a:rPr>
              <a:t> </a:t>
            </a:r>
          </a:p>
          <a:p>
            <a:pPr marL="342900" indent="-342900">
              <a:lnSpc>
                <a:spcPct val="150000"/>
              </a:lnSpc>
              <a:buFont typeface="Wingdings" panose="05000000000000000000" pitchFamily="2" charset="2"/>
              <a:buChar char="ü"/>
            </a:pPr>
            <a:r>
              <a:rPr lang="fr-FR" sz="2400" dirty="0">
                <a:solidFill>
                  <a:srgbClr val="FF6600"/>
                </a:solidFill>
              </a:rPr>
              <a:t>0 €  </a:t>
            </a:r>
            <a:r>
              <a:rPr lang="fr-FR" sz="2400" b="1" dirty="0">
                <a:solidFill>
                  <a:srgbClr val="FF6600"/>
                </a:solidFill>
              </a:rPr>
              <a:t>Dept</a:t>
            </a:r>
            <a:r>
              <a:rPr lang="fr-FR" sz="2400" dirty="0">
                <a:solidFill>
                  <a:srgbClr val="FF6600"/>
                </a:solidFill>
              </a:rPr>
              <a:t> réalisées</a:t>
            </a:r>
            <a:r>
              <a:rPr lang="fr-FR" sz="2400" dirty="0"/>
              <a:t> / </a:t>
            </a:r>
            <a:r>
              <a:rPr lang="fr-FR" sz="2400" dirty="0">
                <a:solidFill>
                  <a:schemeClr val="accent2">
                    <a:lumMod val="75000"/>
                  </a:schemeClr>
                </a:solidFill>
              </a:rPr>
              <a:t>24 965,00 € prévues</a:t>
            </a:r>
          </a:p>
          <a:p>
            <a:pPr marL="342900" indent="-342900">
              <a:lnSpc>
                <a:spcPct val="150000"/>
              </a:lnSpc>
              <a:buFont typeface="Wingdings" panose="05000000000000000000" pitchFamily="2" charset="2"/>
              <a:buChar char="ü"/>
            </a:pPr>
            <a:r>
              <a:rPr lang="fr-FR" sz="2400" dirty="0">
                <a:solidFill>
                  <a:srgbClr val="FF6600"/>
                </a:solidFill>
              </a:rPr>
              <a:t>€  </a:t>
            </a:r>
            <a:r>
              <a:rPr lang="fr-FR" sz="2400" b="1" dirty="0">
                <a:solidFill>
                  <a:srgbClr val="FF6600"/>
                </a:solidFill>
              </a:rPr>
              <a:t>Région</a:t>
            </a:r>
            <a:r>
              <a:rPr lang="fr-FR" sz="2400" dirty="0">
                <a:solidFill>
                  <a:srgbClr val="FF6600"/>
                </a:solidFill>
              </a:rPr>
              <a:t> réalisées</a:t>
            </a:r>
            <a:r>
              <a:rPr lang="fr-FR" sz="2400" dirty="0"/>
              <a:t> /</a:t>
            </a:r>
            <a:r>
              <a:rPr lang="fr-FR" sz="2400" dirty="0">
                <a:solidFill>
                  <a:schemeClr val="accent2">
                    <a:lumMod val="75000"/>
                  </a:schemeClr>
                </a:solidFill>
              </a:rPr>
              <a:t> 50 806,75 € prévues</a:t>
            </a:r>
          </a:p>
          <a:p>
            <a:pPr marL="342900" indent="-342900">
              <a:lnSpc>
                <a:spcPct val="150000"/>
              </a:lnSpc>
              <a:buFont typeface="Wingdings" panose="05000000000000000000" pitchFamily="2" charset="2"/>
              <a:buChar char="ü"/>
            </a:pPr>
            <a:r>
              <a:rPr lang="fr-FR" sz="2400" dirty="0">
                <a:solidFill>
                  <a:srgbClr val="FF6600"/>
                </a:solidFill>
              </a:rPr>
              <a:t>18 828,00 €  </a:t>
            </a:r>
            <a:r>
              <a:rPr lang="fr-FR" sz="2400" b="1" dirty="0">
                <a:solidFill>
                  <a:srgbClr val="FF6600"/>
                </a:solidFill>
              </a:rPr>
              <a:t>Agence Eau</a:t>
            </a:r>
            <a:r>
              <a:rPr lang="fr-FR" sz="2400" dirty="0">
                <a:solidFill>
                  <a:srgbClr val="FF6600"/>
                </a:solidFill>
              </a:rPr>
              <a:t> réalisées </a:t>
            </a:r>
            <a:r>
              <a:rPr lang="fr-FR" sz="2400" dirty="0"/>
              <a:t>/</a:t>
            </a:r>
            <a:r>
              <a:rPr lang="fr-FR" sz="2400" dirty="0">
                <a:solidFill>
                  <a:schemeClr val="accent2">
                    <a:lumMod val="75000"/>
                  </a:schemeClr>
                </a:solidFill>
              </a:rPr>
              <a:t> 40 789,50 € prévues</a:t>
            </a:r>
          </a:p>
          <a:p>
            <a:pPr marL="342900" indent="-342900">
              <a:lnSpc>
                <a:spcPct val="150000"/>
              </a:lnSpc>
              <a:buFont typeface="Wingdings" panose="05000000000000000000" pitchFamily="2" charset="2"/>
              <a:buChar char="ü"/>
            </a:pPr>
            <a:r>
              <a:rPr lang="fr-FR" sz="2400" dirty="0">
                <a:solidFill>
                  <a:srgbClr val="FF6600"/>
                </a:solidFill>
                <a:effectLst>
                  <a:outerShdw blurRad="38100" dist="38100" dir="2700000" algn="tl">
                    <a:srgbClr val="000000">
                      <a:alpha val="43137"/>
                    </a:srgbClr>
                  </a:outerShdw>
                </a:effectLst>
              </a:rPr>
              <a:t>35 034,80 € </a:t>
            </a:r>
            <a:r>
              <a:rPr lang="fr-FR" sz="2400" b="1" dirty="0">
                <a:solidFill>
                  <a:srgbClr val="FF6600"/>
                </a:solidFill>
                <a:effectLst>
                  <a:outerShdw blurRad="38100" dist="38100" dir="2700000" algn="tl">
                    <a:srgbClr val="000000">
                      <a:alpha val="43137"/>
                    </a:srgbClr>
                  </a:outerShdw>
                </a:effectLst>
              </a:rPr>
              <a:t>Participations EPCI</a:t>
            </a:r>
            <a:r>
              <a:rPr lang="fr-FR" sz="2400" b="1" dirty="0">
                <a:solidFill>
                  <a:srgbClr val="FF6600"/>
                </a:solidFill>
              </a:rPr>
              <a:t> </a:t>
            </a:r>
            <a:r>
              <a:rPr lang="fr-FR" sz="2400" dirty="0">
                <a:solidFill>
                  <a:srgbClr val="FF6600"/>
                </a:solidFill>
              </a:rPr>
              <a:t>réalisées </a:t>
            </a:r>
            <a:r>
              <a:rPr lang="fr-FR" sz="2400" dirty="0"/>
              <a:t>/ </a:t>
            </a:r>
            <a:r>
              <a:rPr lang="fr-FR" sz="2400" dirty="0">
                <a:solidFill>
                  <a:schemeClr val="accent2">
                    <a:lumMod val="75000"/>
                  </a:schemeClr>
                </a:solidFill>
              </a:rPr>
              <a:t>35 034,78 € prévues</a:t>
            </a:r>
          </a:p>
          <a:p>
            <a:endParaRPr lang="fr-FR" sz="2400" b="1" i="1" dirty="0">
              <a:solidFill>
                <a:schemeClr val="accent2">
                  <a:lumMod val="75000"/>
                </a:schemeClr>
              </a:solidFill>
            </a:endParaRPr>
          </a:p>
          <a:p>
            <a:endParaRPr lang="fr-FR" sz="2400" b="1" dirty="0"/>
          </a:p>
        </p:txBody>
      </p:sp>
      <p:sp>
        <p:nvSpPr>
          <p:cNvPr id="12" name="Titre 2"/>
          <p:cNvSpPr txBox="1">
            <a:spLocks/>
          </p:cNvSpPr>
          <p:nvPr/>
        </p:nvSpPr>
        <p:spPr>
          <a:xfrm>
            <a:off x="205680" y="-199992"/>
            <a:ext cx="3862264"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200" dirty="0"/>
              <a:t>Compte administratif</a:t>
            </a:r>
            <a:endParaRPr lang="fr-FR" sz="3600" b="1" u="sng" dirty="0"/>
          </a:p>
        </p:txBody>
      </p:sp>
    </p:spTree>
    <p:extLst>
      <p:ext uri="{BB962C8B-B14F-4D97-AF65-F5344CB8AC3E}">
        <p14:creationId xmlns:p14="http://schemas.microsoft.com/office/powerpoint/2010/main" val="116358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44624"/>
            <a:ext cx="8229600" cy="1252728"/>
          </a:xfrm>
        </p:spPr>
        <p:txBody>
          <a:bodyPr>
            <a:normAutofit/>
          </a:bodyPr>
          <a:lstStyle/>
          <a:p>
            <a:r>
              <a:rPr lang="fr-FR" dirty="0"/>
              <a:t>Délibération</a:t>
            </a:r>
            <a:r>
              <a:rPr lang="fr-FR" sz="4000" dirty="0"/>
              <a:t>: Compte administratif</a:t>
            </a:r>
            <a:endParaRPr lang="fr-FR" b="1" u="sng" dirty="0"/>
          </a:p>
        </p:txBody>
      </p:sp>
      <p:sp>
        <p:nvSpPr>
          <p:cNvPr id="4" name="Rectangle 3"/>
          <p:cNvSpPr/>
          <p:nvPr/>
        </p:nvSpPr>
        <p:spPr>
          <a:xfrm>
            <a:off x="2987824" y="1023119"/>
            <a:ext cx="5545172" cy="461665"/>
          </a:xfrm>
          <a:prstGeom prst="rect">
            <a:avLst/>
          </a:prstGeom>
          <a:solidFill>
            <a:srgbClr val="FFFF99"/>
          </a:solidFill>
        </p:spPr>
        <p:txBody>
          <a:bodyPr wrap="none">
            <a:spAutoFit/>
          </a:bodyPr>
          <a:lstStyle/>
          <a:p>
            <a:pPr algn="ctr"/>
            <a:r>
              <a:rPr lang="fr-FR" sz="2400" b="1" dirty="0"/>
              <a:t>Résultats Fonctionnement – exercice 2020</a:t>
            </a:r>
          </a:p>
        </p:txBody>
      </p:sp>
      <p:sp>
        <p:nvSpPr>
          <p:cNvPr id="5" name="Text Box 31"/>
          <p:cNvSpPr txBox="1">
            <a:spLocks noChangeArrowheads="1"/>
          </p:cNvSpPr>
          <p:nvPr/>
        </p:nvSpPr>
        <p:spPr bwMode="auto">
          <a:xfrm>
            <a:off x="5388778" y="2053233"/>
            <a:ext cx="3197215" cy="463521"/>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wrap="none" lIns="93278" tIns="46639" rIns="93278" bIns="46639">
            <a:spAutoFit/>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pPr algn="ctr" eaLnBrk="1" hangingPunct="1"/>
            <a:r>
              <a:rPr lang="fr-FR" altLang="fr-FR" sz="2400" b="1" dirty="0">
                <a:latin typeface="+mn-lt"/>
              </a:rPr>
              <a:t>Dépenses: 693 292,20 €</a:t>
            </a:r>
          </a:p>
        </p:txBody>
      </p:sp>
      <p:sp>
        <p:nvSpPr>
          <p:cNvPr id="6" name="Text Box 32"/>
          <p:cNvSpPr txBox="1">
            <a:spLocks noChangeArrowheads="1"/>
          </p:cNvSpPr>
          <p:nvPr/>
        </p:nvSpPr>
        <p:spPr bwMode="auto">
          <a:xfrm>
            <a:off x="551351" y="2088158"/>
            <a:ext cx="3051790" cy="463521"/>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wrap="none" lIns="93278" tIns="46639" rIns="93278" bIns="46639">
            <a:spAutoFit/>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pPr algn="ctr" eaLnBrk="1" hangingPunct="1"/>
            <a:r>
              <a:rPr lang="fr-FR" altLang="fr-FR" sz="2400" b="1" dirty="0">
                <a:latin typeface="+mn-lt"/>
              </a:rPr>
              <a:t>Recettes: 680 891,33 €</a:t>
            </a:r>
          </a:p>
        </p:txBody>
      </p:sp>
      <p:sp>
        <p:nvSpPr>
          <p:cNvPr id="7" name="Text Box 33"/>
          <p:cNvSpPr txBox="1">
            <a:spLocks noChangeArrowheads="1"/>
          </p:cNvSpPr>
          <p:nvPr/>
        </p:nvSpPr>
        <p:spPr bwMode="auto">
          <a:xfrm>
            <a:off x="1295400" y="3564533"/>
            <a:ext cx="6264275" cy="466725"/>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lIns="93278" tIns="46639" rIns="93278" bIns="46639">
            <a:spAutoFit/>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pPr algn="ctr" eaLnBrk="1" hangingPunct="1"/>
            <a:r>
              <a:rPr lang="fr-FR" altLang="fr-FR" sz="2400" b="1" dirty="0">
                <a:latin typeface="+mn-lt"/>
              </a:rPr>
              <a:t>Résultat de l’exercice 2020:  </a:t>
            </a:r>
            <a:r>
              <a:rPr lang="fr-FR" altLang="fr-FR" sz="2400" b="1" dirty="0">
                <a:solidFill>
                  <a:srgbClr val="FF0000"/>
                </a:solidFill>
                <a:latin typeface="+mn-lt"/>
              </a:rPr>
              <a:t>- 12 400,87 €</a:t>
            </a:r>
          </a:p>
        </p:txBody>
      </p:sp>
      <p:sp>
        <p:nvSpPr>
          <p:cNvPr id="8" name="Text Box 34"/>
          <p:cNvSpPr txBox="1">
            <a:spLocks noChangeArrowheads="1"/>
          </p:cNvSpPr>
          <p:nvPr/>
        </p:nvSpPr>
        <p:spPr bwMode="auto">
          <a:xfrm>
            <a:off x="4248150" y="1943695"/>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pPr eaLnBrk="1" hangingPunct="1">
              <a:spcBef>
                <a:spcPct val="50000"/>
              </a:spcBef>
              <a:buFontTx/>
              <a:buNone/>
            </a:pPr>
            <a:r>
              <a:rPr lang="fr-FR" altLang="fr-FR" sz="4000" b="1"/>
              <a:t>-</a:t>
            </a:r>
          </a:p>
        </p:txBody>
      </p:sp>
      <p:sp>
        <p:nvSpPr>
          <p:cNvPr id="9" name="Line 35"/>
          <p:cNvSpPr>
            <a:spLocks noChangeShapeType="1"/>
          </p:cNvSpPr>
          <p:nvPr/>
        </p:nvSpPr>
        <p:spPr bwMode="auto">
          <a:xfrm>
            <a:off x="2590800" y="2591395"/>
            <a:ext cx="1871663" cy="865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endParaRPr lang="fr-FR"/>
          </a:p>
        </p:txBody>
      </p:sp>
      <p:sp>
        <p:nvSpPr>
          <p:cNvPr id="10" name="Line 36"/>
          <p:cNvSpPr>
            <a:spLocks noChangeShapeType="1"/>
          </p:cNvSpPr>
          <p:nvPr/>
        </p:nvSpPr>
        <p:spPr bwMode="auto">
          <a:xfrm flipH="1">
            <a:off x="4606925" y="2519958"/>
            <a:ext cx="2016125"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endParaRPr lang="fr-FR"/>
          </a:p>
        </p:txBody>
      </p:sp>
      <p:sp>
        <p:nvSpPr>
          <p:cNvPr id="11" name="Text Box 37"/>
          <p:cNvSpPr txBox="1">
            <a:spLocks noChangeArrowheads="1"/>
          </p:cNvSpPr>
          <p:nvPr/>
        </p:nvSpPr>
        <p:spPr bwMode="auto">
          <a:xfrm>
            <a:off x="1187624" y="4680545"/>
            <a:ext cx="6552728" cy="463521"/>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wrap="square" lIns="93278" tIns="46639" rIns="93278" bIns="46639">
            <a:spAutoFit/>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pPr algn="ctr" eaLnBrk="1" hangingPunct="1"/>
            <a:r>
              <a:rPr lang="fr-FR" altLang="fr-FR" sz="2400" b="1" dirty="0">
                <a:latin typeface="+mn-lt"/>
              </a:rPr>
              <a:t>Résultat cumulé de l’exercice 2020: 128 419,44 €</a:t>
            </a:r>
          </a:p>
        </p:txBody>
      </p:sp>
      <p:sp>
        <p:nvSpPr>
          <p:cNvPr id="12" name="Text Box 38"/>
          <p:cNvSpPr txBox="1">
            <a:spLocks noChangeArrowheads="1"/>
          </p:cNvSpPr>
          <p:nvPr/>
        </p:nvSpPr>
        <p:spPr bwMode="auto">
          <a:xfrm>
            <a:off x="467544" y="5780683"/>
            <a:ext cx="8280920" cy="525076"/>
          </a:xfrm>
          <a:prstGeom prst="rect">
            <a:avLst/>
          </a:prstGeom>
          <a:solidFill>
            <a:srgbClr val="FFFF99"/>
          </a:solidFill>
          <a:ln w="9525">
            <a:solidFill>
              <a:srgbClr val="EAEAEA"/>
            </a:solidFill>
            <a:miter lim="800000"/>
            <a:headEnd/>
            <a:tailEnd/>
          </a:ln>
          <a:effectLst>
            <a:outerShdw dist="107763" dir="13500000" algn="ctr" rotWithShape="0">
              <a:schemeClr val="bg2">
                <a:alpha val="50000"/>
              </a:schemeClr>
            </a:outerShdw>
          </a:effectLst>
        </p:spPr>
        <p:txBody>
          <a:bodyPr wrap="square" lIns="93278" tIns="46639" rIns="93278" bIns="46639">
            <a:spAutoFit/>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pPr algn="ctr" eaLnBrk="1" hangingPunct="1"/>
            <a:r>
              <a:rPr lang="fr-FR" altLang="fr-FR" sz="2800" b="1" dirty="0">
                <a:latin typeface="+mn-lt"/>
              </a:rPr>
              <a:t>Résultat cumulé Fonctionnement 2020: 116 018,57€</a:t>
            </a:r>
          </a:p>
        </p:txBody>
      </p:sp>
      <p:sp>
        <p:nvSpPr>
          <p:cNvPr id="13" name="Text Box 39"/>
          <p:cNvSpPr txBox="1">
            <a:spLocks noChangeArrowheads="1"/>
          </p:cNvSpPr>
          <p:nvPr/>
        </p:nvSpPr>
        <p:spPr bwMode="auto">
          <a:xfrm>
            <a:off x="4175125" y="3891136"/>
            <a:ext cx="3603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pPr eaLnBrk="1" hangingPunct="1">
              <a:spcBef>
                <a:spcPct val="50000"/>
              </a:spcBef>
              <a:buFontTx/>
              <a:buNone/>
            </a:pPr>
            <a:r>
              <a:rPr lang="fr-FR" altLang="fr-FR" sz="4400" dirty="0"/>
              <a:t>+</a:t>
            </a:r>
          </a:p>
        </p:txBody>
      </p:sp>
      <p:sp>
        <p:nvSpPr>
          <p:cNvPr id="14" name="Text Box 40"/>
          <p:cNvSpPr txBox="1">
            <a:spLocks noChangeArrowheads="1"/>
          </p:cNvSpPr>
          <p:nvPr/>
        </p:nvSpPr>
        <p:spPr bwMode="auto">
          <a:xfrm>
            <a:off x="4175125" y="5040908"/>
            <a:ext cx="3603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eaLnBrk="0" fontAlgn="base" hangingPunct="0">
              <a:spcBef>
                <a:spcPct val="0"/>
              </a:spcBef>
              <a:spcAft>
                <a:spcPct val="0"/>
              </a:spcAft>
              <a:defRPr sz="19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9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9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9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900" kern="1200">
                <a:solidFill>
                  <a:schemeClr val="tx1"/>
                </a:solidFill>
                <a:latin typeface="Arial" pitchFamily="34" charset="0"/>
                <a:ea typeface="+mn-ea"/>
                <a:cs typeface="+mn-cs"/>
              </a:defRPr>
            </a:lvl5pPr>
            <a:lvl6pPr marL="2286000" algn="l" defTabSz="914400" rtl="0" eaLnBrk="1" latinLnBrk="0" hangingPunct="1">
              <a:defRPr sz="1900" kern="1200">
                <a:solidFill>
                  <a:schemeClr val="tx1"/>
                </a:solidFill>
                <a:latin typeface="Arial" pitchFamily="34" charset="0"/>
                <a:ea typeface="+mn-ea"/>
                <a:cs typeface="+mn-cs"/>
              </a:defRPr>
            </a:lvl6pPr>
            <a:lvl7pPr marL="2743200" algn="l" defTabSz="914400" rtl="0" eaLnBrk="1" latinLnBrk="0" hangingPunct="1">
              <a:defRPr sz="1900" kern="1200">
                <a:solidFill>
                  <a:schemeClr val="tx1"/>
                </a:solidFill>
                <a:latin typeface="Arial" pitchFamily="34" charset="0"/>
                <a:ea typeface="+mn-ea"/>
                <a:cs typeface="+mn-cs"/>
              </a:defRPr>
            </a:lvl7pPr>
            <a:lvl8pPr marL="3200400" algn="l" defTabSz="914400" rtl="0" eaLnBrk="1" latinLnBrk="0" hangingPunct="1">
              <a:defRPr sz="1900" kern="1200">
                <a:solidFill>
                  <a:schemeClr val="tx1"/>
                </a:solidFill>
                <a:latin typeface="Arial" pitchFamily="34" charset="0"/>
                <a:ea typeface="+mn-ea"/>
                <a:cs typeface="+mn-cs"/>
              </a:defRPr>
            </a:lvl8pPr>
            <a:lvl9pPr marL="3657600" algn="l" defTabSz="914400" rtl="0" eaLnBrk="1" latinLnBrk="0" hangingPunct="1">
              <a:defRPr sz="1900" kern="1200">
                <a:solidFill>
                  <a:schemeClr val="tx1"/>
                </a:solidFill>
                <a:latin typeface="Arial" pitchFamily="34" charset="0"/>
                <a:ea typeface="+mn-ea"/>
                <a:cs typeface="+mn-cs"/>
              </a:defRPr>
            </a:lvl9pPr>
          </a:lstStyle>
          <a:p>
            <a:pPr eaLnBrk="1" hangingPunct="1">
              <a:spcBef>
                <a:spcPct val="50000"/>
              </a:spcBef>
              <a:buFontTx/>
              <a:buNone/>
            </a:pPr>
            <a:r>
              <a:rPr lang="fr-FR" altLang="fr-FR" sz="4400">
                <a:latin typeface="+mn-lt"/>
              </a:rPr>
              <a:t>=</a:t>
            </a:r>
          </a:p>
        </p:txBody>
      </p:sp>
    </p:spTree>
    <p:extLst>
      <p:ext uri="{BB962C8B-B14F-4D97-AF65-F5344CB8AC3E}">
        <p14:creationId xmlns:p14="http://schemas.microsoft.com/office/powerpoint/2010/main" val="2170200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44624"/>
            <a:ext cx="8229600" cy="1252728"/>
          </a:xfrm>
        </p:spPr>
        <p:txBody>
          <a:bodyPr>
            <a:normAutofit/>
          </a:bodyPr>
          <a:lstStyle/>
          <a:p>
            <a:r>
              <a:rPr lang="fr-FR" dirty="0"/>
              <a:t>Délibération</a:t>
            </a:r>
            <a:r>
              <a:rPr lang="fr-FR" sz="4000" dirty="0"/>
              <a:t>: Compte administratif</a:t>
            </a:r>
            <a:endParaRPr lang="fr-FR" b="1" u="sng" dirty="0"/>
          </a:p>
        </p:txBody>
      </p:sp>
      <p:sp>
        <p:nvSpPr>
          <p:cNvPr id="4" name="Rectangle 3"/>
          <p:cNvSpPr/>
          <p:nvPr/>
        </p:nvSpPr>
        <p:spPr>
          <a:xfrm>
            <a:off x="3079454" y="1023119"/>
            <a:ext cx="5361917" cy="461665"/>
          </a:xfrm>
          <a:prstGeom prst="rect">
            <a:avLst/>
          </a:prstGeom>
          <a:solidFill>
            <a:srgbClr val="66FF66"/>
          </a:solidFill>
        </p:spPr>
        <p:txBody>
          <a:bodyPr wrap="none">
            <a:spAutoFit/>
          </a:bodyPr>
          <a:lstStyle/>
          <a:p>
            <a:pPr algn="ctr"/>
            <a:r>
              <a:rPr lang="fr-FR" sz="2400" b="1" dirty="0"/>
              <a:t>Résultats Investissement – exercice 2020</a:t>
            </a:r>
          </a:p>
        </p:txBody>
      </p:sp>
      <p:sp>
        <p:nvSpPr>
          <p:cNvPr id="16" name="Text Box 5"/>
          <p:cNvSpPr txBox="1">
            <a:spLocks noChangeArrowheads="1"/>
          </p:cNvSpPr>
          <p:nvPr>
            <p:custDataLst>
              <p:tags r:id="rId1"/>
            </p:custDataLst>
          </p:nvPr>
        </p:nvSpPr>
        <p:spPr bwMode="auto">
          <a:xfrm>
            <a:off x="1539876" y="3372122"/>
            <a:ext cx="18573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endParaRPr lang="fr-FR" altLang="fr-FR" sz="2900" b="1" i="1">
              <a:latin typeface="Times New Roman" pitchFamily="18" charset="0"/>
            </a:endParaRPr>
          </a:p>
        </p:txBody>
      </p:sp>
      <p:sp>
        <p:nvSpPr>
          <p:cNvPr id="17" name="Text Box 7"/>
          <p:cNvSpPr txBox="1">
            <a:spLocks noChangeArrowheads="1"/>
          </p:cNvSpPr>
          <p:nvPr>
            <p:custDataLst>
              <p:tags r:id="rId2"/>
            </p:custDataLst>
          </p:nvPr>
        </p:nvSpPr>
        <p:spPr bwMode="auto">
          <a:xfrm>
            <a:off x="115391" y="2465660"/>
            <a:ext cx="3592513" cy="463550"/>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r>
              <a:rPr lang="fr-FR" altLang="fr-FR" sz="2400" b="1" dirty="0">
                <a:latin typeface="+mn-lt"/>
              </a:rPr>
              <a:t>Dépenses: 293 830,69 €</a:t>
            </a:r>
          </a:p>
        </p:txBody>
      </p:sp>
      <p:sp>
        <p:nvSpPr>
          <p:cNvPr id="18" name="Text Box 8"/>
          <p:cNvSpPr txBox="1">
            <a:spLocks noChangeArrowheads="1"/>
          </p:cNvSpPr>
          <p:nvPr>
            <p:custDataLst>
              <p:tags r:id="rId3"/>
            </p:custDataLst>
          </p:nvPr>
        </p:nvSpPr>
        <p:spPr bwMode="auto">
          <a:xfrm>
            <a:off x="103188" y="1638572"/>
            <a:ext cx="3605213" cy="466725"/>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a:r>
              <a:rPr lang="fr-FR" altLang="fr-FR" sz="2400" b="1" dirty="0">
                <a:latin typeface="+mn-lt"/>
              </a:rPr>
              <a:t>Recettes: </a:t>
            </a:r>
            <a:r>
              <a:rPr lang="fr-FR" sz="2400" b="1" dirty="0">
                <a:solidFill>
                  <a:srgbClr val="000000"/>
                </a:solidFill>
                <a:latin typeface="Calibri" panose="020F0502020204030204" pitchFamily="34" charset="0"/>
              </a:rPr>
              <a:t>257 129,80 </a:t>
            </a:r>
            <a:r>
              <a:rPr lang="fr-FR" altLang="fr-FR" sz="2400" b="1" dirty="0">
                <a:latin typeface="+mn-lt"/>
              </a:rPr>
              <a:t>€</a:t>
            </a:r>
          </a:p>
        </p:txBody>
      </p:sp>
      <p:sp>
        <p:nvSpPr>
          <p:cNvPr id="19" name="Text Box 9"/>
          <p:cNvSpPr txBox="1">
            <a:spLocks noChangeArrowheads="1"/>
          </p:cNvSpPr>
          <p:nvPr>
            <p:custDataLst>
              <p:tags r:id="rId4"/>
            </p:custDataLst>
          </p:nvPr>
        </p:nvSpPr>
        <p:spPr bwMode="auto">
          <a:xfrm>
            <a:off x="5219701" y="1817960"/>
            <a:ext cx="3960812" cy="831850"/>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r>
              <a:rPr lang="fr-FR" altLang="fr-FR" sz="2400" b="1" dirty="0">
                <a:latin typeface="+mn-lt"/>
              </a:rPr>
              <a:t>Résultat de l’exercice  2020 </a:t>
            </a:r>
          </a:p>
          <a:p>
            <a:pPr algn="ctr" eaLnBrk="1" hangingPunct="1"/>
            <a:r>
              <a:rPr lang="fr-FR" altLang="fr-FR" sz="2400" b="1" dirty="0">
                <a:solidFill>
                  <a:srgbClr val="FF0000"/>
                </a:solidFill>
                <a:latin typeface="+mn-lt"/>
              </a:rPr>
              <a:t>- 36 700,89 €</a:t>
            </a:r>
          </a:p>
        </p:txBody>
      </p:sp>
      <p:sp>
        <p:nvSpPr>
          <p:cNvPr id="20" name="Text Box 10"/>
          <p:cNvSpPr txBox="1">
            <a:spLocks noChangeArrowheads="1"/>
          </p:cNvSpPr>
          <p:nvPr/>
        </p:nvSpPr>
        <p:spPr bwMode="auto">
          <a:xfrm>
            <a:off x="1620838" y="1835422"/>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77900">
              <a:spcBef>
                <a:spcPct val="20000"/>
              </a:spcBef>
              <a:buChar char="•"/>
              <a:defRPr sz="3400">
                <a:solidFill>
                  <a:schemeClr val="tx1"/>
                </a:solidFill>
                <a:latin typeface="Arial" pitchFamily="34" charset="0"/>
              </a:defRPr>
            </a:lvl1pPr>
            <a:lvl2pPr marL="793750" indent="-304800" defTabSz="977900">
              <a:spcBef>
                <a:spcPct val="20000"/>
              </a:spcBef>
              <a:buChar char="–"/>
              <a:defRPr sz="3000">
                <a:solidFill>
                  <a:schemeClr val="tx1"/>
                </a:solidFill>
                <a:latin typeface="Arial" pitchFamily="34" charset="0"/>
              </a:defRPr>
            </a:lvl2pPr>
            <a:lvl3pPr marL="1220788" indent="-242888" defTabSz="977900">
              <a:spcBef>
                <a:spcPct val="20000"/>
              </a:spcBef>
              <a:buChar char="•"/>
              <a:defRPr sz="2600">
                <a:solidFill>
                  <a:schemeClr val="tx1"/>
                </a:solidFill>
                <a:latin typeface="Arial" pitchFamily="34" charset="0"/>
              </a:defRPr>
            </a:lvl3pPr>
            <a:lvl4pPr marL="1709738" indent="-244475" defTabSz="977900">
              <a:spcBef>
                <a:spcPct val="20000"/>
              </a:spcBef>
              <a:buChar char="–"/>
              <a:defRPr sz="2100">
                <a:solidFill>
                  <a:schemeClr val="tx1"/>
                </a:solidFill>
                <a:latin typeface="Arial" pitchFamily="34" charset="0"/>
              </a:defRPr>
            </a:lvl4pPr>
            <a:lvl5pPr marL="2198688" indent="-244475" defTabSz="977900">
              <a:spcBef>
                <a:spcPct val="20000"/>
              </a:spcBef>
              <a:buChar char="»"/>
              <a:defRPr sz="2100">
                <a:solidFill>
                  <a:schemeClr val="tx1"/>
                </a:solidFill>
                <a:latin typeface="Arial" pitchFamily="34" charset="0"/>
              </a:defRPr>
            </a:lvl5pPr>
            <a:lvl6pPr marL="2655888" indent="-244475" defTabSz="977900" eaLnBrk="0" fontAlgn="base" hangingPunct="0">
              <a:spcBef>
                <a:spcPct val="20000"/>
              </a:spcBef>
              <a:spcAft>
                <a:spcPct val="0"/>
              </a:spcAft>
              <a:buChar char="»"/>
              <a:defRPr sz="2100">
                <a:solidFill>
                  <a:schemeClr val="tx1"/>
                </a:solidFill>
                <a:latin typeface="Arial" pitchFamily="34" charset="0"/>
              </a:defRPr>
            </a:lvl6pPr>
            <a:lvl7pPr marL="3113088" indent="-244475" defTabSz="977900" eaLnBrk="0" fontAlgn="base" hangingPunct="0">
              <a:spcBef>
                <a:spcPct val="20000"/>
              </a:spcBef>
              <a:spcAft>
                <a:spcPct val="0"/>
              </a:spcAft>
              <a:buChar char="»"/>
              <a:defRPr sz="2100">
                <a:solidFill>
                  <a:schemeClr val="tx1"/>
                </a:solidFill>
                <a:latin typeface="Arial" pitchFamily="34" charset="0"/>
              </a:defRPr>
            </a:lvl7pPr>
            <a:lvl8pPr marL="3570288" indent="-244475" defTabSz="977900" eaLnBrk="0" fontAlgn="base" hangingPunct="0">
              <a:spcBef>
                <a:spcPct val="20000"/>
              </a:spcBef>
              <a:spcAft>
                <a:spcPct val="0"/>
              </a:spcAft>
              <a:buChar char="»"/>
              <a:defRPr sz="2100">
                <a:solidFill>
                  <a:schemeClr val="tx1"/>
                </a:solidFill>
                <a:latin typeface="Arial" pitchFamily="34" charset="0"/>
              </a:defRPr>
            </a:lvl8pPr>
            <a:lvl9pPr marL="4027488" indent="-244475" defTabSz="977900" eaLnBrk="0" fontAlgn="base" hangingPunct="0">
              <a:spcBef>
                <a:spcPct val="20000"/>
              </a:spcBef>
              <a:spcAft>
                <a:spcPct val="0"/>
              </a:spcAft>
              <a:buChar char="»"/>
              <a:defRPr sz="2100">
                <a:solidFill>
                  <a:schemeClr val="tx1"/>
                </a:solidFill>
                <a:latin typeface="Arial" pitchFamily="34" charset="0"/>
              </a:defRPr>
            </a:lvl9pPr>
          </a:lstStyle>
          <a:p>
            <a:pPr eaLnBrk="1" hangingPunct="1">
              <a:spcBef>
                <a:spcPct val="50000"/>
              </a:spcBef>
              <a:buFontTx/>
              <a:buNone/>
            </a:pPr>
            <a:r>
              <a:rPr lang="fr-FR" altLang="fr-FR" sz="4000" b="1" dirty="0"/>
              <a:t>-</a:t>
            </a:r>
          </a:p>
        </p:txBody>
      </p:sp>
      <p:sp>
        <p:nvSpPr>
          <p:cNvPr id="21" name="Text Box 11"/>
          <p:cNvSpPr txBox="1">
            <a:spLocks noChangeArrowheads="1"/>
          </p:cNvSpPr>
          <p:nvPr>
            <p:custDataLst>
              <p:tags r:id="rId5"/>
            </p:custDataLst>
          </p:nvPr>
        </p:nvSpPr>
        <p:spPr bwMode="auto">
          <a:xfrm>
            <a:off x="539751" y="3259410"/>
            <a:ext cx="8280400" cy="463521"/>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r>
              <a:rPr lang="fr-FR" altLang="fr-FR" sz="2400" b="1" dirty="0">
                <a:latin typeface="+mn-lt"/>
              </a:rPr>
              <a:t>Résultat  de l’exercice 2019: 	211 744,06 €</a:t>
            </a:r>
          </a:p>
        </p:txBody>
      </p:sp>
      <p:sp>
        <p:nvSpPr>
          <p:cNvPr id="22" name="Text Box 12"/>
          <p:cNvSpPr txBox="1">
            <a:spLocks noChangeArrowheads="1"/>
          </p:cNvSpPr>
          <p:nvPr>
            <p:custDataLst>
              <p:tags r:id="rId6"/>
            </p:custDataLst>
          </p:nvPr>
        </p:nvSpPr>
        <p:spPr bwMode="auto">
          <a:xfrm>
            <a:off x="539751" y="3943622"/>
            <a:ext cx="8280400" cy="466725"/>
          </a:xfrm>
          <a:prstGeom prst="rect">
            <a:avLst/>
          </a:prstGeom>
          <a:solidFill>
            <a:schemeClr val="bg1"/>
          </a:solidFill>
          <a:ln w="9525">
            <a:solidFill>
              <a:srgbClr val="EAEAEA"/>
            </a:solidFill>
            <a:miter lim="800000"/>
            <a:headEnd/>
            <a:tailEnd/>
          </a:ln>
          <a:effectLst>
            <a:outerShdw dist="107763" dir="13500000" algn="ctr" rotWithShape="0">
              <a:schemeClr val="bg2">
                <a:alpha val="50000"/>
              </a:schemeClr>
            </a:outerShdw>
          </a:effectLst>
        </p:spPr>
        <p:txBody>
          <a:bodyPr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r>
              <a:rPr lang="fr-FR" altLang="fr-FR" sz="2400" b="1" dirty="0">
                <a:latin typeface="+mn-lt"/>
              </a:rPr>
              <a:t>Résultat cumulé 2020:   175 043,17 €</a:t>
            </a:r>
          </a:p>
        </p:txBody>
      </p:sp>
      <p:sp>
        <p:nvSpPr>
          <p:cNvPr id="23" name="Text Box 13"/>
          <p:cNvSpPr txBox="1">
            <a:spLocks noChangeArrowheads="1"/>
          </p:cNvSpPr>
          <p:nvPr/>
        </p:nvSpPr>
        <p:spPr bwMode="auto">
          <a:xfrm>
            <a:off x="-36512" y="3151460"/>
            <a:ext cx="3603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77900">
              <a:spcBef>
                <a:spcPct val="20000"/>
              </a:spcBef>
              <a:buChar char="•"/>
              <a:defRPr sz="3400">
                <a:solidFill>
                  <a:schemeClr val="tx1"/>
                </a:solidFill>
                <a:latin typeface="Arial" pitchFamily="34" charset="0"/>
              </a:defRPr>
            </a:lvl1pPr>
            <a:lvl2pPr marL="793750" indent="-304800" defTabSz="977900">
              <a:spcBef>
                <a:spcPct val="20000"/>
              </a:spcBef>
              <a:buChar char="–"/>
              <a:defRPr sz="3000">
                <a:solidFill>
                  <a:schemeClr val="tx1"/>
                </a:solidFill>
                <a:latin typeface="Arial" pitchFamily="34" charset="0"/>
              </a:defRPr>
            </a:lvl2pPr>
            <a:lvl3pPr marL="1220788" indent="-242888" defTabSz="977900">
              <a:spcBef>
                <a:spcPct val="20000"/>
              </a:spcBef>
              <a:buChar char="•"/>
              <a:defRPr sz="2600">
                <a:solidFill>
                  <a:schemeClr val="tx1"/>
                </a:solidFill>
                <a:latin typeface="Arial" pitchFamily="34" charset="0"/>
              </a:defRPr>
            </a:lvl3pPr>
            <a:lvl4pPr marL="1709738" indent="-244475" defTabSz="977900">
              <a:spcBef>
                <a:spcPct val="20000"/>
              </a:spcBef>
              <a:buChar char="–"/>
              <a:defRPr sz="2100">
                <a:solidFill>
                  <a:schemeClr val="tx1"/>
                </a:solidFill>
                <a:latin typeface="Arial" pitchFamily="34" charset="0"/>
              </a:defRPr>
            </a:lvl4pPr>
            <a:lvl5pPr marL="2198688" indent="-244475" defTabSz="977900">
              <a:spcBef>
                <a:spcPct val="20000"/>
              </a:spcBef>
              <a:buChar char="»"/>
              <a:defRPr sz="2100">
                <a:solidFill>
                  <a:schemeClr val="tx1"/>
                </a:solidFill>
                <a:latin typeface="Arial" pitchFamily="34" charset="0"/>
              </a:defRPr>
            </a:lvl5pPr>
            <a:lvl6pPr marL="2655888" indent="-244475" defTabSz="977900" eaLnBrk="0" fontAlgn="base" hangingPunct="0">
              <a:spcBef>
                <a:spcPct val="20000"/>
              </a:spcBef>
              <a:spcAft>
                <a:spcPct val="0"/>
              </a:spcAft>
              <a:buChar char="»"/>
              <a:defRPr sz="2100">
                <a:solidFill>
                  <a:schemeClr val="tx1"/>
                </a:solidFill>
                <a:latin typeface="Arial" pitchFamily="34" charset="0"/>
              </a:defRPr>
            </a:lvl6pPr>
            <a:lvl7pPr marL="3113088" indent="-244475" defTabSz="977900" eaLnBrk="0" fontAlgn="base" hangingPunct="0">
              <a:spcBef>
                <a:spcPct val="20000"/>
              </a:spcBef>
              <a:spcAft>
                <a:spcPct val="0"/>
              </a:spcAft>
              <a:buChar char="»"/>
              <a:defRPr sz="2100">
                <a:solidFill>
                  <a:schemeClr val="tx1"/>
                </a:solidFill>
                <a:latin typeface="Arial" pitchFamily="34" charset="0"/>
              </a:defRPr>
            </a:lvl7pPr>
            <a:lvl8pPr marL="3570288" indent="-244475" defTabSz="977900" eaLnBrk="0" fontAlgn="base" hangingPunct="0">
              <a:spcBef>
                <a:spcPct val="20000"/>
              </a:spcBef>
              <a:spcAft>
                <a:spcPct val="0"/>
              </a:spcAft>
              <a:buChar char="»"/>
              <a:defRPr sz="2100">
                <a:solidFill>
                  <a:schemeClr val="tx1"/>
                </a:solidFill>
                <a:latin typeface="Arial" pitchFamily="34" charset="0"/>
              </a:defRPr>
            </a:lvl8pPr>
            <a:lvl9pPr marL="4027488" indent="-244475" defTabSz="977900" eaLnBrk="0" fontAlgn="base" hangingPunct="0">
              <a:spcBef>
                <a:spcPct val="20000"/>
              </a:spcBef>
              <a:spcAft>
                <a:spcPct val="0"/>
              </a:spcAft>
              <a:buChar char="»"/>
              <a:defRPr sz="2100">
                <a:solidFill>
                  <a:schemeClr val="tx1"/>
                </a:solidFill>
                <a:latin typeface="Arial" pitchFamily="34" charset="0"/>
              </a:defRPr>
            </a:lvl9pPr>
          </a:lstStyle>
          <a:p>
            <a:pPr eaLnBrk="1" hangingPunct="1">
              <a:spcBef>
                <a:spcPct val="50000"/>
              </a:spcBef>
              <a:buFontTx/>
              <a:buNone/>
            </a:pPr>
            <a:r>
              <a:rPr lang="fr-FR" altLang="fr-FR" sz="4400"/>
              <a:t>+</a:t>
            </a:r>
          </a:p>
        </p:txBody>
      </p:sp>
      <p:sp>
        <p:nvSpPr>
          <p:cNvPr id="24" name="Text Box 14"/>
          <p:cNvSpPr txBox="1">
            <a:spLocks noChangeArrowheads="1"/>
          </p:cNvSpPr>
          <p:nvPr/>
        </p:nvSpPr>
        <p:spPr bwMode="auto">
          <a:xfrm>
            <a:off x="4356101" y="1817960"/>
            <a:ext cx="3603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77900">
              <a:spcBef>
                <a:spcPct val="20000"/>
              </a:spcBef>
              <a:buChar char="•"/>
              <a:defRPr sz="3400">
                <a:solidFill>
                  <a:schemeClr val="tx1"/>
                </a:solidFill>
                <a:latin typeface="Arial" pitchFamily="34" charset="0"/>
              </a:defRPr>
            </a:lvl1pPr>
            <a:lvl2pPr marL="793750" indent="-304800" defTabSz="977900">
              <a:spcBef>
                <a:spcPct val="20000"/>
              </a:spcBef>
              <a:buChar char="–"/>
              <a:defRPr sz="3000">
                <a:solidFill>
                  <a:schemeClr val="tx1"/>
                </a:solidFill>
                <a:latin typeface="Arial" pitchFamily="34" charset="0"/>
              </a:defRPr>
            </a:lvl2pPr>
            <a:lvl3pPr marL="1220788" indent="-242888" defTabSz="977900">
              <a:spcBef>
                <a:spcPct val="20000"/>
              </a:spcBef>
              <a:buChar char="•"/>
              <a:defRPr sz="2600">
                <a:solidFill>
                  <a:schemeClr val="tx1"/>
                </a:solidFill>
                <a:latin typeface="Arial" pitchFamily="34" charset="0"/>
              </a:defRPr>
            </a:lvl3pPr>
            <a:lvl4pPr marL="1709738" indent="-244475" defTabSz="977900">
              <a:spcBef>
                <a:spcPct val="20000"/>
              </a:spcBef>
              <a:buChar char="–"/>
              <a:defRPr sz="2100">
                <a:solidFill>
                  <a:schemeClr val="tx1"/>
                </a:solidFill>
                <a:latin typeface="Arial" pitchFamily="34" charset="0"/>
              </a:defRPr>
            </a:lvl4pPr>
            <a:lvl5pPr marL="2198688" indent="-244475" defTabSz="977900">
              <a:spcBef>
                <a:spcPct val="20000"/>
              </a:spcBef>
              <a:buChar char="»"/>
              <a:defRPr sz="2100">
                <a:solidFill>
                  <a:schemeClr val="tx1"/>
                </a:solidFill>
                <a:latin typeface="Arial" pitchFamily="34" charset="0"/>
              </a:defRPr>
            </a:lvl5pPr>
            <a:lvl6pPr marL="2655888" indent="-244475" defTabSz="977900" eaLnBrk="0" fontAlgn="base" hangingPunct="0">
              <a:spcBef>
                <a:spcPct val="20000"/>
              </a:spcBef>
              <a:spcAft>
                <a:spcPct val="0"/>
              </a:spcAft>
              <a:buChar char="»"/>
              <a:defRPr sz="2100">
                <a:solidFill>
                  <a:schemeClr val="tx1"/>
                </a:solidFill>
                <a:latin typeface="Arial" pitchFamily="34" charset="0"/>
              </a:defRPr>
            </a:lvl6pPr>
            <a:lvl7pPr marL="3113088" indent="-244475" defTabSz="977900" eaLnBrk="0" fontAlgn="base" hangingPunct="0">
              <a:spcBef>
                <a:spcPct val="20000"/>
              </a:spcBef>
              <a:spcAft>
                <a:spcPct val="0"/>
              </a:spcAft>
              <a:buChar char="»"/>
              <a:defRPr sz="2100">
                <a:solidFill>
                  <a:schemeClr val="tx1"/>
                </a:solidFill>
                <a:latin typeface="Arial" pitchFamily="34" charset="0"/>
              </a:defRPr>
            </a:lvl7pPr>
            <a:lvl8pPr marL="3570288" indent="-244475" defTabSz="977900" eaLnBrk="0" fontAlgn="base" hangingPunct="0">
              <a:spcBef>
                <a:spcPct val="20000"/>
              </a:spcBef>
              <a:spcAft>
                <a:spcPct val="0"/>
              </a:spcAft>
              <a:buChar char="»"/>
              <a:defRPr sz="2100">
                <a:solidFill>
                  <a:schemeClr val="tx1"/>
                </a:solidFill>
                <a:latin typeface="Arial" pitchFamily="34" charset="0"/>
              </a:defRPr>
            </a:lvl8pPr>
            <a:lvl9pPr marL="4027488" indent="-244475" defTabSz="977900" eaLnBrk="0" fontAlgn="base" hangingPunct="0">
              <a:spcBef>
                <a:spcPct val="20000"/>
              </a:spcBef>
              <a:spcAft>
                <a:spcPct val="0"/>
              </a:spcAft>
              <a:buChar char="»"/>
              <a:defRPr sz="2100">
                <a:solidFill>
                  <a:schemeClr val="tx1"/>
                </a:solidFill>
                <a:latin typeface="Arial" pitchFamily="34" charset="0"/>
              </a:defRPr>
            </a:lvl9pPr>
          </a:lstStyle>
          <a:p>
            <a:pPr eaLnBrk="1" hangingPunct="1">
              <a:spcBef>
                <a:spcPct val="50000"/>
              </a:spcBef>
              <a:buFontTx/>
              <a:buNone/>
            </a:pPr>
            <a:r>
              <a:rPr lang="fr-FR" altLang="fr-FR" sz="4400"/>
              <a:t>=</a:t>
            </a:r>
          </a:p>
        </p:txBody>
      </p:sp>
      <p:sp>
        <p:nvSpPr>
          <p:cNvPr id="26" name="Text Box 17"/>
          <p:cNvSpPr txBox="1">
            <a:spLocks noChangeArrowheads="1"/>
          </p:cNvSpPr>
          <p:nvPr/>
        </p:nvSpPr>
        <p:spPr bwMode="auto">
          <a:xfrm>
            <a:off x="-36512" y="3799160"/>
            <a:ext cx="3603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77900">
              <a:spcBef>
                <a:spcPct val="20000"/>
              </a:spcBef>
              <a:buChar char="•"/>
              <a:defRPr sz="3400">
                <a:solidFill>
                  <a:schemeClr val="tx1"/>
                </a:solidFill>
                <a:latin typeface="Arial" pitchFamily="34" charset="0"/>
              </a:defRPr>
            </a:lvl1pPr>
            <a:lvl2pPr marL="793750" indent="-304800" defTabSz="977900">
              <a:spcBef>
                <a:spcPct val="20000"/>
              </a:spcBef>
              <a:buChar char="–"/>
              <a:defRPr sz="3000">
                <a:solidFill>
                  <a:schemeClr val="tx1"/>
                </a:solidFill>
                <a:latin typeface="Arial" pitchFamily="34" charset="0"/>
              </a:defRPr>
            </a:lvl2pPr>
            <a:lvl3pPr marL="1220788" indent="-242888" defTabSz="977900">
              <a:spcBef>
                <a:spcPct val="20000"/>
              </a:spcBef>
              <a:buChar char="•"/>
              <a:defRPr sz="2600">
                <a:solidFill>
                  <a:schemeClr val="tx1"/>
                </a:solidFill>
                <a:latin typeface="Arial" pitchFamily="34" charset="0"/>
              </a:defRPr>
            </a:lvl3pPr>
            <a:lvl4pPr marL="1709738" indent="-244475" defTabSz="977900">
              <a:spcBef>
                <a:spcPct val="20000"/>
              </a:spcBef>
              <a:buChar char="–"/>
              <a:defRPr sz="2100">
                <a:solidFill>
                  <a:schemeClr val="tx1"/>
                </a:solidFill>
                <a:latin typeface="Arial" pitchFamily="34" charset="0"/>
              </a:defRPr>
            </a:lvl4pPr>
            <a:lvl5pPr marL="2198688" indent="-244475" defTabSz="977900">
              <a:spcBef>
                <a:spcPct val="20000"/>
              </a:spcBef>
              <a:buChar char="»"/>
              <a:defRPr sz="2100">
                <a:solidFill>
                  <a:schemeClr val="tx1"/>
                </a:solidFill>
                <a:latin typeface="Arial" pitchFamily="34" charset="0"/>
              </a:defRPr>
            </a:lvl5pPr>
            <a:lvl6pPr marL="2655888" indent="-244475" defTabSz="977900" eaLnBrk="0" fontAlgn="base" hangingPunct="0">
              <a:spcBef>
                <a:spcPct val="20000"/>
              </a:spcBef>
              <a:spcAft>
                <a:spcPct val="0"/>
              </a:spcAft>
              <a:buChar char="»"/>
              <a:defRPr sz="2100">
                <a:solidFill>
                  <a:schemeClr val="tx1"/>
                </a:solidFill>
                <a:latin typeface="Arial" pitchFamily="34" charset="0"/>
              </a:defRPr>
            </a:lvl6pPr>
            <a:lvl7pPr marL="3113088" indent="-244475" defTabSz="977900" eaLnBrk="0" fontAlgn="base" hangingPunct="0">
              <a:spcBef>
                <a:spcPct val="20000"/>
              </a:spcBef>
              <a:spcAft>
                <a:spcPct val="0"/>
              </a:spcAft>
              <a:buChar char="»"/>
              <a:defRPr sz="2100">
                <a:solidFill>
                  <a:schemeClr val="tx1"/>
                </a:solidFill>
                <a:latin typeface="Arial" pitchFamily="34" charset="0"/>
              </a:defRPr>
            </a:lvl7pPr>
            <a:lvl8pPr marL="3570288" indent="-244475" defTabSz="977900" eaLnBrk="0" fontAlgn="base" hangingPunct="0">
              <a:spcBef>
                <a:spcPct val="20000"/>
              </a:spcBef>
              <a:spcAft>
                <a:spcPct val="0"/>
              </a:spcAft>
              <a:buChar char="»"/>
              <a:defRPr sz="2100">
                <a:solidFill>
                  <a:schemeClr val="tx1"/>
                </a:solidFill>
                <a:latin typeface="Arial" pitchFamily="34" charset="0"/>
              </a:defRPr>
            </a:lvl8pPr>
            <a:lvl9pPr marL="4027488" indent="-244475" defTabSz="977900" eaLnBrk="0" fontAlgn="base" hangingPunct="0">
              <a:spcBef>
                <a:spcPct val="20000"/>
              </a:spcBef>
              <a:spcAft>
                <a:spcPct val="0"/>
              </a:spcAft>
              <a:buChar char="»"/>
              <a:defRPr sz="2100">
                <a:solidFill>
                  <a:schemeClr val="tx1"/>
                </a:solidFill>
                <a:latin typeface="Arial" pitchFamily="34" charset="0"/>
              </a:defRPr>
            </a:lvl9pPr>
          </a:lstStyle>
          <a:p>
            <a:pPr eaLnBrk="1" hangingPunct="1">
              <a:spcBef>
                <a:spcPct val="50000"/>
              </a:spcBef>
              <a:buFontTx/>
              <a:buNone/>
            </a:pPr>
            <a:r>
              <a:rPr lang="fr-FR" altLang="fr-FR" sz="4400"/>
              <a:t>=</a:t>
            </a:r>
          </a:p>
        </p:txBody>
      </p:sp>
      <p:sp>
        <p:nvSpPr>
          <p:cNvPr id="27" name="Text Box 19"/>
          <p:cNvSpPr txBox="1">
            <a:spLocks noChangeArrowheads="1"/>
          </p:cNvSpPr>
          <p:nvPr/>
        </p:nvSpPr>
        <p:spPr bwMode="auto">
          <a:xfrm>
            <a:off x="4787902" y="4879677"/>
            <a:ext cx="3603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77900">
              <a:spcBef>
                <a:spcPct val="20000"/>
              </a:spcBef>
              <a:buChar char="•"/>
              <a:defRPr sz="3400">
                <a:solidFill>
                  <a:schemeClr val="tx1"/>
                </a:solidFill>
                <a:latin typeface="Arial" pitchFamily="34" charset="0"/>
              </a:defRPr>
            </a:lvl1pPr>
            <a:lvl2pPr marL="793750" indent="-304800" defTabSz="977900">
              <a:spcBef>
                <a:spcPct val="20000"/>
              </a:spcBef>
              <a:buChar char="–"/>
              <a:defRPr sz="3000">
                <a:solidFill>
                  <a:schemeClr val="tx1"/>
                </a:solidFill>
                <a:latin typeface="Arial" pitchFamily="34" charset="0"/>
              </a:defRPr>
            </a:lvl2pPr>
            <a:lvl3pPr marL="1220788" indent="-242888" defTabSz="977900">
              <a:spcBef>
                <a:spcPct val="20000"/>
              </a:spcBef>
              <a:buChar char="•"/>
              <a:defRPr sz="2600">
                <a:solidFill>
                  <a:schemeClr val="tx1"/>
                </a:solidFill>
                <a:latin typeface="Arial" pitchFamily="34" charset="0"/>
              </a:defRPr>
            </a:lvl3pPr>
            <a:lvl4pPr marL="1709738" indent="-244475" defTabSz="977900">
              <a:spcBef>
                <a:spcPct val="20000"/>
              </a:spcBef>
              <a:buChar char="–"/>
              <a:defRPr sz="2100">
                <a:solidFill>
                  <a:schemeClr val="tx1"/>
                </a:solidFill>
                <a:latin typeface="Arial" pitchFamily="34" charset="0"/>
              </a:defRPr>
            </a:lvl4pPr>
            <a:lvl5pPr marL="2198688" indent="-244475" defTabSz="977900">
              <a:spcBef>
                <a:spcPct val="20000"/>
              </a:spcBef>
              <a:buChar char="»"/>
              <a:defRPr sz="2100">
                <a:solidFill>
                  <a:schemeClr val="tx1"/>
                </a:solidFill>
                <a:latin typeface="Arial" pitchFamily="34" charset="0"/>
              </a:defRPr>
            </a:lvl5pPr>
            <a:lvl6pPr marL="2655888" indent="-244475" defTabSz="977900" eaLnBrk="0" fontAlgn="base" hangingPunct="0">
              <a:spcBef>
                <a:spcPct val="20000"/>
              </a:spcBef>
              <a:spcAft>
                <a:spcPct val="0"/>
              </a:spcAft>
              <a:buChar char="»"/>
              <a:defRPr sz="2100">
                <a:solidFill>
                  <a:schemeClr val="tx1"/>
                </a:solidFill>
                <a:latin typeface="Arial" pitchFamily="34" charset="0"/>
              </a:defRPr>
            </a:lvl6pPr>
            <a:lvl7pPr marL="3113088" indent="-244475" defTabSz="977900" eaLnBrk="0" fontAlgn="base" hangingPunct="0">
              <a:spcBef>
                <a:spcPct val="20000"/>
              </a:spcBef>
              <a:spcAft>
                <a:spcPct val="0"/>
              </a:spcAft>
              <a:buChar char="»"/>
              <a:defRPr sz="2100">
                <a:solidFill>
                  <a:schemeClr val="tx1"/>
                </a:solidFill>
                <a:latin typeface="Arial" pitchFamily="34" charset="0"/>
              </a:defRPr>
            </a:lvl7pPr>
            <a:lvl8pPr marL="3570288" indent="-244475" defTabSz="977900" eaLnBrk="0" fontAlgn="base" hangingPunct="0">
              <a:spcBef>
                <a:spcPct val="20000"/>
              </a:spcBef>
              <a:spcAft>
                <a:spcPct val="0"/>
              </a:spcAft>
              <a:buChar char="»"/>
              <a:defRPr sz="2100">
                <a:solidFill>
                  <a:schemeClr val="tx1"/>
                </a:solidFill>
                <a:latin typeface="Arial" pitchFamily="34" charset="0"/>
              </a:defRPr>
            </a:lvl8pPr>
            <a:lvl9pPr marL="4027488" indent="-244475" defTabSz="977900" eaLnBrk="0" fontAlgn="base" hangingPunct="0">
              <a:spcBef>
                <a:spcPct val="20000"/>
              </a:spcBef>
              <a:spcAft>
                <a:spcPct val="0"/>
              </a:spcAft>
              <a:buChar char="»"/>
              <a:defRPr sz="2100">
                <a:solidFill>
                  <a:schemeClr val="tx1"/>
                </a:solidFill>
                <a:latin typeface="Arial" pitchFamily="34" charset="0"/>
              </a:defRPr>
            </a:lvl9pPr>
          </a:lstStyle>
          <a:p>
            <a:pPr eaLnBrk="1" hangingPunct="1">
              <a:spcBef>
                <a:spcPct val="50000"/>
              </a:spcBef>
              <a:buFontTx/>
              <a:buNone/>
            </a:pPr>
            <a:r>
              <a:rPr lang="fr-FR" altLang="fr-FR" sz="4400"/>
              <a:t>=</a:t>
            </a:r>
          </a:p>
        </p:txBody>
      </p:sp>
      <p:sp>
        <p:nvSpPr>
          <p:cNvPr id="28" name="Text Box 20"/>
          <p:cNvSpPr txBox="1">
            <a:spLocks noChangeArrowheads="1"/>
          </p:cNvSpPr>
          <p:nvPr>
            <p:custDataLst>
              <p:tags r:id="rId7"/>
            </p:custDataLst>
          </p:nvPr>
        </p:nvSpPr>
        <p:spPr bwMode="auto">
          <a:xfrm>
            <a:off x="34925" y="6216292"/>
            <a:ext cx="9037067" cy="509687"/>
          </a:xfrm>
          <a:prstGeom prst="rect">
            <a:avLst/>
          </a:prstGeom>
          <a:solidFill>
            <a:srgbClr val="66FF66"/>
          </a:solidFill>
          <a:ln w="9525">
            <a:solidFill>
              <a:srgbClr val="EAEAEA"/>
            </a:solidFill>
            <a:miter lim="800000"/>
            <a:headEnd/>
            <a:tailEnd/>
          </a:ln>
          <a:effectLst>
            <a:outerShdw dist="107763" dir="13500000" algn="ctr" rotWithShape="0">
              <a:schemeClr val="bg2">
                <a:alpha val="50000"/>
              </a:schemeClr>
            </a:outerShdw>
          </a:effectLst>
        </p:spPr>
        <p:txBody>
          <a:bodyPr wrap="square"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r>
              <a:rPr lang="fr-FR" altLang="fr-FR" sz="2700" b="1" dirty="0">
                <a:latin typeface="+mn-lt"/>
              </a:rPr>
              <a:t>Résultat cumulé Investissement 2020 avec RAR: 189 310,85€</a:t>
            </a:r>
          </a:p>
        </p:txBody>
      </p:sp>
      <p:sp>
        <p:nvSpPr>
          <p:cNvPr id="29" name="Text Box 21"/>
          <p:cNvSpPr txBox="1">
            <a:spLocks noChangeArrowheads="1"/>
          </p:cNvSpPr>
          <p:nvPr/>
        </p:nvSpPr>
        <p:spPr bwMode="auto">
          <a:xfrm>
            <a:off x="1620838" y="4375422"/>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77900">
              <a:spcBef>
                <a:spcPct val="20000"/>
              </a:spcBef>
              <a:buChar char="•"/>
              <a:defRPr sz="3400">
                <a:solidFill>
                  <a:schemeClr val="tx1"/>
                </a:solidFill>
                <a:latin typeface="Arial" pitchFamily="34" charset="0"/>
              </a:defRPr>
            </a:lvl1pPr>
            <a:lvl2pPr marL="793750" indent="-304800" defTabSz="977900">
              <a:spcBef>
                <a:spcPct val="20000"/>
              </a:spcBef>
              <a:buChar char="–"/>
              <a:defRPr sz="3000">
                <a:solidFill>
                  <a:schemeClr val="tx1"/>
                </a:solidFill>
                <a:latin typeface="Arial" pitchFamily="34" charset="0"/>
              </a:defRPr>
            </a:lvl2pPr>
            <a:lvl3pPr marL="1220788" indent="-242888" defTabSz="977900">
              <a:spcBef>
                <a:spcPct val="20000"/>
              </a:spcBef>
              <a:buChar char="•"/>
              <a:defRPr sz="2600">
                <a:solidFill>
                  <a:schemeClr val="tx1"/>
                </a:solidFill>
                <a:latin typeface="Arial" pitchFamily="34" charset="0"/>
              </a:defRPr>
            </a:lvl3pPr>
            <a:lvl4pPr marL="1709738" indent="-244475" defTabSz="977900">
              <a:spcBef>
                <a:spcPct val="20000"/>
              </a:spcBef>
              <a:buChar char="–"/>
              <a:defRPr sz="2100">
                <a:solidFill>
                  <a:schemeClr val="tx1"/>
                </a:solidFill>
                <a:latin typeface="Arial" pitchFamily="34" charset="0"/>
              </a:defRPr>
            </a:lvl4pPr>
            <a:lvl5pPr marL="2198688" indent="-244475" defTabSz="977900">
              <a:spcBef>
                <a:spcPct val="20000"/>
              </a:spcBef>
              <a:buChar char="»"/>
              <a:defRPr sz="2100">
                <a:solidFill>
                  <a:schemeClr val="tx1"/>
                </a:solidFill>
                <a:latin typeface="Arial" pitchFamily="34" charset="0"/>
              </a:defRPr>
            </a:lvl5pPr>
            <a:lvl6pPr marL="2655888" indent="-244475" defTabSz="977900" eaLnBrk="0" fontAlgn="base" hangingPunct="0">
              <a:spcBef>
                <a:spcPct val="20000"/>
              </a:spcBef>
              <a:spcAft>
                <a:spcPct val="0"/>
              </a:spcAft>
              <a:buChar char="»"/>
              <a:defRPr sz="2100">
                <a:solidFill>
                  <a:schemeClr val="tx1"/>
                </a:solidFill>
                <a:latin typeface="Arial" pitchFamily="34" charset="0"/>
              </a:defRPr>
            </a:lvl6pPr>
            <a:lvl7pPr marL="3113088" indent="-244475" defTabSz="977900" eaLnBrk="0" fontAlgn="base" hangingPunct="0">
              <a:spcBef>
                <a:spcPct val="20000"/>
              </a:spcBef>
              <a:spcAft>
                <a:spcPct val="0"/>
              </a:spcAft>
              <a:buChar char="»"/>
              <a:defRPr sz="2100">
                <a:solidFill>
                  <a:schemeClr val="tx1"/>
                </a:solidFill>
                <a:latin typeface="Arial" pitchFamily="34" charset="0"/>
              </a:defRPr>
            </a:lvl7pPr>
            <a:lvl8pPr marL="3570288" indent="-244475" defTabSz="977900" eaLnBrk="0" fontAlgn="base" hangingPunct="0">
              <a:spcBef>
                <a:spcPct val="20000"/>
              </a:spcBef>
              <a:spcAft>
                <a:spcPct val="0"/>
              </a:spcAft>
              <a:buChar char="»"/>
              <a:defRPr sz="2100">
                <a:solidFill>
                  <a:schemeClr val="tx1"/>
                </a:solidFill>
                <a:latin typeface="Arial" pitchFamily="34" charset="0"/>
              </a:defRPr>
            </a:lvl8pPr>
            <a:lvl9pPr marL="4027488" indent="-244475" defTabSz="977900" eaLnBrk="0" fontAlgn="base" hangingPunct="0">
              <a:spcBef>
                <a:spcPct val="20000"/>
              </a:spcBef>
              <a:spcAft>
                <a:spcPct val="0"/>
              </a:spcAft>
              <a:buChar char="»"/>
              <a:defRPr sz="2100">
                <a:solidFill>
                  <a:schemeClr val="tx1"/>
                </a:solidFill>
                <a:latin typeface="Arial" pitchFamily="34" charset="0"/>
              </a:defRPr>
            </a:lvl9pPr>
          </a:lstStyle>
          <a:p>
            <a:pPr eaLnBrk="1" hangingPunct="1">
              <a:spcBef>
                <a:spcPct val="50000"/>
              </a:spcBef>
              <a:buFontTx/>
              <a:buNone/>
            </a:pPr>
            <a:r>
              <a:rPr lang="fr-FR" altLang="fr-FR" sz="4000" b="1"/>
              <a:t>-</a:t>
            </a:r>
          </a:p>
        </p:txBody>
      </p:sp>
      <p:sp>
        <p:nvSpPr>
          <p:cNvPr id="30" name="Text Box 15"/>
          <p:cNvSpPr txBox="1">
            <a:spLocks noChangeArrowheads="1"/>
          </p:cNvSpPr>
          <p:nvPr>
            <p:custDataLst>
              <p:tags r:id="rId8"/>
            </p:custDataLst>
          </p:nvPr>
        </p:nvSpPr>
        <p:spPr bwMode="auto">
          <a:xfrm>
            <a:off x="611561" y="4653880"/>
            <a:ext cx="4104456" cy="466725"/>
          </a:xfrm>
          <a:prstGeom prst="rect">
            <a:avLst/>
          </a:prstGeom>
          <a:solidFill>
            <a:schemeClr val="accent4">
              <a:lumMod val="20000"/>
              <a:lumOff val="80000"/>
            </a:schemeClr>
          </a:solidFill>
          <a:ln w="9525">
            <a:solidFill>
              <a:srgbClr val="EAEAEA"/>
            </a:solidFill>
            <a:miter lim="800000"/>
            <a:headEnd/>
            <a:tailEnd/>
          </a:ln>
          <a:effectLst>
            <a:outerShdw dist="107763" dir="13500000" algn="ctr" rotWithShape="0">
              <a:schemeClr val="bg2">
                <a:alpha val="50000"/>
              </a:schemeClr>
            </a:outerShdw>
          </a:effectLst>
        </p:spPr>
        <p:txBody>
          <a:bodyPr wrap="square"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r>
              <a:rPr lang="fr-FR" altLang="fr-FR" sz="2400" b="1" dirty="0">
                <a:latin typeface="+mn-lt"/>
              </a:rPr>
              <a:t>RAR Recettes: 73 067,68 € </a:t>
            </a:r>
          </a:p>
        </p:txBody>
      </p:sp>
      <p:sp>
        <p:nvSpPr>
          <p:cNvPr id="31" name="Text Box 16"/>
          <p:cNvSpPr txBox="1">
            <a:spLocks noChangeArrowheads="1"/>
          </p:cNvSpPr>
          <p:nvPr>
            <p:custDataLst>
              <p:tags r:id="rId9"/>
            </p:custDataLst>
          </p:nvPr>
        </p:nvSpPr>
        <p:spPr bwMode="auto">
          <a:xfrm>
            <a:off x="611560" y="5482555"/>
            <a:ext cx="4104903" cy="466725"/>
          </a:xfrm>
          <a:prstGeom prst="rect">
            <a:avLst/>
          </a:prstGeom>
          <a:solidFill>
            <a:schemeClr val="accent4">
              <a:lumMod val="20000"/>
              <a:lumOff val="80000"/>
            </a:schemeClr>
          </a:solidFill>
          <a:ln w="9525">
            <a:solidFill>
              <a:srgbClr val="EAEAEA"/>
            </a:solidFill>
            <a:miter lim="800000"/>
            <a:headEnd/>
            <a:tailEnd/>
          </a:ln>
          <a:effectLst>
            <a:outerShdw dist="107763" dir="13500000" algn="ctr" rotWithShape="0">
              <a:schemeClr val="bg2">
                <a:alpha val="50000"/>
              </a:schemeClr>
            </a:outerShdw>
          </a:effectLst>
        </p:spPr>
        <p:txBody>
          <a:bodyPr wrap="square"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r>
              <a:rPr lang="fr-FR" altLang="fr-FR" sz="2400" b="1" dirty="0">
                <a:latin typeface="+mn-lt"/>
              </a:rPr>
              <a:t>RAR Dépenses: 58 800 €</a:t>
            </a:r>
          </a:p>
        </p:txBody>
      </p:sp>
      <p:sp>
        <p:nvSpPr>
          <p:cNvPr id="33" name="Text Box 21"/>
          <p:cNvSpPr txBox="1">
            <a:spLocks noChangeArrowheads="1"/>
          </p:cNvSpPr>
          <p:nvPr/>
        </p:nvSpPr>
        <p:spPr bwMode="auto">
          <a:xfrm>
            <a:off x="2339753" y="4869780"/>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77900">
              <a:spcBef>
                <a:spcPct val="20000"/>
              </a:spcBef>
              <a:buChar char="•"/>
              <a:defRPr sz="3400">
                <a:solidFill>
                  <a:schemeClr val="tx1"/>
                </a:solidFill>
                <a:latin typeface="Arial" pitchFamily="34" charset="0"/>
              </a:defRPr>
            </a:lvl1pPr>
            <a:lvl2pPr marL="793750" indent="-304800" defTabSz="977900">
              <a:spcBef>
                <a:spcPct val="20000"/>
              </a:spcBef>
              <a:buChar char="–"/>
              <a:defRPr sz="3000">
                <a:solidFill>
                  <a:schemeClr val="tx1"/>
                </a:solidFill>
                <a:latin typeface="Arial" pitchFamily="34" charset="0"/>
              </a:defRPr>
            </a:lvl2pPr>
            <a:lvl3pPr marL="1220788" indent="-242888" defTabSz="977900">
              <a:spcBef>
                <a:spcPct val="20000"/>
              </a:spcBef>
              <a:buChar char="•"/>
              <a:defRPr sz="2600">
                <a:solidFill>
                  <a:schemeClr val="tx1"/>
                </a:solidFill>
                <a:latin typeface="Arial" pitchFamily="34" charset="0"/>
              </a:defRPr>
            </a:lvl3pPr>
            <a:lvl4pPr marL="1709738" indent="-244475" defTabSz="977900">
              <a:spcBef>
                <a:spcPct val="20000"/>
              </a:spcBef>
              <a:buChar char="–"/>
              <a:defRPr sz="2100">
                <a:solidFill>
                  <a:schemeClr val="tx1"/>
                </a:solidFill>
                <a:latin typeface="Arial" pitchFamily="34" charset="0"/>
              </a:defRPr>
            </a:lvl4pPr>
            <a:lvl5pPr marL="2198688" indent="-244475" defTabSz="977900">
              <a:spcBef>
                <a:spcPct val="20000"/>
              </a:spcBef>
              <a:buChar char="»"/>
              <a:defRPr sz="2100">
                <a:solidFill>
                  <a:schemeClr val="tx1"/>
                </a:solidFill>
                <a:latin typeface="Arial" pitchFamily="34" charset="0"/>
              </a:defRPr>
            </a:lvl5pPr>
            <a:lvl6pPr marL="2655888" indent="-244475" defTabSz="977900" eaLnBrk="0" fontAlgn="base" hangingPunct="0">
              <a:spcBef>
                <a:spcPct val="20000"/>
              </a:spcBef>
              <a:spcAft>
                <a:spcPct val="0"/>
              </a:spcAft>
              <a:buChar char="»"/>
              <a:defRPr sz="2100">
                <a:solidFill>
                  <a:schemeClr val="tx1"/>
                </a:solidFill>
                <a:latin typeface="Arial" pitchFamily="34" charset="0"/>
              </a:defRPr>
            </a:lvl6pPr>
            <a:lvl7pPr marL="3113088" indent="-244475" defTabSz="977900" eaLnBrk="0" fontAlgn="base" hangingPunct="0">
              <a:spcBef>
                <a:spcPct val="20000"/>
              </a:spcBef>
              <a:spcAft>
                <a:spcPct val="0"/>
              </a:spcAft>
              <a:buChar char="»"/>
              <a:defRPr sz="2100">
                <a:solidFill>
                  <a:schemeClr val="tx1"/>
                </a:solidFill>
                <a:latin typeface="Arial" pitchFamily="34" charset="0"/>
              </a:defRPr>
            </a:lvl7pPr>
            <a:lvl8pPr marL="3570288" indent="-244475" defTabSz="977900" eaLnBrk="0" fontAlgn="base" hangingPunct="0">
              <a:spcBef>
                <a:spcPct val="20000"/>
              </a:spcBef>
              <a:spcAft>
                <a:spcPct val="0"/>
              </a:spcAft>
              <a:buChar char="»"/>
              <a:defRPr sz="2100">
                <a:solidFill>
                  <a:schemeClr val="tx1"/>
                </a:solidFill>
                <a:latin typeface="Arial" pitchFamily="34" charset="0"/>
              </a:defRPr>
            </a:lvl8pPr>
            <a:lvl9pPr marL="4027488" indent="-244475" defTabSz="977900" eaLnBrk="0" fontAlgn="base" hangingPunct="0">
              <a:spcBef>
                <a:spcPct val="20000"/>
              </a:spcBef>
              <a:spcAft>
                <a:spcPct val="0"/>
              </a:spcAft>
              <a:buChar char="»"/>
              <a:defRPr sz="2100">
                <a:solidFill>
                  <a:schemeClr val="tx1"/>
                </a:solidFill>
                <a:latin typeface="Arial" pitchFamily="34" charset="0"/>
              </a:defRPr>
            </a:lvl9pPr>
          </a:lstStyle>
          <a:p>
            <a:pPr eaLnBrk="1" hangingPunct="1">
              <a:spcBef>
                <a:spcPct val="50000"/>
              </a:spcBef>
              <a:buFontTx/>
              <a:buNone/>
            </a:pPr>
            <a:r>
              <a:rPr lang="fr-FR" altLang="fr-FR" sz="4000" b="1" dirty="0"/>
              <a:t>-</a:t>
            </a:r>
          </a:p>
        </p:txBody>
      </p:sp>
      <p:sp>
        <p:nvSpPr>
          <p:cNvPr id="34" name="Text Box 16"/>
          <p:cNvSpPr txBox="1">
            <a:spLocks noChangeArrowheads="1"/>
          </p:cNvSpPr>
          <p:nvPr>
            <p:custDataLst>
              <p:tags r:id="rId10"/>
            </p:custDataLst>
          </p:nvPr>
        </p:nvSpPr>
        <p:spPr bwMode="auto">
          <a:xfrm>
            <a:off x="5525553" y="4869160"/>
            <a:ext cx="2915817" cy="832853"/>
          </a:xfrm>
          <a:prstGeom prst="rect">
            <a:avLst/>
          </a:prstGeom>
          <a:solidFill>
            <a:schemeClr val="accent4">
              <a:lumMod val="20000"/>
              <a:lumOff val="80000"/>
            </a:schemeClr>
          </a:solidFill>
          <a:ln w="9525">
            <a:solidFill>
              <a:srgbClr val="EAEAEA"/>
            </a:solidFill>
            <a:miter lim="800000"/>
            <a:headEnd/>
            <a:tailEnd/>
          </a:ln>
          <a:effectLst>
            <a:outerShdw dist="107763" dir="13500000" algn="ctr" rotWithShape="0">
              <a:schemeClr val="bg2">
                <a:alpha val="50000"/>
              </a:schemeClr>
            </a:outerShdw>
          </a:effectLst>
        </p:spPr>
        <p:txBody>
          <a:bodyPr wrap="square" lIns="93278" tIns="46639" rIns="93278" bIns="46639">
            <a:spAutoFit/>
          </a:bodyPr>
          <a:lstStyle>
            <a:lvl1pPr defTabSz="933450">
              <a:defRPr sz="1900">
                <a:solidFill>
                  <a:schemeClr val="tx1"/>
                </a:solidFill>
                <a:latin typeface="Arial" pitchFamily="34" charset="0"/>
              </a:defRPr>
            </a:lvl1pPr>
            <a:lvl2pPr marL="742950" indent="-285750" defTabSz="933450">
              <a:defRPr sz="1900">
                <a:solidFill>
                  <a:schemeClr val="tx1"/>
                </a:solidFill>
                <a:latin typeface="Arial" pitchFamily="34" charset="0"/>
              </a:defRPr>
            </a:lvl2pPr>
            <a:lvl3pPr marL="1143000" indent="-228600" defTabSz="933450">
              <a:defRPr sz="1900">
                <a:solidFill>
                  <a:schemeClr val="tx1"/>
                </a:solidFill>
                <a:latin typeface="Arial" pitchFamily="34" charset="0"/>
              </a:defRPr>
            </a:lvl3pPr>
            <a:lvl4pPr marL="1600200" indent="-228600" defTabSz="933450">
              <a:defRPr sz="1900">
                <a:solidFill>
                  <a:schemeClr val="tx1"/>
                </a:solidFill>
                <a:latin typeface="Arial" pitchFamily="34" charset="0"/>
              </a:defRPr>
            </a:lvl4pPr>
            <a:lvl5pPr marL="2057400" indent="-228600" defTabSz="933450">
              <a:defRPr sz="1900">
                <a:solidFill>
                  <a:schemeClr val="tx1"/>
                </a:solidFill>
                <a:latin typeface="Arial" pitchFamily="34" charset="0"/>
              </a:defRPr>
            </a:lvl5pPr>
            <a:lvl6pPr marL="2514600" indent="-228600" defTabSz="933450" eaLnBrk="0" fontAlgn="base" hangingPunct="0">
              <a:spcBef>
                <a:spcPct val="0"/>
              </a:spcBef>
              <a:spcAft>
                <a:spcPct val="0"/>
              </a:spcAft>
              <a:defRPr sz="1900">
                <a:solidFill>
                  <a:schemeClr val="tx1"/>
                </a:solidFill>
                <a:latin typeface="Arial" pitchFamily="34" charset="0"/>
              </a:defRPr>
            </a:lvl6pPr>
            <a:lvl7pPr marL="2971800" indent="-228600" defTabSz="933450" eaLnBrk="0" fontAlgn="base" hangingPunct="0">
              <a:spcBef>
                <a:spcPct val="0"/>
              </a:spcBef>
              <a:spcAft>
                <a:spcPct val="0"/>
              </a:spcAft>
              <a:defRPr sz="1900">
                <a:solidFill>
                  <a:schemeClr val="tx1"/>
                </a:solidFill>
                <a:latin typeface="Arial" pitchFamily="34" charset="0"/>
              </a:defRPr>
            </a:lvl7pPr>
            <a:lvl8pPr marL="3429000" indent="-228600" defTabSz="933450" eaLnBrk="0" fontAlgn="base" hangingPunct="0">
              <a:spcBef>
                <a:spcPct val="0"/>
              </a:spcBef>
              <a:spcAft>
                <a:spcPct val="0"/>
              </a:spcAft>
              <a:defRPr sz="1900">
                <a:solidFill>
                  <a:schemeClr val="tx1"/>
                </a:solidFill>
                <a:latin typeface="Arial" pitchFamily="34" charset="0"/>
              </a:defRPr>
            </a:lvl8pPr>
            <a:lvl9pPr marL="3886200" indent="-228600" defTabSz="933450" eaLnBrk="0" fontAlgn="base" hangingPunct="0">
              <a:spcBef>
                <a:spcPct val="0"/>
              </a:spcBef>
              <a:spcAft>
                <a:spcPct val="0"/>
              </a:spcAft>
              <a:defRPr sz="1900">
                <a:solidFill>
                  <a:schemeClr val="tx1"/>
                </a:solidFill>
                <a:latin typeface="Arial" pitchFamily="34" charset="0"/>
              </a:defRPr>
            </a:lvl9pPr>
          </a:lstStyle>
          <a:p>
            <a:pPr algn="ctr" eaLnBrk="1" hangingPunct="1"/>
            <a:r>
              <a:rPr lang="fr-FR" altLang="fr-FR" sz="2400" b="1" dirty="0">
                <a:latin typeface="+mn-lt"/>
              </a:rPr>
              <a:t>Solde RAR :</a:t>
            </a:r>
          </a:p>
          <a:p>
            <a:pPr algn="ctr" eaLnBrk="1" hangingPunct="1"/>
            <a:r>
              <a:rPr lang="fr-FR" altLang="fr-FR" sz="2400" b="1" dirty="0">
                <a:latin typeface="+mn-lt"/>
              </a:rPr>
              <a:t>14 267,68 €</a:t>
            </a:r>
            <a:endParaRPr lang="fr-FR" altLang="fr-FR" sz="2400" b="1" dirty="0">
              <a:solidFill>
                <a:srgbClr val="FF0000"/>
              </a:solidFill>
              <a:latin typeface="+mn-lt"/>
            </a:endParaRPr>
          </a:p>
        </p:txBody>
      </p:sp>
    </p:spTree>
    <p:extLst>
      <p:ext uri="{BB962C8B-B14F-4D97-AF65-F5344CB8AC3E}">
        <p14:creationId xmlns:p14="http://schemas.microsoft.com/office/powerpoint/2010/main" val="102839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44624"/>
            <a:ext cx="8229600" cy="1252728"/>
          </a:xfrm>
        </p:spPr>
        <p:txBody>
          <a:bodyPr>
            <a:normAutofit/>
          </a:bodyPr>
          <a:lstStyle/>
          <a:p>
            <a:r>
              <a:rPr lang="fr-FR" dirty="0"/>
              <a:t>Délibération</a:t>
            </a:r>
            <a:r>
              <a:rPr lang="fr-FR" sz="4000" dirty="0"/>
              <a:t>: Compte administratif</a:t>
            </a:r>
            <a:endParaRPr lang="fr-FR" b="1" u="sng" dirty="0"/>
          </a:p>
        </p:txBody>
      </p:sp>
      <p:sp>
        <p:nvSpPr>
          <p:cNvPr id="4" name="Rectangle 3"/>
          <p:cNvSpPr/>
          <p:nvPr/>
        </p:nvSpPr>
        <p:spPr>
          <a:xfrm>
            <a:off x="4139952" y="1052735"/>
            <a:ext cx="4189288" cy="461665"/>
          </a:xfrm>
          <a:prstGeom prst="rect">
            <a:avLst/>
          </a:prstGeom>
          <a:solidFill>
            <a:schemeClr val="tx1">
              <a:lumMod val="65000"/>
              <a:lumOff val="35000"/>
            </a:schemeClr>
          </a:solidFill>
        </p:spPr>
        <p:txBody>
          <a:bodyPr wrap="none">
            <a:spAutoFit/>
          </a:bodyPr>
          <a:lstStyle/>
          <a:p>
            <a:pPr algn="ctr"/>
            <a:r>
              <a:rPr lang="fr-FR" sz="2400" b="1" u="sng" dirty="0">
                <a:solidFill>
                  <a:schemeClr val="bg1"/>
                </a:solidFill>
              </a:rPr>
              <a:t>Résultats du CA – exercice 2020</a:t>
            </a:r>
          </a:p>
        </p:txBody>
      </p:sp>
      <p:graphicFrame>
        <p:nvGraphicFramePr>
          <p:cNvPr id="2" name="Tableau 1">
            <a:extLst>
              <a:ext uri="{FF2B5EF4-FFF2-40B4-BE49-F238E27FC236}">
                <a16:creationId xmlns:a16="http://schemas.microsoft.com/office/drawing/2014/main" id="{168D24F0-BF27-4A0E-A569-09B6DFA76027}"/>
              </a:ext>
            </a:extLst>
          </p:cNvPr>
          <p:cNvGraphicFramePr>
            <a:graphicFrameLocks noGrp="1"/>
          </p:cNvGraphicFramePr>
          <p:nvPr>
            <p:extLst>
              <p:ext uri="{D42A27DB-BD31-4B8C-83A1-F6EECF244321}">
                <p14:modId xmlns:p14="http://schemas.microsoft.com/office/powerpoint/2010/main" val="1554891522"/>
              </p:ext>
            </p:extLst>
          </p:nvPr>
        </p:nvGraphicFramePr>
        <p:xfrm>
          <a:off x="457200" y="1772816"/>
          <a:ext cx="8064894" cy="4407314"/>
        </p:xfrm>
        <a:graphic>
          <a:graphicData uri="http://schemas.openxmlformats.org/drawingml/2006/table">
            <a:tbl>
              <a:tblPr/>
              <a:tblGrid>
                <a:gridCol w="1882552">
                  <a:extLst>
                    <a:ext uri="{9D8B030D-6E8A-4147-A177-3AD203B41FA5}">
                      <a16:colId xmlns:a16="http://schemas.microsoft.com/office/drawing/2014/main" val="1208731310"/>
                    </a:ext>
                  </a:extLst>
                </a:gridCol>
                <a:gridCol w="1429816">
                  <a:extLst>
                    <a:ext uri="{9D8B030D-6E8A-4147-A177-3AD203B41FA5}">
                      <a16:colId xmlns:a16="http://schemas.microsoft.com/office/drawing/2014/main" val="65282943"/>
                    </a:ext>
                  </a:extLst>
                </a:gridCol>
                <a:gridCol w="1656184">
                  <a:extLst>
                    <a:ext uri="{9D8B030D-6E8A-4147-A177-3AD203B41FA5}">
                      <a16:colId xmlns:a16="http://schemas.microsoft.com/office/drawing/2014/main" val="526524007"/>
                    </a:ext>
                  </a:extLst>
                </a:gridCol>
                <a:gridCol w="1511104">
                  <a:extLst>
                    <a:ext uri="{9D8B030D-6E8A-4147-A177-3AD203B41FA5}">
                      <a16:colId xmlns:a16="http://schemas.microsoft.com/office/drawing/2014/main" val="268365842"/>
                    </a:ext>
                  </a:extLst>
                </a:gridCol>
                <a:gridCol w="1585238">
                  <a:extLst>
                    <a:ext uri="{9D8B030D-6E8A-4147-A177-3AD203B41FA5}">
                      <a16:colId xmlns:a16="http://schemas.microsoft.com/office/drawing/2014/main" val="509331165"/>
                    </a:ext>
                  </a:extLst>
                </a:gridCol>
              </a:tblGrid>
              <a:tr h="465516">
                <a:tc>
                  <a:txBody>
                    <a:bodyPr/>
                    <a:lstStyle/>
                    <a:p>
                      <a:pPr algn="l"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fr-FR" sz="1600" b="1" i="0" u="none" strike="noStrike" dirty="0">
                          <a:solidFill>
                            <a:srgbClr val="000000"/>
                          </a:solidFill>
                          <a:effectLst/>
                          <a:latin typeface="Calibri" panose="020F0502020204030204" pitchFamily="34" charset="0"/>
                        </a:rPr>
                        <a:t> Investissement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hMerge="1">
                  <a:txBody>
                    <a:bodyPr/>
                    <a:lstStyle/>
                    <a:p>
                      <a:endParaRPr lang="fr-FR"/>
                    </a:p>
                  </a:txBody>
                  <a:tcPr/>
                </a:tc>
                <a:tc gridSpan="2">
                  <a:txBody>
                    <a:bodyPr/>
                    <a:lstStyle/>
                    <a:p>
                      <a:pPr algn="ctr" fontAlgn="ctr"/>
                      <a:r>
                        <a:rPr lang="fr-FR" sz="1600" b="1" i="0" u="none" strike="noStrike" dirty="0">
                          <a:solidFill>
                            <a:srgbClr val="000000"/>
                          </a:solidFill>
                          <a:effectLst/>
                          <a:latin typeface="Calibri" panose="020F0502020204030204" pitchFamily="34" charset="0"/>
                        </a:rPr>
                        <a:t> Fonctionnement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extLst>
                  <a:ext uri="{0D108BD9-81ED-4DB2-BD59-A6C34878D82A}">
                    <a16:rowId xmlns:a16="http://schemas.microsoft.com/office/drawing/2014/main" val="1935214668"/>
                  </a:ext>
                </a:extLst>
              </a:tr>
              <a:tr h="593832">
                <a:tc>
                  <a:txBody>
                    <a:bodyPr/>
                    <a:lstStyle/>
                    <a:p>
                      <a:pPr algn="ctr" fontAlgn="ctr"/>
                      <a:r>
                        <a:rPr lang="fr-FR" sz="1600" b="1" i="0" u="none" strike="noStrike">
                          <a:solidFill>
                            <a:srgbClr val="000000"/>
                          </a:solidFill>
                          <a:effectLst/>
                          <a:latin typeface="Calibri" panose="020F0502020204030204" pitchFamily="34" charset="0"/>
                        </a:rPr>
                        <a:t>Libellé</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fr-FR" sz="1600" b="0" i="0" u="none" strike="noStrike">
                          <a:solidFill>
                            <a:srgbClr val="000000"/>
                          </a:solidFill>
                          <a:effectLst/>
                          <a:latin typeface="Calibri" panose="020F0502020204030204" pitchFamily="34" charset="0"/>
                        </a:rPr>
                        <a:t>Dépenses ou Déficit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fr-FR" sz="1600" b="0" i="0" u="none" strike="noStrike" dirty="0">
                          <a:solidFill>
                            <a:srgbClr val="000000"/>
                          </a:solidFill>
                          <a:effectLst/>
                          <a:latin typeface="Calibri" panose="020F0502020204030204" pitchFamily="34" charset="0"/>
                        </a:rPr>
                        <a:t>Recettes ou Excédent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fr-FR" sz="1600" b="0" i="0" u="none" strike="noStrike">
                          <a:solidFill>
                            <a:srgbClr val="000000"/>
                          </a:solidFill>
                          <a:effectLst/>
                          <a:latin typeface="Calibri" panose="020F0502020204030204" pitchFamily="34" charset="0"/>
                        </a:rPr>
                        <a:t>Dépenses ou Déficit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fr-FR" sz="1600" b="0" i="0" u="none" strike="noStrike">
                          <a:solidFill>
                            <a:srgbClr val="000000"/>
                          </a:solidFill>
                          <a:effectLst/>
                          <a:latin typeface="Calibri" panose="020F0502020204030204" pitchFamily="34" charset="0"/>
                        </a:rPr>
                        <a:t>Recettes ou Excédent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179887241"/>
                  </a:ext>
                </a:extLst>
              </a:tr>
              <a:tr h="408819">
                <a:tc>
                  <a:txBody>
                    <a:bodyPr/>
                    <a:lstStyle/>
                    <a:p>
                      <a:pPr algn="ctr" fontAlgn="ctr"/>
                      <a:r>
                        <a:rPr lang="fr-FR" sz="1600" b="0" i="0" u="none" strike="noStrike" dirty="0">
                          <a:solidFill>
                            <a:srgbClr val="000000"/>
                          </a:solidFill>
                          <a:effectLst/>
                          <a:latin typeface="Calibri" panose="020F0502020204030204" pitchFamily="34" charset="0"/>
                        </a:rPr>
                        <a:t> Résultats 2019 reportés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dirty="0">
                          <a:solidFill>
                            <a:srgbClr val="000000"/>
                          </a:solidFill>
                          <a:effectLst/>
                          <a:latin typeface="Calibri" panose="020F0502020204030204" pitchFamily="34" charset="0"/>
                        </a:rPr>
                        <a:t>211 744,06 €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a:solidFill>
                            <a:srgbClr val="000000"/>
                          </a:solidFill>
                          <a:effectLst/>
                          <a:latin typeface="Calibri" panose="020F0502020204030204" pitchFamily="34" charset="0"/>
                        </a:rPr>
                        <a:t>128 419,44 €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71681701"/>
                  </a:ext>
                </a:extLst>
              </a:tr>
              <a:tr h="408819">
                <a:tc>
                  <a:txBody>
                    <a:bodyPr/>
                    <a:lstStyle/>
                    <a:p>
                      <a:pPr algn="ctr" fontAlgn="ctr"/>
                      <a:r>
                        <a:rPr lang="fr-FR" sz="1600" b="0" i="0" u="none" strike="noStrike" dirty="0">
                          <a:solidFill>
                            <a:srgbClr val="000000"/>
                          </a:solidFill>
                          <a:effectLst/>
                          <a:latin typeface="Calibri" panose="020F0502020204030204" pitchFamily="34" charset="0"/>
                        </a:rPr>
                        <a:t> Opérations exercice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a:solidFill>
                            <a:srgbClr val="000000"/>
                          </a:solidFill>
                          <a:effectLst/>
                          <a:latin typeface="Calibri" panose="020F0502020204030204" pitchFamily="34" charset="0"/>
                        </a:rPr>
                        <a:t>293 830,69 €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dirty="0">
                          <a:solidFill>
                            <a:srgbClr val="000000"/>
                          </a:solidFill>
                          <a:effectLst/>
                          <a:latin typeface="Calibri" panose="020F0502020204030204" pitchFamily="34" charset="0"/>
                        </a:rPr>
                        <a:t>257 129,80 €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a:solidFill>
                            <a:srgbClr val="000000"/>
                          </a:solidFill>
                          <a:effectLst/>
                          <a:latin typeface="Calibri" panose="020F0502020204030204" pitchFamily="34" charset="0"/>
                        </a:rPr>
                        <a:t>693 292,20 €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a:solidFill>
                            <a:srgbClr val="000000"/>
                          </a:solidFill>
                          <a:effectLst/>
                          <a:latin typeface="Calibri" panose="020F0502020204030204" pitchFamily="34" charset="0"/>
                        </a:rPr>
                        <a:t>680 891,33 €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2240357"/>
                  </a:ext>
                </a:extLst>
              </a:tr>
              <a:tr h="408819">
                <a:tc>
                  <a:txBody>
                    <a:bodyPr/>
                    <a:lstStyle/>
                    <a:p>
                      <a:pPr algn="r" fontAlgn="ctr"/>
                      <a:r>
                        <a:rPr lang="fr-FR" sz="1600" b="1" i="0" u="none" strike="noStrike" dirty="0">
                          <a:solidFill>
                            <a:srgbClr val="000000"/>
                          </a:solidFill>
                          <a:effectLst/>
                          <a:latin typeface="Calibri" panose="020F0502020204030204" pitchFamily="34" charset="0"/>
                        </a:rPr>
                        <a:t> 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1" i="0" u="none" strike="noStrike" dirty="0">
                          <a:solidFill>
                            <a:srgbClr val="000000"/>
                          </a:solidFill>
                          <a:effectLst/>
                          <a:latin typeface="Calibri" panose="020F0502020204030204" pitchFamily="34" charset="0"/>
                        </a:rPr>
                        <a:t>293 830,69 €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1" i="0" u="none" strike="noStrike" dirty="0">
                          <a:solidFill>
                            <a:srgbClr val="000000"/>
                          </a:solidFill>
                          <a:effectLst/>
                          <a:latin typeface="Calibri" panose="020F0502020204030204" pitchFamily="34" charset="0"/>
                        </a:rPr>
                        <a:t>468 873,86 €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1" i="0" u="none" strike="noStrike" dirty="0">
                          <a:solidFill>
                            <a:srgbClr val="000000"/>
                          </a:solidFill>
                          <a:effectLst/>
                          <a:latin typeface="Calibri" panose="020F0502020204030204" pitchFamily="34" charset="0"/>
                        </a:rPr>
                        <a:t>693 292,20 €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1" i="0" u="none" strike="noStrike" dirty="0">
                          <a:solidFill>
                            <a:srgbClr val="000000"/>
                          </a:solidFill>
                          <a:effectLst/>
                          <a:latin typeface="Calibri" panose="020F0502020204030204" pitchFamily="34" charset="0"/>
                        </a:rPr>
                        <a:t>809 310,77 €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2582121"/>
                  </a:ext>
                </a:extLst>
              </a:tr>
              <a:tr h="408819">
                <a:tc>
                  <a:txBody>
                    <a:bodyPr/>
                    <a:lstStyle/>
                    <a:p>
                      <a:pPr algn="ctr" fontAlgn="ctr"/>
                      <a:r>
                        <a:rPr lang="fr-FR" sz="1600" b="0" i="0" u="none" strike="noStrike" dirty="0">
                          <a:solidFill>
                            <a:srgbClr val="000000"/>
                          </a:solidFill>
                          <a:effectLst/>
                          <a:latin typeface="Calibri" panose="020F0502020204030204" pitchFamily="34" charset="0"/>
                        </a:rPr>
                        <a:t> Résultat de clôture exercice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1" i="0" u="none" strike="noStrike" dirty="0">
                          <a:solidFill>
                            <a:srgbClr val="000000"/>
                          </a:solidFill>
                          <a:effectLst/>
                          <a:latin typeface="Calibri" panose="020F0502020204030204" pitchFamily="34" charset="0"/>
                        </a:rPr>
                        <a:t>175 043,17 €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1"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fr-FR" sz="1600" b="1" i="0" u="none" strike="noStrike" dirty="0">
                          <a:solidFill>
                            <a:srgbClr val="000000"/>
                          </a:solidFill>
                          <a:effectLst/>
                          <a:latin typeface="Calibri" panose="020F0502020204030204" pitchFamily="34" charset="0"/>
                        </a:rPr>
                        <a:t>116 018,57 €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4064364"/>
                  </a:ext>
                </a:extLst>
              </a:tr>
              <a:tr h="408819">
                <a:tc>
                  <a:txBody>
                    <a:bodyPr/>
                    <a:lstStyle/>
                    <a:p>
                      <a:pPr algn="ctr" fontAlgn="ctr"/>
                      <a:r>
                        <a:rPr lang="fr-FR" sz="1600" b="0" i="0" u="none" strike="noStrike">
                          <a:solidFill>
                            <a:srgbClr val="000000"/>
                          </a:solidFill>
                          <a:effectLst/>
                          <a:latin typeface="Calibri" panose="020F0502020204030204" pitchFamily="34" charset="0"/>
                        </a:rPr>
                        <a:t> Restes à réaliser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600" b="0" i="0" u="none" strike="noStrike">
                          <a:solidFill>
                            <a:srgbClr val="000000"/>
                          </a:solidFill>
                          <a:effectLst/>
                          <a:latin typeface="Calibri" panose="020F0502020204030204" pitchFamily="34" charset="0"/>
                        </a:rPr>
                        <a:t>58 800,00 €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600" b="0" i="0" u="none" strike="noStrike">
                          <a:solidFill>
                            <a:srgbClr val="000000"/>
                          </a:solidFill>
                          <a:effectLst/>
                          <a:latin typeface="Calibri" panose="020F0502020204030204" pitchFamily="34" charset="0"/>
                        </a:rPr>
                        <a:t>73 067,68 €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983997"/>
                  </a:ext>
                </a:extLst>
              </a:tr>
              <a:tr h="408819">
                <a:tc>
                  <a:txBody>
                    <a:bodyPr/>
                    <a:lstStyle/>
                    <a:p>
                      <a:pPr algn="ctr" fontAlgn="ctr"/>
                      <a:r>
                        <a:rPr lang="fr-FR" sz="1600" b="0" i="0" u="none" strike="noStrike" dirty="0">
                          <a:solidFill>
                            <a:srgbClr val="000000"/>
                          </a:solidFill>
                          <a:effectLst/>
                          <a:latin typeface="Calibri" panose="020F0502020204030204" pitchFamily="34" charset="0"/>
                        </a:rPr>
                        <a:t> Total cumulé</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0" i="0" u="none" strike="noStrike" dirty="0">
                          <a:solidFill>
                            <a:srgbClr val="000000"/>
                          </a:solidFill>
                          <a:effectLst/>
                          <a:latin typeface="Calibri" panose="020F0502020204030204" pitchFamily="34" charset="0"/>
                        </a:rPr>
                        <a:t>58 800,00 €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0" i="0" u="none" strike="noStrike" dirty="0">
                          <a:solidFill>
                            <a:srgbClr val="000000"/>
                          </a:solidFill>
                          <a:effectLst/>
                          <a:latin typeface="Calibri" panose="020F0502020204030204" pitchFamily="34" charset="0"/>
                        </a:rPr>
                        <a:t>248 110,85 €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ctr"/>
                      <a:r>
                        <a:rPr lang="fr-FR" sz="1600" b="0" i="0" u="none" strike="noStrike" dirty="0">
                          <a:solidFill>
                            <a:srgbClr val="000000"/>
                          </a:solidFill>
                          <a:effectLst/>
                          <a:latin typeface="Calibri" panose="020F0502020204030204" pitchFamily="34" charset="0"/>
                        </a:rPr>
                        <a:t>116 018,57 €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498769"/>
                  </a:ext>
                </a:extLst>
              </a:tr>
              <a:tr h="635609">
                <a:tc>
                  <a:txBody>
                    <a:bodyPr/>
                    <a:lstStyle/>
                    <a:p>
                      <a:pPr algn="ctr" fontAlgn="ctr"/>
                      <a:r>
                        <a:rPr lang="fr-FR" sz="1600" b="1" i="0" u="none" strike="noStrike">
                          <a:solidFill>
                            <a:srgbClr val="000000"/>
                          </a:solidFill>
                          <a:effectLst/>
                          <a:latin typeface="Calibri" panose="020F0502020204030204" pitchFamily="34" charset="0"/>
                        </a:rPr>
                        <a:t> Résultat définitif</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ctr" fontAlgn="ctr"/>
                      <a:r>
                        <a:rPr lang="fr-FR" sz="1600" b="1"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fr-FR" sz="1600" b="1" i="0" u="none" strike="noStrike" dirty="0">
                          <a:solidFill>
                            <a:srgbClr val="000000"/>
                          </a:solidFill>
                          <a:effectLst/>
                          <a:latin typeface="Calibri" panose="020F0502020204030204" pitchFamily="34" charset="0"/>
                        </a:rPr>
                        <a:t>189 310,85 €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fr-FR" sz="1600" b="1"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600" b="1" i="0" u="none" strike="noStrike" dirty="0">
                          <a:solidFill>
                            <a:srgbClr val="000000"/>
                          </a:solidFill>
                          <a:effectLst/>
                          <a:latin typeface="Calibri" panose="020F0502020204030204" pitchFamily="34" charset="0"/>
                        </a:rPr>
                        <a:t>116 018,57 €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83745544"/>
                  </a:ext>
                </a:extLst>
              </a:tr>
            </a:tbl>
          </a:graphicData>
        </a:graphic>
      </p:graphicFrame>
      <p:sp>
        <p:nvSpPr>
          <p:cNvPr id="6" name="ZoneTexte 5">
            <a:extLst>
              <a:ext uri="{FF2B5EF4-FFF2-40B4-BE49-F238E27FC236}">
                <a16:creationId xmlns:a16="http://schemas.microsoft.com/office/drawing/2014/main" id="{E5C45199-42E7-45B1-97DB-BB1108FA7EEA}"/>
              </a:ext>
            </a:extLst>
          </p:cNvPr>
          <p:cNvSpPr txBox="1"/>
          <p:nvPr/>
        </p:nvSpPr>
        <p:spPr>
          <a:xfrm>
            <a:off x="384146" y="6228019"/>
            <a:ext cx="8084264" cy="646331"/>
          </a:xfrm>
          <a:prstGeom prst="rect">
            <a:avLst/>
          </a:prstGeom>
          <a:noFill/>
        </p:spPr>
        <p:txBody>
          <a:bodyPr wrap="none" rtlCol="0">
            <a:spAutoFit/>
          </a:bodyPr>
          <a:lstStyle/>
          <a:p>
            <a:r>
              <a:rPr lang="fr-FR" dirty="0"/>
              <a:t>Report résultat par rapport à 2020 </a:t>
            </a:r>
            <a:r>
              <a:rPr lang="fr-FR" b="1" dirty="0"/>
              <a:t>:	 </a:t>
            </a:r>
            <a:r>
              <a:rPr lang="fr-FR" b="1" dirty="0">
                <a:solidFill>
                  <a:srgbClr val="FF0000"/>
                </a:solidFill>
              </a:rPr>
              <a:t>- 36 700,89 € </a:t>
            </a:r>
            <a:r>
              <a:rPr lang="fr-FR" dirty="0"/>
              <a:t>		     </a:t>
            </a:r>
            <a:r>
              <a:rPr lang="fr-FR" b="1" dirty="0">
                <a:solidFill>
                  <a:srgbClr val="FF0000"/>
                </a:solidFill>
              </a:rPr>
              <a:t>- 12 400,87 €</a:t>
            </a:r>
          </a:p>
          <a:p>
            <a:r>
              <a:rPr lang="fr-FR" b="1" dirty="0">
                <a:solidFill>
                  <a:srgbClr val="FF0000"/>
                </a:solidFill>
              </a:rPr>
              <a:t>			</a:t>
            </a:r>
            <a:r>
              <a:rPr lang="fr-FR" b="1" dirty="0"/>
              <a:t>TOTAL: </a:t>
            </a:r>
            <a:r>
              <a:rPr lang="fr-FR" b="1" dirty="0">
                <a:solidFill>
                  <a:srgbClr val="FF0000"/>
                </a:solidFill>
              </a:rPr>
              <a:t>		</a:t>
            </a:r>
            <a:r>
              <a:rPr lang="fr-FR" b="1" u="sng" dirty="0">
                <a:solidFill>
                  <a:srgbClr val="FF0000"/>
                </a:solidFill>
                <a:effectLst>
                  <a:outerShdw blurRad="38100" dist="38100" dir="2700000" algn="tl">
                    <a:srgbClr val="000000">
                      <a:alpha val="43137"/>
                    </a:srgbClr>
                  </a:outerShdw>
                </a:effectLst>
              </a:rPr>
              <a:t> - 49 101,76 €</a:t>
            </a:r>
          </a:p>
        </p:txBody>
      </p:sp>
      <p:sp>
        <p:nvSpPr>
          <p:cNvPr id="7" name="Triangle isocèle 6">
            <a:extLst>
              <a:ext uri="{FF2B5EF4-FFF2-40B4-BE49-F238E27FC236}">
                <a16:creationId xmlns:a16="http://schemas.microsoft.com/office/drawing/2014/main" id="{09E87B38-1A62-4726-948C-7F757DBA9C47}"/>
              </a:ext>
            </a:extLst>
          </p:cNvPr>
          <p:cNvSpPr/>
          <p:nvPr/>
        </p:nvSpPr>
        <p:spPr>
          <a:xfrm>
            <a:off x="101942" y="6348852"/>
            <a:ext cx="384146" cy="404664"/>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a:t>
            </a:r>
          </a:p>
        </p:txBody>
      </p:sp>
    </p:spTree>
    <p:extLst>
      <p:ext uri="{BB962C8B-B14F-4D97-AF65-F5344CB8AC3E}">
        <p14:creationId xmlns:p14="http://schemas.microsoft.com/office/powerpoint/2010/main" val="420013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2771800" y="-15448"/>
            <a:ext cx="7570788" cy="1252537"/>
          </a:xfrm>
        </p:spPr>
        <p:txBody>
          <a:bodyPr>
            <a:normAutofit/>
          </a:bodyPr>
          <a:lstStyle/>
          <a:p>
            <a:r>
              <a:rPr lang="fr-FR" dirty="0"/>
              <a:t>Ordre du Jour</a:t>
            </a:r>
            <a:endParaRPr lang="fr-FR" dirty="0">
              <a:effectLst>
                <a:outerShdw blurRad="38100" dist="38100" dir="2700000" algn="tl">
                  <a:srgbClr val="000000">
                    <a:alpha val="43137"/>
                  </a:srgbClr>
                </a:outerShdw>
              </a:effectLst>
            </a:endParaRPr>
          </a:p>
        </p:txBody>
      </p:sp>
      <p:sp>
        <p:nvSpPr>
          <p:cNvPr id="7" name="Espace réservé du contenu 1">
            <a:extLst>
              <a:ext uri="{FF2B5EF4-FFF2-40B4-BE49-F238E27FC236}">
                <a16:creationId xmlns:a16="http://schemas.microsoft.com/office/drawing/2014/main" id="{95E227EF-D829-416A-9360-CA1AEA25867E}"/>
              </a:ext>
            </a:extLst>
          </p:cNvPr>
          <p:cNvSpPr>
            <a:spLocks noGrp="1"/>
          </p:cNvSpPr>
          <p:nvPr>
            <p:ph idx="4294967295"/>
          </p:nvPr>
        </p:nvSpPr>
        <p:spPr>
          <a:xfrm>
            <a:off x="611560" y="1484784"/>
            <a:ext cx="8532440" cy="5373216"/>
          </a:xfrm>
        </p:spPr>
        <p:txBody>
          <a:bodyPr>
            <a:normAutofit fontScale="92500" lnSpcReduction="10000"/>
          </a:bodyPr>
          <a:lstStyle/>
          <a:p>
            <a:pPr marL="0" indent="0">
              <a:buNone/>
            </a:pPr>
            <a:r>
              <a:rPr lang="fr-FR" b="1" dirty="0">
                <a:solidFill>
                  <a:srgbClr val="FF6600"/>
                </a:solidFill>
              </a:rPr>
              <a:t>Délibérations: </a:t>
            </a:r>
          </a:p>
          <a:p>
            <a:pPr marL="0" indent="0">
              <a:buNone/>
            </a:pPr>
            <a:r>
              <a:rPr lang="fr-FR" sz="2000" dirty="0">
                <a:solidFill>
                  <a:srgbClr val="0070C0"/>
                </a:solidFill>
              </a:rPr>
              <a:t>1-	Approbation du compte de gestion	</a:t>
            </a:r>
          </a:p>
          <a:p>
            <a:pPr marL="0" indent="0">
              <a:buNone/>
            </a:pPr>
            <a:r>
              <a:rPr lang="fr-FR" sz="2000" dirty="0">
                <a:solidFill>
                  <a:srgbClr val="0070C0"/>
                </a:solidFill>
              </a:rPr>
              <a:t>2-	Vote du Compte administratif	</a:t>
            </a:r>
          </a:p>
          <a:p>
            <a:pPr marL="0" indent="0">
              <a:buNone/>
            </a:pPr>
            <a:r>
              <a:rPr lang="fr-FR" sz="2000" dirty="0">
                <a:solidFill>
                  <a:srgbClr val="0070C0"/>
                </a:solidFill>
              </a:rPr>
              <a:t>3-	Affectation du résultat de fonctionnement	</a:t>
            </a:r>
          </a:p>
          <a:p>
            <a:pPr marL="0" indent="0">
              <a:buNone/>
            </a:pPr>
            <a:r>
              <a:rPr lang="fr-FR" sz="2000" dirty="0">
                <a:solidFill>
                  <a:srgbClr val="0070C0"/>
                </a:solidFill>
              </a:rPr>
              <a:t>4-	Budget primitif 2021	</a:t>
            </a:r>
          </a:p>
          <a:p>
            <a:pPr marL="0" indent="0">
              <a:buNone/>
            </a:pPr>
            <a:r>
              <a:rPr lang="fr-FR" sz="2000" dirty="0">
                <a:solidFill>
                  <a:srgbClr val="0070C0"/>
                </a:solidFill>
              </a:rPr>
              <a:t>5-	Vote des participations 2021	</a:t>
            </a:r>
          </a:p>
          <a:p>
            <a:pPr marL="0" indent="0">
              <a:buNone/>
            </a:pPr>
            <a:r>
              <a:rPr lang="fr-FR" sz="2000" dirty="0">
                <a:solidFill>
                  <a:srgbClr val="0070C0"/>
                </a:solidFill>
              </a:rPr>
              <a:t>6-	Accroissement temporaire d’activité - CDD	</a:t>
            </a:r>
          </a:p>
          <a:p>
            <a:pPr marL="0" indent="0">
              <a:buNone/>
            </a:pPr>
            <a:r>
              <a:rPr lang="fr-FR" sz="2000" dirty="0">
                <a:solidFill>
                  <a:srgbClr val="0070C0"/>
                </a:solidFill>
              </a:rPr>
              <a:t>7-	Travaux d'entretien du lit 2021	</a:t>
            </a:r>
          </a:p>
          <a:p>
            <a:pPr marL="0" indent="0">
              <a:buNone/>
            </a:pPr>
            <a:r>
              <a:rPr lang="fr-FR" sz="2000" dirty="0">
                <a:solidFill>
                  <a:srgbClr val="0070C0"/>
                </a:solidFill>
              </a:rPr>
              <a:t>8-	Levé topographique LIDAR</a:t>
            </a:r>
          </a:p>
          <a:p>
            <a:pPr marL="0" indent="0">
              <a:buNone/>
            </a:pPr>
            <a:r>
              <a:rPr lang="fr-FR" sz="2000" dirty="0">
                <a:solidFill>
                  <a:srgbClr val="0070C0"/>
                </a:solidFill>
              </a:rPr>
              <a:t>9-	Projet d'aménagement du Grand Buëch - Action 6-2 PAPI	</a:t>
            </a:r>
          </a:p>
          <a:p>
            <a:pPr marL="0" indent="0">
              <a:buNone/>
            </a:pPr>
            <a:r>
              <a:rPr lang="fr-FR" sz="2000" dirty="0">
                <a:solidFill>
                  <a:srgbClr val="0070C0"/>
                </a:solidFill>
              </a:rPr>
              <a:t>10-	Bulletin de liaison - Action C2.2	</a:t>
            </a:r>
          </a:p>
          <a:p>
            <a:pPr marL="0" indent="0">
              <a:buNone/>
            </a:pPr>
            <a:endParaRPr lang="fr-FR" sz="2000" b="1" dirty="0">
              <a:solidFill>
                <a:srgbClr val="FF6600"/>
              </a:solidFill>
            </a:endParaRPr>
          </a:p>
          <a:p>
            <a:pPr marL="0" indent="0">
              <a:buNone/>
            </a:pPr>
            <a:r>
              <a:rPr lang="fr-FR" b="1" dirty="0">
                <a:solidFill>
                  <a:srgbClr val="FF6600"/>
                </a:solidFill>
              </a:rPr>
              <a:t>Informations diverses</a:t>
            </a:r>
            <a:endParaRPr lang="fr-FR" sz="2000" dirty="0"/>
          </a:p>
          <a:p>
            <a:pPr marL="0" indent="0">
              <a:buNone/>
            </a:pPr>
            <a:r>
              <a:rPr lang="fr-FR" sz="2000" dirty="0">
                <a:solidFill>
                  <a:srgbClr val="0070C0"/>
                </a:solidFill>
              </a:rPr>
              <a:t>11-	Révision des statuts du SMIGIBA	</a:t>
            </a:r>
          </a:p>
          <a:p>
            <a:pPr marL="0" indent="0">
              <a:buNone/>
            </a:pPr>
            <a:r>
              <a:rPr lang="fr-FR" sz="2000" dirty="0">
                <a:solidFill>
                  <a:srgbClr val="0070C0"/>
                </a:solidFill>
              </a:rPr>
              <a:t>12-	Locaux	</a:t>
            </a:r>
          </a:p>
          <a:p>
            <a:pPr marL="0" indent="0">
              <a:buNone/>
            </a:pPr>
            <a:r>
              <a:rPr lang="fr-FR" sz="2000" dirty="0">
                <a:solidFill>
                  <a:srgbClr val="0070C0"/>
                </a:solidFill>
              </a:rPr>
              <a:t>13-	Etude de définition concertée des secteurs prioritaires	</a:t>
            </a:r>
          </a:p>
          <a:p>
            <a:pPr marL="0" indent="0">
              <a:buNone/>
            </a:pPr>
            <a:endParaRPr lang="fr-FR" sz="2000" dirty="0">
              <a:solidFill>
                <a:srgbClr val="0070C0"/>
              </a:solidFill>
            </a:endParaRPr>
          </a:p>
          <a:p>
            <a:pPr marL="0" indent="0">
              <a:buNone/>
            </a:pPr>
            <a:endParaRPr lang="fr-FR" sz="2000" dirty="0">
              <a:solidFill>
                <a:srgbClr val="0070C0"/>
              </a:solidFill>
            </a:endParaRPr>
          </a:p>
          <a:p>
            <a:pPr marL="0" indent="0">
              <a:buNone/>
            </a:pPr>
            <a:endParaRPr lang="fr-FR" b="1" u="sng" dirty="0">
              <a:solidFill>
                <a:srgbClr val="FF6600"/>
              </a:solidFill>
            </a:endParaRPr>
          </a:p>
        </p:txBody>
      </p:sp>
    </p:spTree>
    <p:extLst>
      <p:ext uri="{BB962C8B-B14F-4D97-AF65-F5344CB8AC3E}">
        <p14:creationId xmlns:p14="http://schemas.microsoft.com/office/powerpoint/2010/main" val="3442695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251520" y="-27384"/>
            <a:ext cx="8640960" cy="1656184"/>
          </a:xfrm>
        </p:spPr>
        <p:txBody>
          <a:bodyPr>
            <a:normAutofit/>
          </a:bodyPr>
          <a:lstStyle/>
          <a:p>
            <a:r>
              <a:rPr lang="fr-FR" sz="3600" dirty="0"/>
              <a:t>Délibération: Affectation du résultat de fonctionnement 2020</a:t>
            </a:r>
            <a:endParaRPr lang="fr-FR" b="1" u="sng" dirty="0">
              <a:effectLst>
                <a:outerShdw blurRad="38100" dist="38100" dir="2700000" algn="tl">
                  <a:srgbClr val="000000">
                    <a:alpha val="43137"/>
                  </a:srgbClr>
                </a:outerShdw>
              </a:effectLst>
            </a:endParaRPr>
          </a:p>
        </p:txBody>
      </p:sp>
      <p:graphicFrame>
        <p:nvGraphicFramePr>
          <p:cNvPr id="3" name="Tableau 2">
            <a:extLst>
              <a:ext uri="{FF2B5EF4-FFF2-40B4-BE49-F238E27FC236}">
                <a16:creationId xmlns:a16="http://schemas.microsoft.com/office/drawing/2014/main" id="{5F8BDC58-155C-420F-A272-E28AE94146D9}"/>
              </a:ext>
            </a:extLst>
          </p:cNvPr>
          <p:cNvGraphicFramePr>
            <a:graphicFrameLocks noGrp="1"/>
          </p:cNvGraphicFramePr>
          <p:nvPr>
            <p:extLst>
              <p:ext uri="{D42A27DB-BD31-4B8C-83A1-F6EECF244321}">
                <p14:modId xmlns:p14="http://schemas.microsoft.com/office/powerpoint/2010/main" val="4203165922"/>
              </p:ext>
            </p:extLst>
          </p:nvPr>
        </p:nvGraphicFramePr>
        <p:xfrm>
          <a:off x="647564" y="1484784"/>
          <a:ext cx="7848872" cy="5269162"/>
        </p:xfrm>
        <a:graphic>
          <a:graphicData uri="http://schemas.openxmlformats.org/drawingml/2006/table">
            <a:tbl>
              <a:tblPr/>
              <a:tblGrid>
                <a:gridCol w="6192688">
                  <a:extLst>
                    <a:ext uri="{9D8B030D-6E8A-4147-A177-3AD203B41FA5}">
                      <a16:colId xmlns:a16="http://schemas.microsoft.com/office/drawing/2014/main" val="3920557543"/>
                    </a:ext>
                  </a:extLst>
                </a:gridCol>
                <a:gridCol w="1656184">
                  <a:extLst>
                    <a:ext uri="{9D8B030D-6E8A-4147-A177-3AD203B41FA5}">
                      <a16:colId xmlns:a16="http://schemas.microsoft.com/office/drawing/2014/main" val="1127016868"/>
                    </a:ext>
                  </a:extLst>
                </a:gridCol>
              </a:tblGrid>
              <a:tr h="280031">
                <a:tc>
                  <a:txBody>
                    <a:bodyPr/>
                    <a:lstStyle/>
                    <a:p>
                      <a:pP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 Pour Mémoire </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DCDC"/>
                    </a:solidFill>
                  </a:tcPr>
                </a:tc>
                <a:tc>
                  <a:txBody>
                    <a:bodyPr/>
                    <a:lstStyle/>
                    <a:p>
                      <a:pPr algn="r">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DCDC"/>
                    </a:solidFill>
                  </a:tcPr>
                </a:tc>
                <a:extLst>
                  <a:ext uri="{0D108BD9-81ED-4DB2-BD59-A6C34878D82A}">
                    <a16:rowId xmlns:a16="http://schemas.microsoft.com/office/drawing/2014/main" val="1766755503"/>
                  </a:ext>
                </a:extLst>
              </a:tr>
              <a:tr h="280031">
                <a:tc>
                  <a:txBody>
                    <a:bodyPr/>
                    <a:lstStyle/>
                    <a:p>
                      <a:pPr>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Déficit antérieur reporté (report à nouveau - débiteur)</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328478685"/>
                  </a:ext>
                </a:extLst>
              </a:tr>
              <a:tr h="280031">
                <a:tc>
                  <a:txBody>
                    <a:bodyPr/>
                    <a:lstStyle/>
                    <a:p>
                      <a:pPr>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Excédent antérieur (2019) reporté (report à nouveau - créditeur)</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r">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128 419.44 €</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531395279"/>
                  </a:ext>
                </a:extLst>
              </a:tr>
              <a:tr h="280031">
                <a:tc>
                  <a:txBody>
                    <a:bodyPr/>
                    <a:lstStyle/>
                    <a:p>
                      <a:pPr>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Virement à la section d'investissement BP2020 (pour mémoire)</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56 126.93 €</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01900039"/>
                  </a:ext>
                </a:extLst>
              </a:tr>
              <a:tr h="280031">
                <a:tc>
                  <a:txBody>
                    <a:bodyPr/>
                    <a:lstStyle/>
                    <a:p>
                      <a:pP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 RESULTAT DE L'EXERCICE 2020 :</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CDCDC"/>
                    </a:solidFill>
                  </a:tcPr>
                </a:tc>
                <a:tc>
                  <a:txBody>
                    <a:bodyPr/>
                    <a:lstStyle/>
                    <a:p>
                      <a:pPr algn="r">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CDCDC"/>
                    </a:solidFill>
                  </a:tcPr>
                </a:tc>
                <a:extLst>
                  <a:ext uri="{0D108BD9-81ED-4DB2-BD59-A6C34878D82A}">
                    <a16:rowId xmlns:a16="http://schemas.microsoft.com/office/drawing/2014/main" val="1189281895"/>
                  </a:ext>
                </a:extLst>
              </a:tr>
              <a:tr h="280031">
                <a:tc>
                  <a:txBody>
                    <a:bodyPr/>
                    <a:lstStyle/>
                    <a:p>
                      <a:pPr>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                                    DEFICIT</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CDCDC"/>
                    </a:solidFill>
                  </a:tcPr>
                </a:tc>
                <a:tc>
                  <a:txBody>
                    <a:bodyPr/>
                    <a:lstStyle/>
                    <a:p>
                      <a:pPr algn="r">
                        <a:lnSpc>
                          <a:spcPct val="107000"/>
                        </a:lnSpc>
                        <a:spcAft>
                          <a:spcPts val="0"/>
                        </a:spcAft>
                      </a:pPr>
                      <a:r>
                        <a:rPr lang="fr-F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-12 400.87 €</a:t>
                      </a:r>
                      <a:endParaRPr lang="fr-FR" sz="2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CDCDC"/>
                    </a:solidFill>
                  </a:tcPr>
                </a:tc>
                <a:extLst>
                  <a:ext uri="{0D108BD9-81ED-4DB2-BD59-A6C34878D82A}">
                    <a16:rowId xmlns:a16="http://schemas.microsoft.com/office/drawing/2014/main" val="835226245"/>
                  </a:ext>
                </a:extLst>
              </a:tr>
              <a:tr h="280031">
                <a:tc>
                  <a:txBody>
                    <a:bodyPr/>
                    <a:lstStyle/>
                    <a:p>
                      <a:pPr>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 Résultat cumulé au 31/12/2020</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DCDC"/>
                    </a:solidFill>
                  </a:tcPr>
                </a:tc>
                <a:tc>
                  <a:txBody>
                    <a:bodyPr/>
                    <a:lstStyle/>
                    <a:p>
                      <a:pPr algn="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116 018.57 €</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DCDC"/>
                    </a:solidFill>
                  </a:tcPr>
                </a:tc>
                <a:extLst>
                  <a:ext uri="{0D108BD9-81ED-4DB2-BD59-A6C34878D82A}">
                    <a16:rowId xmlns:a16="http://schemas.microsoft.com/office/drawing/2014/main" val="3026771295"/>
                  </a:ext>
                </a:extLst>
              </a:tr>
              <a:tr h="280031">
                <a:tc>
                  <a:txBody>
                    <a:bodyPr/>
                    <a:lstStyle/>
                    <a:p>
                      <a:pPr>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 A.EXCEDENT AU 31/12/2020</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CDCDC"/>
                    </a:solidFill>
                  </a:tcPr>
                </a:tc>
                <a:tc>
                  <a:txBody>
                    <a:bodyPr/>
                    <a:lstStyle/>
                    <a:p>
                      <a:pPr algn="r">
                        <a:lnSpc>
                          <a:spcPct val="107000"/>
                        </a:lnSpc>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116 018.57 € </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CDCDC"/>
                    </a:solidFill>
                  </a:tcPr>
                </a:tc>
                <a:extLst>
                  <a:ext uri="{0D108BD9-81ED-4DB2-BD59-A6C34878D82A}">
                    <a16:rowId xmlns:a16="http://schemas.microsoft.com/office/drawing/2014/main" val="3407287035"/>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Affectation obligatoire</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99903177"/>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 A l'apurement du déficit (report à nouveau - débiteur)</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13120792"/>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58062106"/>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Déficit résiduel à reporter</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45126376"/>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à la couverture du besoin de financement de la section d'inv. compte 1068</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48601873"/>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Solde disponible affecté comme suit:</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45808906"/>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 Affectation complémentaire en réserves (compte 1068)</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5676108"/>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 Affectation à l'excédent reporté (report à nouveau - créditeur - lg 002)</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116 018.57 € </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173364"/>
                  </a:ext>
                </a:extLst>
              </a:tr>
              <a:tr h="280031">
                <a:tc>
                  <a:txBody>
                    <a:bodyPr/>
                    <a:lstStyle/>
                    <a:p>
                      <a:pPr>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 B.DEFICIT AU 31/12/2020</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CDCDC"/>
                    </a:solidFill>
                  </a:tcPr>
                </a:tc>
                <a:tc>
                  <a:txBody>
                    <a:bodyPr/>
                    <a:lstStyle/>
                    <a:p>
                      <a:pPr algn="r">
                        <a:lnSpc>
                          <a:spcPct val="107000"/>
                        </a:lnSpc>
                        <a:spcAft>
                          <a:spcPts val="0"/>
                        </a:spcAft>
                      </a:pPr>
                      <a:r>
                        <a:rPr lang="fr-FR" sz="1600" b="1">
                          <a:effectLst/>
                          <a:latin typeface="Calibri" panose="020F0502020204030204" pitchFamily="34" charset="0"/>
                          <a:ea typeface="Calibri" panose="020F0502020204030204" pitchFamily="34" charset="0"/>
                          <a:cs typeface="Times New Roman" panose="02020603050405020304" pitchFamily="18" charset="0"/>
                        </a:rPr>
                        <a:t> </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CDCDC"/>
                    </a:solidFill>
                  </a:tcPr>
                </a:tc>
                <a:extLst>
                  <a:ext uri="{0D108BD9-81ED-4DB2-BD59-A6C34878D82A}">
                    <a16:rowId xmlns:a16="http://schemas.microsoft.com/office/drawing/2014/main" val="170964226"/>
                  </a:ext>
                </a:extLst>
              </a:tr>
              <a:tr h="280031">
                <a:tc>
                  <a:txBody>
                    <a:bodyPr/>
                    <a:lstStyle/>
                    <a:p>
                      <a:pPr>
                        <a:lnSpc>
                          <a:spcPct val="107000"/>
                        </a:lnSpc>
                        <a:spcAft>
                          <a:spcPts val="0"/>
                        </a:spcAft>
                      </a:pPr>
                      <a:r>
                        <a:rPr lang="fr-FR" sz="1600">
                          <a:effectLst/>
                          <a:latin typeface="Calibri" panose="020F0502020204030204" pitchFamily="34" charset="0"/>
                          <a:ea typeface="Calibri" panose="020F0502020204030204" pitchFamily="34" charset="0"/>
                          <a:cs typeface="Times New Roman" panose="02020603050405020304" pitchFamily="18" charset="0"/>
                        </a:rPr>
                        <a:t> Déficit résiduel à reporter - budget primitif</a:t>
                      </a:r>
                      <a:endParaRPr lang="fr-FR" sz="2400">
                        <a:effectLst/>
                        <a:latin typeface="Arial" panose="020B0604020202020204" pitchFamily="34" charset="0"/>
                        <a:ea typeface="Calibri" panose="020F0502020204030204" pitchFamily="34" charset="0"/>
                        <a:cs typeface="Times New Roman" panose="02020603050405020304" pitchFamily="18" charset="0"/>
                      </a:endParaRPr>
                    </a:p>
                  </a:txBody>
                  <a:tcPr marL="34399" marR="20301" marT="0"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2400" dirty="0">
                        <a:effectLst/>
                        <a:latin typeface="Arial" panose="020B0604020202020204" pitchFamily="34" charset="0"/>
                        <a:ea typeface="Calibri" panose="020F0502020204030204" pitchFamily="34" charset="0"/>
                        <a:cs typeface="Times New Roman" panose="02020603050405020304" pitchFamily="18" charset="0"/>
                      </a:endParaRPr>
                    </a:p>
                  </a:txBody>
                  <a:tcPr marL="20301" marR="34399" marT="0"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788790"/>
                  </a:ext>
                </a:extLst>
              </a:tr>
            </a:tbl>
          </a:graphicData>
        </a:graphic>
      </p:graphicFrame>
    </p:spTree>
    <p:extLst>
      <p:ext uri="{BB962C8B-B14F-4D97-AF65-F5344CB8AC3E}">
        <p14:creationId xmlns:p14="http://schemas.microsoft.com/office/powerpoint/2010/main" val="3810089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90032" y="824880"/>
            <a:ext cx="7772400" cy="1524000"/>
          </a:xfrm>
        </p:spPr>
        <p:txBody>
          <a:bodyPr>
            <a:normAutofit/>
          </a:bodyPr>
          <a:lstStyle/>
          <a:p>
            <a:r>
              <a:rPr lang="fr-FR" dirty="0"/>
              <a:t>Délibération</a:t>
            </a:r>
            <a:r>
              <a:rPr lang="fr-FR" sz="4000" dirty="0"/>
              <a:t>: Vote du budget</a:t>
            </a:r>
            <a:endParaRPr lang="fr-FR" b="1" u="sng" dirty="0"/>
          </a:p>
        </p:txBody>
      </p:sp>
    </p:spTree>
    <p:extLst>
      <p:ext uri="{BB962C8B-B14F-4D97-AF65-F5344CB8AC3E}">
        <p14:creationId xmlns:p14="http://schemas.microsoft.com/office/powerpoint/2010/main" val="2668684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89182" y="2236222"/>
            <a:ext cx="3303597" cy="369332"/>
          </a:xfrm>
          <a:prstGeom prst="rect">
            <a:avLst/>
          </a:prstGeom>
          <a:solidFill>
            <a:srgbClr val="FF9933"/>
          </a:solidFill>
        </p:spPr>
        <p:txBody>
          <a:bodyPr wrap="none" rtlCol="0">
            <a:spAutoFit/>
          </a:bodyPr>
          <a:lstStyle/>
          <a:p>
            <a:r>
              <a:rPr lang="fr-FR" b="1" dirty="0"/>
              <a:t>Dépenses prévues:  974 152,05 €</a:t>
            </a:r>
          </a:p>
        </p:txBody>
      </p:sp>
      <p:sp>
        <p:nvSpPr>
          <p:cNvPr id="7" name="Titre 2"/>
          <p:cNvSpPr>
            <a:spLocks noGrp="1"/>
          </p:cNvSpPr>
          <p:nvPr>
            <p:ph type="title"/>
          </p:nvPr>
        </p:nvSpPr>
        <p:spPr>
          <a:xfrm>
            <a:off x="251520" y="-27384"/>
            <a:ext cx="4176464" cy="1656184"/>
          </a:xfrm>
        </p:spPr>
        <p:txBody>
          <a:bodyPr>
            <a:normAutofit/>
          </a:bodyPr>
          <a:lstStyle/>
          <a:p>
            <a:r>
              <a:rPr lang="fr-FR" sz="3600" dirty="0"/>
              <a:t>Vote du budget 2021</a:t>
            </a:r>
            <a:br>
              <a:rPr lang="fr-FR" sz="3600" dirty="0"/>
            </a:br>
            <a:r>
              <a:rPr lang="fr-FR" sz="3600" dirty="0">
                <a:effectLst>
                  <a:outerShdw blurRad="38100" dist="38100" dir="2700000" algn="tl">
                    <a:srgbClr val="000000">
                      <a:alpha val="43137"/>
                    </a:srgbClr>
                  </a:outerShdw>
                </a:effectLst>
              </a:rPr>
              <a:t>Fonctionnement</a:t>
            </a:r>
            <a:endParaRPr lang="fr-FR" b="1" u="sng" dirty="0">
              <a:effectLst>
                <a:outerShdw blurRad="38100" dist="38100" dir="2700000" algn="tl">
                  <a:srgbClr val="000000">
                    <a:alpha val="43137"/>
                  </a:srgbClr>
                </a:outerShdw>
              </a:effectLst>
            </a:endParaRPr>
          </a:p>
        </p:txBody>
      </p:sp>
      <p:sp>
        <p:nvSpPr>
          <p:cNvPr id="8" name="Rectangle 7"/>
          <p:cNvSpPr/>
          <p:nvPr/>
        </p:nvSpPr>
        <p:spPr>
          <a:xfrm>
            <a:off x="4615036" y="416858"/>
            <a:ext cx="3744416" cy="707886"/>
          </a:xfrm>
          <a:prstGeom prst="rect">
            <a:avLst/>
          </a:prstGeom>
          <a:solidFill>
            <a:srgbClr val="FFFF99"/>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graphicFrame>
        <p:nvGraphicFramePr>
          <p:cNvPr id="10" name="Graphique 9">
            <a:extLst>
              <a:ext uri="{FF2B5EF4-FFF2-40B4-BE49-F238E27FC236}">
                <a16:creationId xmlns:a16="http://schemas.microsoft.com/office/drawing/2014/main" id="{4E2CB820-74FD-4ED6-96F3-CD067B8E7104}"/>
              </a:ext>
            </a:extLst>
          </p:cNvPr>
          <p:cNvGraphicFramePr>
            <a:graphicFrameLocks/>
          </p:cNvGraphicFramePr>
          <p:nvPr>
            <p:extLst>
              <p:ext uri="{D42A27DB-BD31-4B8C-83A1-F6EECF244321}">
                <p14:modId xmlns:p14="http://schemas.microsoft.com/office/powerpoint/2010/main" val="3137761935"/>
              </p:ext>
            </p:extLst>
          </p:nvPr>
        </p:nvGraphicFramePr>
        <p:xfrm>
          <a:off x="251520" y="1381037"/>
          <a:ext cx="8640960" cy="5445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661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251520" y="-141493"/>
            <a:ext cx="4176464" cy="1656184"/>
          </a:xfrm>
        </p:spPr>
        <p:txBody>
          <a:bodyPr>
            <a:normAutofit/>
          </a:bodyPr>
          <a:lstStyle/>
          <a:p>
            <a:r>
              <a:rPr lang="fr-FR" sz="3600" dirty="0"/>
              <a:t>Vote du budget 2021</a:t>
            </a:r>
            <a:br>
              <a:rPr lang="fr-FR" sz="3600" dirty="0"/>
            </a:br>
            <a:r>
              <a:rPr lang="fr-FR" sz="3200" dirty="0">
                <a:effectLst>
                  <a:outerShdw blurRad="38100" dist="38100" dir="2700000" algn="tl">
                    <a:srgbClr val="000000">
                      <a:alpha val="43137"/>
                    </a:srgbClr>
                  </a:outerShdw>
                </a:effectLst>
              </a:rPr>
              <a:t>Fonctionnement</a:t>
            </a:r>
            <a:endParaRPr lang="fr-FR" b="1" u="sng" dirty="0">
              <a:effectLst>
                <a:outerShdw blurRad="38100" dist="38100" dir="2700000" algn="tl">
                  <a:srgbClr val="000000">
                    <a:alpha val="43137"/>
                  </a:srgbClr>
                </a:outerShdw>
              </a:effectLst>
            </a:endParaRPr>
          </a:p>
        </p:txBody>
      </p:sp>
      <p:sp>
        <p:nvSpPr>
          <p:cNvPr id="7" name="Rectangle 6"/>
          <p:cNvSpPr/>
          <p:nvPr/>
        </p:nvSpPr>
        <p:spPr>
          <a:xfrm>
            <a:off x="4788024" y="332656"/>
            <a:ext cx="3744416" cy="707886"/>
          </a:xfrm>
          <a:prstGeom prst="rect">
            <a:avLst/>
          </a:prstGeom>
          <a:solidFill>
            <a:srgbClr val="FFFF99"/>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graphicFrame>
        <p:nvGraphicFramePr>
          <p:cNvPr id="3" name="Tableau 2">
            <a:extLst>
              <a:ext uri="{FF2B5EF4-FFF2-40B4-BE49-F238E27FC236}">
                <a16:creationId xmlns:a16="http://schemas.microsoft.com/office/drawing/2014/main" id="{610F8B81-D415-415A-9D73-C0AD149B80A3}"/>
              </a:ext>
            </a:extLst>
          </p:cNvPr>
          <p:cNvGraphicFramePr>
            <a:graphicFrameLocks noGrp="1"/>
          </p:cNvGraphicFramePr>
          <p:nvPr>
            <p:extLst>
              <p:ext uri="{D42A27DB-BD31-4B8C-83A1-F6EECF244321}">
                <p14:modId xmlns:p14="http://schemas.microsoft.com/office/powerpoint/2010/main" val="1672215992"/>
              </p:ext>
            </p:extLst>
          </p:nvPr>
        </p:nvGraphicFramePr>
        <p:xfrm>
          <a:off x="215516" y="1196752"/>
          <a:ext cx="8712968" cy="5512232"/>
        </p:xfrm>
        <a:graphic>
          <a:graphicData uri="http://schemas.openxmlformats.org/drawingml/2006/table">
            <a:tbl>
              <a:tblPr/>
              <a:tblGrid>
                <a:gridCol w="576064">
                  <a:extLst>
                    <a:ext uri="{9D8B030D-6E8A-4147-A177-3AD203B41FA5}">
                      <a16:colId xmlns:a16="http://schemas.microsoft.com/office/drawing/2014/main" val="2838005496"/>
                    </a:ext>
                  </a:extLst>
                </a:gridCol>
                <a:gridCol w="1836204">
                  <a:extLst>
                    <a:ext uri="{9D8B030D-6E8A-4147-A177-3AD203B41FA5}">
                      <a16:colId xmlns:a16="http://schemas.microsoft.com/office/drawing/2014/main" val="377494817"/>
                    </a:ext>
                  </a:extLst>
                </a:gridCol>
                <a:gridCol w="1656184">
                  <a:extLst>
                    <a:ext uri="{9D8B030D-6E8A-4147-A177-3AD203B41FA5}">
                      <a16:colId xmlns:a16="http://schemas.microsoft.com/office/drawing/2014/main" val="2220292463"/>
                    </a:ext>
                  </a:extLst>
                </a:gridCol>
                <a:gridCol w="1152128">
                  <a:extLst>
                    <a:ext uri="{9D8B030D-6E8A-4147-A177-3AD203B41FA5}">
                      <a16:colId xmlns:a16="http://schemas.microsoft.com/office/drawing/2014/main" val="4242303408"/>
                    </a:ext>
                  </a:extLst>
                </a:gridCol>
                <a:gridCol w="1764196">
                  <a:extLst>
                    <a:ext uri="{9D8B030D-6E8A-4147-A177-3AD203B41FA5}">
                      <a16:colId xmlns:a16="http://schemas.microsoft.com/office/drawing/2014/main" val="1887617720"/>
                    </a:ext>
                  </a:extLst>
                </a:gridCol>
                <a:gridCol w="1728192">
                  <a:extLst>
                    <a:ext uri="{9D8B030D-6E8A-4147-A177-3AD203B41FA5}">
                      <a16:colId xmlns:a16="http://schemas.microsoft.com/office/drawing/2014/main" val="1867718231"/>
                    </a:ext>
                  </a:extLst>
                </a:gridCol>
              </a:tblGrid>
              <a:tr h="330065">
                <a:tc>
                  <a:txBody>
                    <a:bodyPr/>
                    <a:lstStyle/>
                    <a:p>
                      <a:pPr algn="ctr" fontAlgn="ctr"/>
                      <a:r>
                        <a:rPr lang="fr-FR" sz="1200" b="0" i="0" u="none" strike="noStrike" dirty="0">
                          <a:solidFill>
                            <a:srgbClr val="000000"/>
                          </a:solidFill>
                          <a:effectLst/>
                          <a:latin typeface="Calibri" panose="020F0502020204030204" pitchFamily="34" charset="0"/>
                        </a:rPr>
                        <a:t> Chapitre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400" b="0" i="0" u="none" strike="noStrike" dirty="0">
                          <a:solidFill>
                            <a:srgbClr val="000000"/>
                          </a:solidFill>
                          <a:effectLst/>
                          <a:latin typeface="Calibri" panose="020F0502020204030204" pitchFamily="34" charset="0"/>
                        </a:rPr>
                        <a:t> Libellé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400" b="1" i="0" u="none" strike="noStrike">
                          <a:solidFill>
                            <a:srgbClr val="000000"/>
                          </a:solidFill>
                          <a:effectLst/>
                          <a:latin typeface="Calibri" panose="020F0502020204030204" pitchFamily="34" charset="0"/>
                        </a:rPr>
                        <a:t> BP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200" b="1" i="0" u="none" strike="noStrike" dirty="0">
                          <a:solidFill>
                            <a:srgbClr val="000000"/>
                          </a:solidFill>
                          <a:effectLst/>
                          <a:latin typeface="Calibri" panose="020F0502020204030204" pitchFamily="34" charset="0"/>
                        </a:rPr>
                        <a:t> Réalisé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400" b="1" i="0" u="none" strike="noStrike">
                          <a:solidFill>
                            <a:srgbClr val="000000"/>
                          </a:solidFill>
                          <a:effectLst/>
                          <a:latin typeface="Calibri" panose="020F0502020204030204" pitchFamily="34" charset="0"/>
                        </a:rPr>
                        <a:t> BP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0" u="none" strike="noStrike" dirty="0">
                          <a:solidFill>
                            <a:srgbClr val="000000"/>
                          </a:solidFill>
                          <a:effectLst/>
                          <a:latin typeface="Calibri" panose="020F0502020204030204" pitchFamily="34" charset="0"/>
                        </a:rPr>
                        <a:t> Différence </a:t>
                      </a:r>
                      <a:br>
                        <a:rPr lang="fr-FR" sz="1500" b="0" i="0" u="none" strike="noStrike" dirty="0">
                          <a:solidFill>
                            <a:srgbClr val="000000"/>
                          </a:solidFill>
                          <a:effectLst/>
                          <a:latin typeface="Calibri" panose="020F0502020204030204" pitchFamily="34" charset="0"/>
                        </a:rPr>
                      </a:br>
                      <a:r>
                        <a:rPr lang="fr-FR" sz="1500" b="0" i="0" u="none" strike="noStrike" dirty="0">
                          <a:solidFill>
                            <a:srgbClr val="000000"/>
                          </a:solidFill>
                          <a:effectLst/>
                          <a:latin typeface="Calibri" panose="020F0502020204030204" pitchFamily="34" charset="0"/>
                        </a:rPr>
                        <a:t>BP2021-BP2020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85177487"/>
                  </a:ext>
                </a:extLst>
              </a:tr>
              <a:tr h="364808">
                <a:tc rowSpan="4">
                  <a:txBody>
                    <a:bodyPr/>
                    <a:lstStyle/>
                    <a:p>
                      <a:pPr algn="ctr" fontAlgn="ctr"/>
                      <a:r>
                        <a:rPr lang="fr-FR" sz="1200" b="0" i="0" u="none" strike="noStrike"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fr-FR" sz="1400" b="0" i="0" u="none" strike="noStrike" dirty="0">
                          <a:solidFill>
                            <a:srgbClr val="000000"/>
                          </a:solidFill>
                          <a:effectLst/>
                          <a:latin typeface="Calibri" panose="020F0502020204030204" pitchFamily="34" charset="0"/>
                        </a:rPr>
                        <a:t> Charges à caractère général dont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fr-FR" sz="1400" b="0" i="1"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fr-FR" sz="1600" b="0" i="1"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fr-FR" sz="1500" b="0" i="1"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406323754"/>
                  </a:ext>
                </a:extLst>
              </a:tr>
              <a:tr h="180667">
                <a:tc vMerge="1">
                  <a:txBody>
                    <a:bodyPr/>
                    <a:lstStyle/>
                    <a:p>
                      <a:endParaRPr lang="fr-FR"/>
                    </a:p>
                  </a:txBody>
                  <a:tcPr/>
                </a:tc>
                <a:tc>
                  <a:txBody>
                    <a:bodyPr/>
                    <a:lstStyle/>
                    <a:p>
                      <a:pPr algn="r" fontAlgn="ctr"/>
                      <a:r>
                        <a:rPr lang="fr-FR" sz="1400" b="0" i="1" u="none" strike="noStrike" dirty="0">
                          <a:solidFill>
                            <a:srgbClr val="000000"/>
                          </a:solidFill>
                          <a:effectLst/>
                          <a:latin typeface="Calibri" panose="020F0502020204030204" pitchFamily="34" charset="0"/>
                        </a:rPr>
                        <a:t> Frais de structure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400" b="0" i="1" u="none" strike="noStrike" dirty="0">
                          <a:solidFill>
                            <a:srgbClr val="000000"/>
                          </a:solidFill>
                          <a:effectLst/>
                          <a:latin typeface="Calibri" panose="020F0502020204030204" pitchFamily="34" charset="0"/>
                        </a:rPr>
                        <a:t>112 657,00 €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500" b="0" i="1" u="none" strike="noStrike" dirty="0">
                          <a:solidFill>
                            <a:srgbClr val="000000"/>
                          </a:solidFill>
                          <a:effectLst/>
                          <a:latin typeface="Calibri" panose="020F0502020204030204" pitchFamily="34" charset="0"/>
                        </a:rPr>
                        <a:t>65 320,01 €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400" b="0" i="1" u="none" strike="noStrike" dirty="0">
                          <a:solidFill>
                            <a:srgbClr val="000000"/>
                          </a:solidFill>
                          <a:effectLst/>
                          <a:latin typeface="Calibri" panose="020F0502020204030204" pitchFamily="34" charset="0"/>
                        </a:rPr>
                        <a:t>119 380,00 €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500" b="0" i="1" u="none" strike="noStrike" dirty="0">
                          <a:solidFill>
                            <a:srgbClr val="000000"/>
                          </a:solidFill>
                          <a:effectLst/>
                          <a:latin typeface="Calibri" panose="020F0502020204030204" pitchFamily="34" charset="0"/>
                        </a:rPr>
                        <a:t>6 723,00 €</a:t>
                      </a:r>
                    </a:p>
                  </a:txBody>
                  <a:tcPr marL="0" marR="0" marT="0" marB="0" anchor="ctr">
                    <a:lnL w="635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817995505"/>
                  </a:ext>
                </a:extLst>
              </a:tr>
              <a:tr h="183624">
                <a:tc vMerge="1">
                  <a:txBody>
                    <a:bodyPr/>
                    <a:lstStyle/>
                    <a:p>
                      <a:endParaRPr lang="fr-FR"/>
                    </a:p>
                  </a:txBody>
                  <a:tcPr/>
                </a:tc>
                <a:tc>
                  <a:txBody>
                    <a:bodyPr/>
                    <a:lstStyle/>
                    <a:p>
                      <a:pPr algn="r" fontAlgn="ctr"/>
                      <a:r>
                        <a:rPr lang="fr-FR" sz="1400" b="0" i="1" u="none" strike="noStrike" dirty="0">
                          <a:solidFill>
                            <a:srgbClr val="000000"/>
                          </a:solidFill>
                          <a:effectLst/>
                          <a:latin typeface="Calibri" panose="020F0502020204030204" pitchFamily="34" charset="0"/>
                        </a:rPr>
                        <a:t> Etudes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400" b="0" i="1" u="none" strike="noStrike" dirty="0">
                          <a:solidFill>
                            <a:srgbClr val="000000"/>
                          </a:solidFill>
                          <a:effectLst/>
                          <a:latin typeface="Calibri" panose="020F0502020204030204" pitchFamily="34" charset="0"/>
                        </a:rPr>
                        <a:t>110 104,00 €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500" b="0" i="1" u="none" strike="noStrike" dirty="0">
                          <a:solidFill>
                            <a:srgbClr val="000000"/>
                          </a:solidFill>
                          <a:effectLst/>
                          <a:latin typeface="Calibri" panose="020F0502020204030204" pitchFamily="34" charset="0"/>
                        </a:rPr>
                        <a:t>48 000,60 €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400" b="0" i="1" u="none" strike="noStrike" dirty="0">
                          <a:solidFill>
                            <a:srgbClr val="000000"/>
                          </a:solidFill>
                          <a:effectLst/>
                          <a:latin typeface="Calibri" panose="020F0502020204030204" pitchFamily="34" charset="0"/>
                        </a:rPr>
                        <a:t>138 160,00 €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500" b="0" i="1" u="none" strike="noStrike" dirty="0">
                          <a:solidFill>
                            <a:srgbClr val="000000"/>
                          </a:solidFill>
                          <a:effectLst/>
                          <a:latin typeface="Calibri" panose="020F0502020204030204" pitchFamily="34" charset="0"/>
                        </a:rPr>
                        <a:t>28 056,00 €</a:t>
                      </a:r>
                    </a:p>
                  </a:txBody>
                  <a:tcPr marL="0" marR="0" marT="0" marB="0" anchor="ctr">
                    <a:lnL w="635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4239548833"/>
                  </a:ext>
                </a:extLst>
              </a:tr>
              <a:tr h="323899">
                <a:tc vMerge="1">
                  <a:txBody>
                    <a:bodyPr/>
                    <a:lstStyle/>
                    <a:p>
                      <a:endParaRPr lang="fr-FR"/>
                    </a:p>
                  </a:txBody>
                  <a:tcPr/>
                </a:tc>
                <a:tc>
                  <a:txBody>
                    <a:bodyPr/>
                    <a:lstStyle/>
                    <a:p>
                      <a:pPr algn="r" fontAlgn="ctr"/>
                      <a:r>
                        <a:rPr lang="fr-FR" sz="1400" b="1" i="0" u="none" strike="noStrike" dirty="0">
                          <a:solidFill>
                            <a:srgbClr val="000000"/>
                          </a:solidFill>
                          <a:effectLst/>
                          <a:latin typeface="Calibri" panose="020F0502020204030204" pitchFamily="34" charset="0"/>
                        </a:rPr>
                        <a:t> TOTAL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222 761,00 €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113 320,61 €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dirty="0">
                          <a:solidFill>
                            <a:srgbClr val="000000"/>
                          </a:solidFill>
                          <a:effectLst/>
                          <a:latin typeface="Calibri" panose="020F0502020204030204" pitchFamily="34" charset="0"/>
                        </a:rPr>
                        <a:t>257 540,00 €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1" u="none" strike="noStrike" dirty="0">
                          <a:solidFill>
                            <a:srgbClr val="000000"/>
                          </a:solidFill>
                          <a:effectLst/>
                          <a:latin typeface="Calibri" panose="020F0502020204030204" pitchFamily="34" charset="0"/>
                        </a:rPr>
                        <a:t>34 779,00 €</a:t>
                      </a:r>
                    </a:p>
                  </a:txBody>
                  <a:tcPr marL="0" marR="0" marT="0" marB="0" anchor="ctr">
                    <a:lnL w="635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99106213"/>
                  </a:ext>
                </a:extLst>
              </a:tr>
              <a:tr h="639237">
                <a:tc>
                  <a:txBody>
                    <a:bodyPr/>
                    <a:lstStyle/>
                    <a:p>
                      <a:pPr algn="ctr" fontAlgn="ctr"/>
                      <a:r>
                        <a:rPr lang="fr-FR" sz="1200" b="0" i="0" u="none" strike="noStrike">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rgbClr val="000000"/>
                          </a:solidFill>
                          <a:effectLst/>
                          <a:latin typeface="Calibri" panose="020F0502020204030204" pitchFamily="34" charset="0"/>
                        </a:rPr>
                        <a:t> Charges de personnel, frais assimilés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430 867,04 €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343 509,41 €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dirty="0">
                          <a:solidFill>
                            <a:srgbClr val="000000"/>
                          </a:solidFill>
                          <a:effectLst/>
                          <a:latin typeface="Calibri" panose="020F0502020204030204" pitchFamily="34" charset="0"/>
                        </a:rPr>
                        <a:t>467 355,82 €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1" u="none" strike="noStrike" dirty="0">
                          <a:solidFill>
                            <a:srgbClr val="000000"/>
                          </a:solidFill>
                          <a:effectLst/>
                          <a:latin typeface="Calibri" panose="020F0502020204030204" pitchFamily="34" charset="0"/>
                        </a:rPr>
                        <a:t>36 488,78 €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71938203"/>
                  </a:ext>
                </a:extLst>
              </a:tr>
              <a:tr h="355571">
                <a:tc>
                  <a:txBody>
                    <a:bodyPr/>
                    <a:lstStyle/>
                    <a:p>
                      <a:pPr algn="ctr" fontAlgn="ctr"/>
                      <a:r>
                        <a:rPr lang="fr-FR" sz="1200" b="0" i="0" u="none" strike="noStrike">
                          <a:solidFill>
                            <a:srgbClr val="000000"/>
                          </a:solidFill>
                          <a:effectLst/>
                          <a:latin typeface="Calibri" panose="020F050202020403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a:solidFill>
                            <a:srgbClr val="000000"/>
                          </a:solidFill>
                          <a:effectLst/>
                          <a:latin typeface="Calibri" panose="020F0502020204030204" pitchFamily="34" charset="0"/>
                        </a:rPr>
                        <a:t> Autres charges de gestion courante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27 511,80 €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26 597,16 €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a:solidFill>
                            <a:srgbClr val="000000"/>
                          </a:solidFill>
                          <a:effectLst/>
                          <a:latin typeface="Calibri" panose="020F0502020204030204" pitchFamily="34" charset="0"/>
                        </a:rPr>
                        <a:t>32 513,40 €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1" u="none" strike="noStrike" dirty="0">
                          <a:solidFill>
                            <a:srgbClr val="000000"/>
                          </a:solidFill>
                          <a:effectLst/>
                          <a:latin typeface="Calibri" panose="020F0502020204030204" pitchFamily="34" charset="0"/>
                        </a:rPr>
                        <a:t>5 001,60 €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49593342"/>
                  </a:ext>
                </a:extLst>
              </a:tr>
              <a:tr h="217148">
                <a:tc>
                  <a:txBody>
                    <a:bodyPr/>
                    <a:lstStyle/>
                    <a:p>
                      <a:pPr algn="ctr" fontAlgn="ctr"/>
                      <a:r>
                        <a:rPr lang="fr-FR" sz="1200" b="0" i="0" u="none" strike="noStrike">
                          <a:solidFill>
                            <a:srgbClr val="000000"/>
                          </a:solidFill>
                          <a:effectLst/>
                          <a:latin typeface="Calibri" panose="020F0502020204030204" pitchFamily="34"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a:solidFill>
                            <a:srgbClr val="000000"/>
                          </a:solidFill>
                          <a:effectLst/>
                          <a:latin typeface="Calibri" panose="020F0502020204030204" pitchFamily="34" charset="0"/>
                        </a:rPr>
                        <a:t> Charges financières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2 400,00 €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a:solidFill>
                            <a:srgbClr val="000000"/>
                          </a:solidFill>
                          <a:effectLst/>
                          <a:latin typeface="Calibri" panose="020F0502020204030204" pitchFamily="34" charset="0"/>
                        </a:rPr>
                        <a:t>2 400,00 €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1"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299107053"/>
                  </a:ext>
                </a:extLst>
              </a:tr>
              <a:tr h="533357">
                <a:tc>
                  <a:txBody>
                    <a:bodyPr/>
                    <a:lstStyle/>
                    <a:p>
                      <a:pPr algn="ctr" fontAlgn="ctr"/>
                      <a:r>
                        <a:rPr lang="fr-FR" sz="12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a:solidFill>
                            <a:srgbClr val="000000"/>
                          </a:solidFill>
                          <a:effectLst/>
                          <a:latin typeface="Calibri" panose="020F0502020204030204" pitchFamily="34" charset="0"/>
                        </a:rPr>
                        <a:t> Charges exceptionnelles/titres annulés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25 000,00 €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23 971,32 €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dirty="0">
                          <a:solidFill>
                            <a:srgbClr val="000000"/>
                          </a:solidFill>
                          <a:effectLst/>
                          <a:latin typeface="Calibri" panose="020F0502020204030204" pitchFamily="34" charset="0"/>
                        </a:rPr>
                        <a:t>27 000,00 €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1" u="none" strike="noStrike" dirty="0">
                          <a:solidFill>
                            <a:srgbClr val="FF0000"/>
                          </a:solidFill>
                          <a:effectLst/>
                          <a:latin typeface="Calibri" panose="020F0502020204030204" pitchFamily="34" charset="0"/>
                        </a:rPr>
                        <a:t>2 000,00 €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18383171"/>
                  </a:ext>
                </a:extLst>
              </a:tr>
              <a:tr h="180667">
                <a:tc>
                  <a:txBody>
                    <a:bodyPr/>
                    <a:lstStyle/>
                    <a:p>
                      <a:pPr algn="ctr" fontAlgn="ctr"/>
                      <a:r>
                        <a:rPr lang="fr-FR" sz="1200" b="0" i="0" u="none" strike="noStrike">
                          <a:solidFill>
                            <a:srgbClr val="0000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a:solidFill>
                            <a:srgbClr val="000000"/>
                          </a:solidFill>
                          <a:effectLst/>
                          <a:latin typeface="Calibri" panose="020F0502020204030204" pitchFamily="34" charset="0"/>
                        </a:rPr>
                        <a:t> Dépenses imprévues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3 000,00 €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dirty="0">
                          <a:solidFill>
                            <a:srgbClr val="000000"/>
                          </a:solidFill>
                          <a:effectLst/>
                          <a:latin typeface="Calibri" panose="020F0502020204030204" pitchFamily="34" charset="0"/>
                        </a:rPr>
                        <a:t>3 000,00 €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1"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01619949"/>
                  </a:ext>
                </a:extLst>
              </a:tr>
              <a:tr h="180667">
                <a:tc>
                  <a:txBody>
                    <a:bodyPr/>
                    <a:lstStyle/>
                    <a:p>
                      <a:pPr algn="ctr" fontAlgn="ctr"/>
                      <a:r>
                        <a:rPr lang="fr-FR" sz="1200" b="0" i="0" u="none" strike="noStrike">
                          <a:solidFill>
                            <a:srgbClr val="000000"/>
                          </a:solidFill>
                          <a:effectLst/>
                          <a:latin typeface="Calibri" panose="020F0502020204030204" pitchFamily="34" charset="0"/>
                        </a:rPr>
                        <a:t>014-7489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a:solidFill>
                            <a:srgbClr val="000000"/>
                          </a:solidFill>
                          <a:effectLst/>
                          <a:latin typeface="Calibri" panose="020F0502020204030204" pitchFamily="34" charset="0"/>
                        </a:rPr>
                        <a:t> Attenuation de produit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10 000,00 €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dirty="0">
                          <a:solidFill>
                            <a:srgbClr val="000000"/>
                          </a:solidFill>
                          <a:effectLst/>
                          <a:latin typeface="Calibri" panose="020F0502020204030204" pitchFamily="34" charset="0"/>
                        </a:rPr>
                        <a:t>10 000,00 €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1"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00975080"/>
                  </a:ext>
                </a:extLst>
              </a:tr>
              <a:tr h="361334">
                <a:tc>
                  <a:txBody>
                    <a:bodyPr/>
                    <a:lstStyle/>
                    <a:p>
                      <a:pPr algn="ctr" fontAlgn="ctr"/>
                      <a:r>
                        <a:rPr lang="fr-FR" sz="1200" b="0" i="0" u="none" strike="noStrike">
                          <a:solidFill>
                            <a:srgbClr val="000000"/>
                          </a:solidFill>
                          <a:effectLst/>
                          <a:latin typeface="Calibri" panose="020F0502020204030204" pitchFamily="34" charset="0"/>
                        </a:rPr>
                        <a:t>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a:solidFill>
                            <a:srgbClr val="000000"/>
                          </a:solidFill>
                          <a:effectLst/>
                          <a:latin typeface="Calibri" panose="020F0502020204030204" pitchFamily="34" charset="0"/>
                        </a:rPr>
                        <a:t> Virement à la section d'investissement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56 126,93 €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56 126,93 €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dirty="0">
                          <a:solidFill>
                            <a:srgbClr val="000000"/>
                          </a:solidFill>
                          <a:effectLst/>
                          <a:latin typeface="Calibri" panose="020F0502020204030204" pitchFamily="34" charset="0"/>
                        </a:rPr>
                        <a:t>13 919,46 €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500" b="0" i="1" u="none" strike="noStrike" dirty="0">
                          <a:solidFill>
                            <a:srgbClr val="FF0000"/>
                          </a:solidFill>
                          <a:effectLst/>
                          <a:latin typeface="Calibri" panose="020F0502020204030204" pitchFamily="34" charset="0"/>
                        </a:rPr>
                        <a:t>-42 207,47 €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07605491"/>
                  </a:ext>
                </a:extLst>
              </a:tr>
              <a:tr h="409976">
                <a:tc>
                  <a:txBody>
                    <a:bodyPr/>
                    <a:lstStyle/>
                    <a:p>
                      <a:pPr algn="ctr" fontAlgn="ctr"/>
                      <a:r>
                        <a:rPr lang="fr-FR" sz="1200" b="0" i="0" u="none" strike="noStrike" dirty="0">
                          <a:solidFill>
                            <a:srgbClr val="000000"/>
                          </a:solidFill>
                          <a:effectLst/>
                          <a:latin typeface="Calibri" panose="020F0502020204030204" pitchFamily="34" charset="0"/>
                        </a:rPr>
                        <a:t>042-6811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a:solidFill>
                            <a:srgbClr val="000000"/>
                          </a:solidFill>
                          <a:effectLst/>
                          <a:latin typeface="Calibri" panose="020F0502020204030204" pitchFamily="34" charset="0"/>
                        </a:rPr>
                        <a:t> Dotations aux amortissements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185 543,00 €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500" b="0" i="0" u="none" strike="noStrike" dirty="0">
                          <a:solidFill>
                            <a:srgbClr val="000000"/>
                          </a:solidFill>
                          <a:effectLst/>
                          <a:latin typeface="Calibri" panose="020F0502020204030204" pitchFamily="34" charset="0"/>
                        </a:rPr>
                        <a:t>185 543,00 €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0" i="0" u="none" strike="noStrike" dirty="0">
                          <a:solidFill>
                            <a:schemeClr val="tx1"/>
                          </a:solidFill>
                          <a:effectLst/>
                          <a:latin typeface="Calibri" panose="020F0502020204030204" pitchFamily="34" charset="0"/>
                        </a:rPr>
                        <a:t>160 423,37 €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500" b="0" i="1" u="none" strike="noStrike" dirty="0">
                          <a:solidFill>
                            <a:srgbClr val="000000"/>
                          </a:solidFill>
                          <a:effectLst/>
                          <a:latin typeface="Calibri" panose="020F0502020204030204" pitchFamily="34" charset="0"/>
                        </a:rPr>
                        <a:t>-25 119,63 €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68251867"/>
                  </a:ext>
                </a:extLst>
              </a:tr>
              <a:tr h="434296">
                <a:tc gridSpan="2">
                  <a:txBody>
                    <a:bodyPr/>
                    <a:lstStyle/>
                    <a:p>
                      <a:pPr algn="ctr" fontAlgn="ctr"/>
                      <a:r>
                        <a:rPr lang="fr-FR" sz="1400" b="1" i="0" u="none" strike="noStrike" dirty="0">
                          <a:solidFill>
                            <a:srgbClr val="000000"/>
                          </a:solidFill>
                          <a:effectLst/>
                          <a:latin typeface="Calibri" panose="020F0502020204030204" pitchFamily="34" charset="0"/>
                        </a:rPr>
                        <a:t> TOTAL DEPENSES DE FONCTIONNEMENT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ctr" fontAlgn="ctr"/>
                      <a:r>
                        <a:rPr lang="fr-FR" sz="1600" b="1" i="0" u="none" strike="noStrike">
                          <a:solidFill>
                            <a:srgbClr val="000000"/>
                          </a:solidFill>
                          <a:effectLst/>
                          <a:latin typeface="Calibri" panose="020F0502020204030204" pitchFamily="34" charset="0"/>
                        </a:rPr>
                        <a:t>963 209,77 €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C6D9F4"/>
                      </a:fgClr>
                      <a:bgClr>
                        <a:srgbClr val="CCC1DA"/>
                      </a:bgClr>
                    </a:pattFill>
                  </a:tcPr>
                </a:tc>
                <a:tc>
                  <a:txBody>
                    <a:bodyPr/>
                    <a:lstStyle/>
                    <a:p>
                      <a:pPr algn="ctr" fontAlgn="ctr"/>
                      <a:r>
                        <a:rPr lang="fr-FR" sz="1500" b="1" i="0" u="none" strike="noStrike" dirty="0">
                          <a:solidFill>
                            <a:srgbClr val="000000"/>
                          </a:solidFill>
                          <a:effectLst/>
                          <a:latin typeface="Calibri" panose="020F0502020204030204" pitchFamily="34" charset="0"/>
                        </a:rPr>
                        <a:t>749 068,43 €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50">
                      <a:fgClr>
                        <a:srgbClr val="C6D9F4"/>
                      </a:fgClr>
                      <a:bgClr>
                        <a:srgbClr val="CCC1DA"/>
                      </a:bgClr>
                    </a:pattFill>
                  </a:tcPr>
                </a:tc>
                <a:tc>
                  <a:txBody>
                    <a:bodyPr/>
                    <a:lstStyle/>
                    <a:p>
                      <a:pPr algn="ctr" fontAlgn="ctr"/>
                      <a:r>
                        <a:rPr lang="fr-FR" sz="1600" b="1" i="0" u="none" strike="noStrike" dirty="0">
                          <a:solidFill>
                            <a:srgbClr val="000000"/>
                          </a:solidFill>
                          <a:effectLst/>
                          <a:latin typeface="Calibri" panose="020F0502020204030204" pitchFamily="34" charset="0"/>
                        </a:rPr>
                        <a:t>974 152,05 €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B8"/>
                    </a:solidFill>
                  </a:tcPr>
                </a:tc>
                <a:tc>
                  <a:txBody>
                    <a:bodyPr/>
                    <a:lstStyle/>
                    <a:p>
                      <a:pPr algn="ctr" fontAlgn="ctr"/>
                      <a:r>
                        <a:rPr lang="fr-FR" sz="1500" b="1" i="1" u="none" strike="noStrike" dirty="0">
                          <a:solidFill>
                            <a:srgbClr val="FF0000"/>
                          </a:solidFill>
                          <a:effectLst/>
                          <a:latin typeface="Calibri" panose="020F0502020204030204" pitchFamily="34" charset="0"/>
                        </a:rPr>
                        <a:t>10 942,28 €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14549821"/>
                  </a:ext>
                </a:extLst>
              </a:tr>
            </a:tbl>
          </a:graphicData>
        </a:graphic>
      </p:graphicFrame>
    </p:spTree>
    <p:extLst>
      <p:ext uri="{BB962C8B-B14F-4D97-AF65-F5344CB8AC3E}">
        <p14:creationId xmlns:p14="http://schemas.microsoft.com/office/powerpoint/2010/main" val="1993059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251520" y="-141493"/>
            <a:ext cx="4176464" cy="1656184"/>
          </a:xfrm>
        </p:spPr>
        <p:txBody>
          <a:bodyPr>
            <a:normAutofit/>
          </a:bodyPr>
          <a:lstStyle/>
          <a:p>
            <a:r>
              <a:rPr lang="fr-FR" sz="3600" dirty="0"/>
              <a:t>Vote du budget 2021</a:t>
            </a:r>
            <a:br>
              <a:rPr lang="fr-FR" sz="3600" dirty="0"/>
            </a:br>
            <a:r>
              <a:rPr lang="fr-FR" sz="3200" dirty="0">
                <a:effectLst>
                  <a:outerShdw blurRad="38100" dist="38100" dir="2700000" algn="tl">
                    <a:srgbClr val="000000">
                      <a:alpha val="43137"/>
                    </a:srgbClr>
                  </a:outerShdw>
                </a:effectLst>
              </a:rPr>
              <a:t>Fonctionnement</a:t>
            </a:r>
            <a:endParaRPr lang="fr-FR" b="1" u="sng" dirty="0">
              <a:effectLst>
                <a:outerShdw blurRad="38100" dist="38100" dir="2700000" algn="tl">
                  <a:srgbClr val="000000">
                    <a:alpha val="43137"/>
                  </a:srgbClr>
                </a:outerShdw>
              </a:effectLst>
            </a:endParaRPr>
          </a:p>
        </p:txBody>
      </p:sp>
      <p:sp>
        <p:nvSpPr>
          <p:cNvPr id="7" name="Rectangle 6"/>
          <p:cNvSpPr/>
          <p:nvPr/>
        </p:nvSpPr>
        <p:spPr>
          <a:xfrm>
            <a:off x="4788024" y="332656"/>
            <a:ext cx="3744416" cy="707886"/>
          </a:xfrm>
          <a:prstGeom prst="rect">
            <a:avLst/>
          </a:prstGeom>
          <a:solidFill>
            <a:srgbClr val="FFFF99"/>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sp>
        <p:nvSpPr>
          <p:cNvPr id="5" name="Espace réservé du contenu 3">
            <a:extLst>
              <a:ext uri="{FF2B5EF4-FFF2-40B4-BE49-F238E27FC236}">
                <a16:creationId xmlns:a16="http://schemas.microsoft.com/office/drawing/2014/main" id="{C3395219-FDA5-4455-92B9-E8A82D6B5BF8}"/>
              </a:ext>
            </a:extLst>
          </p:cNvPr>
          <p:cNvSpPr>
            <a:spLocks noGrp="1"/>
          </p:cNvSpPr>
          <p:nvPr>
            <p:ph idx="1"/>
          </p:nvPr>
        </p:nvSpPr>
        <p:spPr>
          <a:xfrm>
            <a:off x="827584" y="3140968"/>
            <a:ext cx="7315200" cy="3717032"/>
          </a:xfrm>
          <a:prstGeom prst="rect">
            <a:avLst/>
          </a:prstGeom>
        </p:spPr>
        <p:txBody>
          <a:bodyPr vert="horz" lIns="91430" tIns="45715" rIns="91430" bIns="45715" rtlCol="0">
            <a:normAutofit lnSpcReduction="10000"/>
          </a:bodyPr>
          <a:lstStyle/>
          <a:p>
            <a:pPr>
              <a:spcBef>
                <a:spcPct val="20000"/>
              </a:spcBef>
              <a:buSzPct val="100000"/>
              <a:buFont typeface="Arial" panose="020B0604020202020204" pitchFamily="34" charset="0"/>
              <a:buChar char="•"/>
            </a:pPr>
            <a:r>
              <a:rPr lang="fr-FR" b="1" dirty="0">
                <a:solidFill>
                  <a:srgbClr val="FF9933"/>
                </a:solidFill>
              </a:rPr>
              <a:t>Frais de structure : </a:t>
            </a:r>
          </a:p>
          <a:p>
            <a:pPr marL="800053" lvl="1" indent="-342900">
              <a:spcBef>
                <a:spcPct val="20000"/>
              </a:spcBef>
              <a:buSzPct val="100000"/>
              <a:buFont typeface="Arial" panose="020B0604020202020204" pitchFamily="34" charset="0"/>
              <a:buChar char="•"/>
            </a:pPr>
            <a:r>
              <a:rPr lang="fr-FR" sz="2000" dirty="0">
                <a:solidFill>
                  <a:schemeClr val="tx2"/>
                </a:solidFill>
              </a:rPr>
              <a:t>Augmentation prévisionnelle loyer</a:t>
            </a:r>
          </a:p>
          <a:p>
            <a:pPr marL="800053" lvl="1" indent="-342900">
              <a:spcBef>
                <a:spcPct val="20000"/>
              </a:spcBef>
              <a:buSzPct val="100000"/>
              <a:buFont typeface="Arial" panose="020B0604020202020204" pitchFamily="34" charset="0"/>
              <a:buChar char="•"/>
            </a:pPr>
            <a:r>
              <a:rPr lang="fr-FR" sz="2000" dirty="0"/>
              <a:t>Déménagement</a:t>
            </a:r>
          </a:p>
          <a:p>
            <a:pPr marL="800053" lvl="1" indent="-342900">
              <a:spcBef>
                <a:spcPct val="20000"/>
              </a:spcBef>
              <a:buSzPct val="100000"/>
              <a:buFont typeface="Arial" panose="020B0604020202020204" pitchFamily="34" charset="0"/>
              <a:buChar char="•"/>
            </a:pPr>
            <a:r>
              <a:rPr lang="fr-FR" sz="2000" dirty="0"/>
              <a:t>Animations</a:t>
            </a:r>
          </a:p>
          <a:p>
            <a:pPr marL="800053" lvl="1" indent="-342900">
              <a:buFont typeface="Arial" panose="020B0604020202020204" pitchFamily="34" charset="0"/>
              <a:buChar char="•"/>
            </a:pPr>
            <a:r>
              <a:rPr lang="fr-FR" sz="2000" dirty="0"/>
              <a:t>Bulletin annuel / site internet</a:t>
            </a:r>
          </a:p>
          <a:p>
            <a:pPr marL="800053" lvl="1" indent="-342900">
              <a:buFont typeface="Arial" panose="020B0604020202020204" pitchFamily="34" charset="0"/>
              <a:buChar char="•"/>
            </a:pPr>
            <a:r>
              <a:rPr lang="fr-FR" sz="2000" dirty="0"/>
              <a:t>Maintenance stations mesures débit</a:t>
            </a:r>
          </a:p>
          <a:p>
            <a:pPr marL="457153" lvl="1" indent="0">
              <a:spcBef>
                <a:spcPct val="20000"/>
              </a:spcBef>
              <a:buSzPct val="100000"/>
              <a:buNone/>
            </a:pPr>
            <a:endParaRPr lang="fr-FR" sz="1200" b="1" dirty="0">
              <a:solidFill>
                <a:srgbClr val="FF9933"/>
              </a:solidFill>
            </a:endParaRPr>
          </a:p>
          <a:p>
            <a:pPr>
              <a:spcBef>
                <a:spcPct val="20000"/>
              </a:spcBef>
              <a:buSzPct val="100000"/>
              <a:buFont typeface="Arial" panose="020B0604020202020204" pitchFamily="34" charset="0"/>
              <a:buChar char="•"/>
            </a:pPr>
            <a:r>
              <a:rPr lang="fr-FR" b="1" dirty="0">
                <a:solidFill>
                  <a:srgbClr val="FF9933"/>
                </a:solidFill>
              </a:rPr>
              <a:t>Etudes :</a:t>
            </a:r>
          </a:p>
          <a:p>
            <a:pPr lvl="1">
              <a:buFont typeface="Arial" panose="020B0604020202020204" pitchFamily="34" charset="0"/>
              <a:buChar char="•"/>
            </a:pPr>
            <a:r>
              <a:rPr lang="fr-FR" sz="2000" dirty="0"/>
              <a:t>Études PAPI: études agricoles 26, 04, communication, gestion de crise, étude de définition concertée des secteurs prioritaires, stratégie de gestion sur plusieurs secteurs clés</a:t>
            </a:r>
          </a:p>
          <a:p>
            <a:pPr lvl="1">
              <a:buFont typeface="Arial" panose="020B0604020202020204" pitchFamily="34" charset="0"/>
              <a:buChar char="•"/>
            </a:pPr>
            <a:endParaRPr lang="fr-FR" b="1" dirty="0">
              <a:solidFill>
                <a:srgbClr val="FF9933"/>
              </a:solidFill>
            </a:endParaRPr>
          </a:p>
        </p:txBody>
      </p:sp>
      <p:graphicFrame>
        <p:nvGraphicFramePr>
          <p:cNvPr id="3" name="Tableau 2">
            <a:extLst>
              <a:ext uri="{FF2B5EF4-FFF2-40B4-BE49-F238E27FC236}">
                <a16:creationId xmlns:a16="http://schemas.microsoft.com/office/drawing/2014/main" id="{40256D2E-9B7E-4BFE-A4C3-A90ABC85CF11}"/>
              </a:ext>
            </a:extLst>
          </p:cNvPr>
          <p:cNvGraphicFramePr>
            <a:graphicFrameLocks noGrp="1"/>
          </p:cNvGraphicFramePr>
          <p:nvPr>
            <p:extLst>
              <p:ext uri="{D42A27DB-BD31-4B8C-83A1-F6EECF244321}">
                <p14:modId xmlns:p14="http://schemas.microsoft.com/office/powerpoint/2010/main" val="4171381228"/>
              </p:ext>
            </p:extLst>
          </p:nvPr>
        </p:nvGraphicFramePr>
        <p:xfrm>
          <a:off x="395536" y="1331934"/>
          <a:ext cx="8280920" cy="1786939"/>
        </p:xfrm>
        <a:graphic>
          <a:graphicData uri="http://schemas.openxmlformats.org/drawingml/2006/table">
            <a:tbl>
              <a:tblPr/>
              <a:tblGrid>
                <a:gridCol w="655915">
                  <a:extLst>
                    <a:ext uri="{9D8B030D-6E8A-4147-A177-3AD203B41FA5}">
                      <a16:colId xmlns:a16="http://schemas.microsoft.com/office/drawing/2014/main" val="150804737"/>
                    </a:ext>
                  </a:extLst>
                </a:gridCol>
                <a:gridCol w="2090727">
                  <a:extLst>
                    <a:ext uri="{9D8B030D-6E8A-4147-A177-3AD203B41FA5}">
                      <a16:colId xmlns:a16="http://schemas.microsoft.com/office/drawing/2014/main" val="261792875"/>
                    </a:ext>
                  </a:extLst>
                </a:gridCol>
                <a:gridCol w="2005886">
                  <a:extLst>
                    <a:ext uri="{9D8B030D-6E8A-4147-A177-3AD203B41FA5}">
                      <a16:colId xmlns:a16="http://schemas.microsoft.com/office/drawing/2014/main" val="1360097064"/>
                    </a:ext>
                  </a:extLst>
                </a:gridCol>
                <a:gridCol w="1929601">
                  <a:extLst>
                    <a:ext uri="{9D8B030D-6E8A-4147-A177-3AD203B41FA5}">
                      <a16:colId xmlns:a16="http://schemas.microsoft.com/office/drawing/2014/main" val="1596972504"/>
                    </a:ext>
                  </a:extLst>
                </a:gridCol>
                <a:gridCol w="1598791">
                  <a:extLst>
                    <a:ext uri="{9D8B030D-6E8A-4147-A177-3AD203B41FA5}">
                      <a16:colId xmlns:a16="http://schemas.microsoft.com/office/drawing/2014/main" val="3852563754"/>
                    </a:ext>
                  </a:extLst>
                </a:gridCol>
              </a:tblGrid>
              <a:tr h="330065">
                <a:tc>
                  <a:txBody>
                    <a:bodyPr/>
                    <a:lstStyle/>
                    <a:p>
                      <a:pPr algn="ctr" fontAlgn="ctr"/>
                      <a:r>
                        <a:rPr lang="fr-FR" sz="1400" b="0" i="0" u="none" strike="noStrike" dirty="0">
                          <a:solidFill>
                            <a:srgbClr val="000000"/>
                          </a:solidFill>
                          <a:effectLst/>
                          <a:latin typeface="Calibri" panose="020F0502020204030204" pitchFamily="34" charset="0"/>
                        </a:rPr>
                        <a:t> Chapitre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Libellé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1" i="0" u="none" strike="noStrike">
                          <a:solidFill>
                            <a:srgbClr val="000000"/>
                          </a:solidFill>
                          <a:effectLst/>
                          <a:latin typeface="Calibri" panose="020F0502020204030204" pitchFamily="34" charset="0"/>
                        </a:rPr>
                        <a:t> BP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1" i="0" u="none" strike="noStrike">
                          <a:solidFill>
                            <a:srgbClr val="000000"/>
                          </a:solidFill>
                          <a:effectLst/>
                          <a:latin typeface="Calibri" panose="020F0502020204030204" pitchFamily="34" charset="0"/>
                        </a:rPr>
                        <a:t> BP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600" b="0" i="0" u="none" strike="noStrike" dirty="0">
                          <a:solidFill>
                            <a:srgbClr val="000000"/>
                          </a:solidFill>
                          <a:effectLst/>
                          <a:latin typeface="Calibri" panose="020F0502020204030204" pitchFamily="34" charset="0"/>
                        </a:rPr>
                        <a:t> Différence </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BP2021-BP2020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51187158"/>
                  </a:ext>
                </a:extLst>
              </a:tr>
              <a:tr h="364808">
                <a:tc rowSpan="4">
                  <a:txBody>
                    <a:bodyPr/>
                    <a:lstStyle/>
                    <a:p>
                      <a:pPr algn="ctr" fontAlgn="ctr"/>
                      <a:r>
                        <a:rPr lang="fr-FR" sz="1400" b="0" i="0" u="none" strike="noStrike">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fr-FR" sz="1600" b="0" i="0" u="none" strike="noStrike" dirty="0">
                          <a:solidFill>
                            <a:srgbClr val="000000"/>
                          </a:solidFill>
                          <a:effectLst/>
                          <a:latin typeface="Calibri" panose="020F0502020204030204" pitchFamily="34" charset="0"/>
                        </a:rPr>
                        <a:t> Charges à caractère général dont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fr-FR" sz="1800" b="0" i="1"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fr-FR" sz="1600" b="0" i="1"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4183274451"/>
                  </a:ext>
                </a:extLst>
              </a:tr>
              <a:tr h="180667">
                <a:tc vMerge="1">
                  <a:txBody>
                    <a:bodyPr/>
                    <a:lstStyle/>
                    <a:p>
                      <a:endParaRPr lang="fr-FR"/>
                    </a:p>
                  </a:txBody>
                  <a:tcPr/>
                </a:tc>
                <a:tc>
                  <a:txBody>
                    <a:bodyPr/>
                    <a:lstStyle/>
                    <a:p>
                      <a:pPr algn="r" fontAlgn="ctr"/>
                      <a:r>
                        <a:rPr lang="fr-FR" sz="1600" b="0" i="1" u="none" strike="noStrike" dirty="0">
                          <a:solidFill>
                            <a:srgbClr val="000000"/>
                          </a:solidFill>
                          <a:effectLst/>
                          <a:latin typeface="Calibri" panose="020F0502020204030204" pitchFamily="34" charset="0"/>
                        </a:rPr>
                        <a:t> Frais de structure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600" b="0" i="1" u="none" strike="noStrike" dirty="0">
                          <a:solidFill>
                            <a:srgbClr val="000000"/>
                          </a:solidFill>
                          <a:effectLst/>
                          <a:latin typeface="Calibri" panose="020F0502020204030204" pitchFamily="34" charset="0"/>
                        </a:rPr>
                        <a:t>112 657,00 €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600" b="0" i="1" u="none" strike="noStrike" dirty="0">
                          <a:solidFill>
                            <a:srgbClr val="000000"/>
                          </a:solidFill>
                          <a:effectLst/>
                          <a:latin typeface="Calibri" panose="020F0502020204030204" pitchFamily="34" charset="0"/>
                        </a:rPr>
                        <a:t>119 380,00 €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600" b="0" i="1" u="none" strike="noStrike" dirty="0">
                          <a:solidFill>
                            <a:srgbClr val="000000"/>
                          </a:solidFill>
                          <a:effectLst/>
                          <a:latin typeface="Calibri" panose="020F0502020204030204" pitchFamily="34" charset="0"/>
                        </a:rPr>
                        <a:t>6 723,00 €</a:t>
                      </a:r>
                    </a:p>
                  </a:txBody>
                  <a:tcPr marL="0" marR="0" marT="0" marB="0" anchor="ctr">
                    <a:lnL w="635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4143844356"/>
                  </a:ext>
                </a:extLst>
              </a:tr>
              <a:tr h="183624">
                <a:tc vMerge="1">
                  <a:txBody>
                    <a:bodyPr/>
                    <a:lstStyle/>
                    <a:p>
                      <a:endParaRPr lang="fr-FR"/>
                    </a:p>
                  </a:txBody>
                  <a:tcPr/>
                </a:tc>
                <a:tc>
                  <a:txBody>
                    <a:bodyPr/>
                    <a:lstStyle/>
                    <a:p>
                      <a:pPr algn="r" fontAlgn="ctr"/>
                      <a:r>
                        <a:rPr lang="fr-FR" sz="1600" b="0" i="1" u="none" strike="noStrike" dirty="0">
                          <a:solidFill>
                            <a:srgbClr val="000000"/>
                          </a:solidFill>
                          <a:effectLst/>
                          <a:latin typeface="Calibri" panose="020F0502020204030204" pitchFamily="34" charset="0"/>
                        </a:rPr>
                        <a:t> Etudes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600" b="0" i="1" u="none" strike="noStrike" dirty="0">
                          <a:solidFill>
                            <a:srgbClr val="000000"/>
                          </a:solidFill>
                          <a:effectLst/>
                          <a:latin typeface="Calibri" panose="020F0502020204030204" pitchFamily="34" charset="0"/>
                        </a:rPr>
                        <a:t>110 104,00 €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600" b="0" i="1" u="none" strike="noStrike" dirty="0">
                          <a:solidFill>
                            <a:srgbClr val="000000"/>
                          </a:solidFill>
                          <a:effectLst/>
                          <a:latin typeface="Calibri" panose="020F0502020204030204" pitchFamily="34" charset="0"/>
                        </a:rPr>
                        <a:t>138 160,00 €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fr-FR" sz="1600" b="0" i="1" u="none" strike="noStrike" dirty="0">
                          <a:solidFill>
                            <a:srgbClr val="000000"/>
                          </a:solidFill>
                          <a:effectLst/>
                          <a:latin typeface="Calibri" panose="020F0502020204030204" pitchFamily="34" charset="0"/>
                        </a:rPr>
                        <a:t>28 056,00 €</a:t>
                      </a:r>
                    </a:p>
                  </a:txBody>
                  <a:tcPr marL="0" marR="0" marT="0" marB="0" anchor="ctr">
                    <a:lnL w="635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703352150"/>
                  </a:ext>
                </a:extLst>
              </a:tr>
              <a:tr h="323899">
                <a:tc vMerge="1">
                  <a:txBody>
                    <a:bodyPr/>
                    <a:lstStyle/>
                    <a:p>
                      <a:endParaRPr lang="fr-FR"/>
                    </a:p>
                  </a:txBody>
                  <a:tcPr/>
                </a:tc>
                <a:tc>
                  <a:txBody>
                    <a:bodyPr/>
                    <a:lstStyle/>
                    <a:p>
                      <a:pPr algn="r" fontAlgn="ctr"/>
                      <a:r>
                        <a:rPr lang="fr-FR" sz="1600" b="1" i="0" u="none" strike="noStrike">
                          <a:solidFill>
                            <a:srgbClr val="000000"/>
                          </a:solidFill>
                          <a:effectLst/>
                          <a:latin typeface="Calibri" panose="020F0502020204030204" pitchFamily="34" charset="0"/>
                        </a:rPr>
                        <a:t> TOTAL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dirty="0">
                          <a:solidFill>
                            <a:srgbClr val="000000"/>
                          </a:solidFill>
                          <a:effectLst/>
                          <a:latin typeface="Calibri" panose="020F0502020204030204" pitchFamily="34" charset="0"/>
                        </a:rPr>
                        <a:t>222 761,00 €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800" b="0" i="0" u="none" strike="noStrike" dirty="0">
                          <a:solidFill>
                            <a:srgbClr val="000000"/>
                          </a:solidFill>
                          <a:effectLst/>
                          <a:latin typeface="Calibri" panose="020F0502020204030204" pitchFamily="34" charset="0"/>
                        </a:rPr>
                        <a:t>257 540,00 €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600" b="0" i="1" u="none" strike="noStrike" dirty="0">
                          <a:solidFill>
                            <a:srgbClr val="000000"/>
                          </a:solidFill>
                          <a:effectLst/>
                          <a:latin typeface="Calibri" panose="020F0502020204030204" pitchFamily="34" charset="0"/>
                        </a:rPr>
                        <a:t>34 779,00 €</a:t>
                      </a:r>
                    </a:p>
                  </a:txBody>
                  <a:tcPr marL="0" marR="0" marT="0" marB="0" anchor="ctr">
                    <a:lnL w="6350" cap="flat" cmpd="sng" algn="ctr">
                      <a:solidFill>
                        <a:srgbClr val="000000"/>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21249744"/>
                  </a:ext>
                </a:extLst>
              </a:tr>
            </a:tbl>
          </a:graphicData>
        </a:graphic>
      </p:graphicFrame>
    </p:spTree>
    <p:extLst>
      <p:ext uri="{BB962C8B-B14F-4D97-AF65-F5344CB8AC3E}">
        <p14:creationId xmlns:p14="http://schemas.microsoft.com/office/powerpoint/2010/main" val="1571046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a:spLocks noGrp="1"/>
          </p:cNvSpPr>
          <p:nvPr>
            <p:ph type="title"/>
          </p:nvPr>
        </p:nvSpPr>
        <p:spPr>
          <a:xfrm>
            <a:off x="251520" y="-141493"/>
            <a:ext cx="4176464" cy="1656184"/>
          </a:xfrm>
        </p:spPr>
        <p:txBody>
          <a:bodyPr>
            <a:normAutofit/>
          </a:bodyPr>
          <a:lstStyle/>
          <a:p>
            <a:r>
              <a:rPr lang="fr-FR" sz="3600" dirty="0"/>
              <a:t>Vote du budget 2021</a:t>
            </a:r>
            <a:br>
              <a:rPr lang="fr-FR" sz="3600" dirty="0"/>
            </a:br>
            <a:r>
              <a:rPr lang="fr-FR" sz="3200" dirty="0">
                <a:effectLst>
                  <a:outerShdw blurRad="38100" dist="38100" dir="2700000" algn="tl">
                    <a:srgbClr val="000000">
                      <a:alpha val="43137"/>
                    </a:srgbClr>
                  </a:outerShdw>
                </a:effectLst>
              </a:rPr>
              <a:t>Fonctionnement</a:t>
            </a:r>
            <a:endParaRPr lang="fr-FR" b="1" u="sng" dirty="0">
              <a:effectLst>
                <a:outerShdw blurRad="38100" dist="38100" dir="2700000" algn="tl">
                  <a:srgbClr val="000000">
                    <a:alpha val="43137"/>
                  </a:srgbClr>
                </a:outerShdw>
              </a:effectLst>
            </a:endParaRPr>
          </a:p>
        </p:txBody>
      </p:sp>
      <p:sp>
        <p:nvSpPr>
          <p:cNvPr id="7" name="Rectangle 6"/>
          <p:cNvSpPr/>
          <p:nvPr/>
        </p:nvSpPr>
        <p:spPr>
          <a:xfrm>
            <a:off x="4788024" y="332656"/>
            <a:ext cx="3744416" cy="707886"/>
          </a:xfrm>
          <a:prstGeom prst="rect">
            <a:avLst/>
          </a:prstGeom>
          <a:solidFill>
            <a:srgbClr val="FFFF99"/>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sp>
        <p:nvSpPr>
          <p:cNvPr id="5" name="Espace réservé du contenu 3">
            <a:extLst>
              <a:ext uri="{FF2B5EF4-FFF2-40B4-BE49-F238E27FC236}">
                <a16:creationId xmlns:a16="http://schemas.microsoft.com/office/drawing/2014/main" id="{C3395219-FDA5-4455-92B9-E8A82D6B5BF8}"/>
              </a:ext>
            </a:extLst>
          </p:cNvPr>
          <p:cNvSpPr>
            <a:spLocks noGrp="1"/>
          </p:cNvSpPr>
          <p:nvPr>
            <p:ph idx="1"/>
          </p:nvPr>
        </p:nvSpPr>
        <p:spPr>
          <a:xfrm>
            <a:off x="770384" y="2780928"/>
            <a:ext cx="7315200" cy="3960440"/>
          </a:xfrm>
          <a:prstGeom prst="rect">
            <a:avLst/>
          </a:prstGeom>
        </p:spPr>
        <p:txBody>
          <a:bodyPr vert="horz" lIns="91430" tIns="45715" rIns="91430" bIns="45715" rtlCol="0">
            <a:normAutofit lnSpcReduction="10000"/>
          </a:bodyPr>
          <a:lstStyle/>
          <a:p>
            <a:pPr>
              <a:spcBef>
                <a:spcPct val="20000"/>
              </a:spcBef>
              <a:buSzPct val="100000"/>
              <a:buFont typeface="Arial" panose="020B0604020202020204" pitchFamily="34" charset="0"/>
              <a:buChar char="•"/>
            </a:pPr>
            <a:r>
              <a:rPr lang="fr-FR" b="1" dirty="0">
                <a:solidFill>
                  <a:srgbClr val="FF9933"/>
                </a:solidFill>
              </a:rPr>
              <a:t>Charges de personnel</a:t>
            </a:r>
            <a:endParaRPr lang="fr-FR" sz="1200" b="1" dirty="0">
              <a:solidFill>
                <a:srgbClr val="FF9933"/>
              </a:solidFill>
            </a:endParaRPr>
          </a:p>
          <a:p>
            <a:pPr lvl="1">
              <a:buFont typeface="Arial" panose="020B0604020202020204" pitchFamily="34" charset="0"/>
              <a:buChar char="•"/>
            </a:pPr>
            <a:r>
              <a:rPr lang="fr-FR" dirty="0"/>
              <a:t>1 ETP : 1 poste direction</a:t>
            </a:r>
          </a:p>
          <a:p>
            <a:pPr lvl="1">
              <a:buFont typeface="Arial" panose="020B0604020202020204" pitchFamily="34" charset="0"/>
              <a:buChar char="•"/>
            </a:pPr>
            <a:r>
              <a:rPr lang="fr-FR" dirty="0"/>
              <a:t>2 ETP: 2 ingénieurs contrat de rivière/PAPI</a:t>
            </a:r>
          </a:p>
          <a:p>
            <a:pPr lvl="1">
              <a:buFont typeface="Arial" panose="020B0604020202020204" pitchFamily="34" charset="0"/>
              <a:buChar char="•"/>
            </a:pPr>
            <a:r>
              <a:rPr lang="fr-FR" dirty="0"/>
              <a:t>2.6 ETP: 3 ingénieurs </a:t>
            </a:r>
            <a:r>
              <a:rPr lang="fr-FR" dirty="0" err="1"/>
              <a:t>Natura</a:t>
            </a:r>
            <a:r>
              <a:rPr lang="fr-FR" dirty="0"/>
              <a:t> 2000</a:t>
            </a:r>
          </a:p>
          <a:p>
            <a:pPr lvl="1">
              <a:buFont typeface="Arial" panose="020B0604020202020204" pitchFamily="34" charset="0"/>
              <a:buChar char="•"/>
            </a:pPr>
            <a:r>
              <a:rPr lang="fr-FR" dirty="0"/>
              <a:t>1 ETP: 1 technicien de rivière</a:t>
            </a:r>
          </a:p>
          <a:p>
            <a:pPr lvl="1">
              <a:buFont typeface="Arial" panose="020B0604020202020204" pitchFamily="34" charset="0"/>
              <a:buChar char="•"/>
            </a:pPr>
            <a:r>
              <a:rPr lang="fr-FR" dirty="0"/>
              <a:t>1.2 ETP: 2 secrétaires/comptables</a:t>
            </a:r>
          </a:p>
          <a:p>
            <a:pPr lvl="1">
              <a:buFont typeface="Arial" panose="020B0604020202020204" pitchFamily="34" charset="0"/>
              <a:buChar char="•"/>
            </a:pPr>
            <a:r>
              <a:rPr lang="fr-FR" dirty="0"/>
              <a:t>1 ETP: 1 coordinateur administratif </a:t>
            </a:r>
            <a:r>
              <a:rPr lang="fr-FR" sz="1400" dirty="0">
                <a:solidFill>
                  <a:srgbClr val="073E87"/>
                </a:solidFill>
              </a:rPr>
              <a:t>(9 mois en 2021)</a:t>
            </a:r>
            <a:endParaRPr lang="fr-FR" dirty="0"/>
          </a:p>
          <a:p>
            <a:pPr lvl="1">
              <a:buFont typeface="Arial" panose="020B0604020202020204" pitchFamily="34" charset="0"/>
              <a:buChar char="•"/>
            </a:pPr>
            <a:r>
              <a:rPr lang="fr-FR" dirty="0"/>
              <a:t>1 ETP: 1 ingénieur hydromètre </a:t>
            </a:r>
            <a:r>
              <a:rPr lang="fr-FR" sz="1400" dirty="0"/>
              <a:t>(11 mois en 2021)</a:t>
            </a:r>
          </a:p>
          <a:p>
            <a:pPr lvl="1">
              <a:buFont typeface="Arial" panose="020B0604020202020204" pitchFamily="34" charset="0"/>
              <a:buChar char="•"/>
            </a:pPr>
            <a:r>
              <a:rPr lang="fr-FR" dirty="0"/>
              <a:t>0,8 ETP: 1 ingénieur SIG </a:t>
            </a:r>
            <a:r>
              <a:rPr lang="fr-FR" sz="1400" dirty="0">
                <a:solidFill>
                  <a:srgbClr val="073E87"/>
                </a:solidFill>
              </a:rPr>
              <a:t>(9 mois en 2021)</a:t>
            </a:r>
          </a:p>
          <a:p>
            <a:pPr lvl="1">
              <a:buClr>
                <a:srgbClr val="31B6FD"/>
              </a:buClr>
              <a:buFont typeface="Arial" panose="020B0604020202020204" pitchFamily="34" charset="0"/>
              <a:buChar char="•"/>
            </a:pPr>
            <a:r>
              <a:rPr lang="fr-FR" dirty="0">
                <a:solidFill>
                  <a:srgbClr val="073E87"/>
                </a:solidFill>
              </a:rPr>
              <a:t>1 ETP : 1 stagiaire</a:t>
            </a:r>
          </a:p>
          <a:p>
            <a:pPr marL="301912" lvl="1" indent="0">
              <a:buNone/>
            </a:pPr>
            <a:endParaRPr lang="fr-FR" sz="1400" dirty="0">
              <a:solidFill>
                <a:srgbClr val="073E87"/>
              </a:solidFill>
            </a:endParaRPr>
          </a:p>
          <a:p>
            <a:pPr lvl="1">
              <a:buFont typeface="Arial" panose="020B0604020202020204" pitchFamily="34" charset="0"/>
              <a:buChar char="•"/>
            </a:pPr>
            <a:endParaRPr lang="fr-FR" dirty="0"/>
          </a:p>
        </p:txBody>
      </p:sp>
      <p:graphicFrame>
        <p:nvGraphicFramePr>
          <p:cNvPr id="3" name="Tableau 2">
            <a:extLst>
              <a:ext uri="{FF2B5EF4-FFF2-40B4-BE49-F238E27FC236}">
                <a16:creationId xmlns:a16="http://schemas.microsoft.com/office/drawing/2014/main" id="{3E4C5A0F-669A-4AB7-9971-3C85FC1A0EE5}"/>
              </a:ext>
            </a:extLst>
          </p:cNvPr>
          <p:cNvGraphicFramePr>
            <a:graphicFrameLocks noGrp="1"/>
          </p:cNvGraphicFramePr>
          <p:nvPr>
            <p:extLst>
              <p:ext uri="{D42A27DB-BD31-4B8C-83A1-F6EECF244321}">
                <p14:modId xmlns:p14="http://schemas.microsoft.com/office/powerpoint/2010/main" val="4221155585"/>
              </p:ext>
            </p:extLst>
          </p:nvPr>
        </p:nvGraphicFramePr>
        <p:xfrm>
          <a:off x="323528" y="1397280"/>
          <a:ext cx="8496944" cy="1126917"/>
        </p:xfrm>
        <a:graphic>
          <a:graphicData uri="http://schemas.openxmlformats.org/drawingml/2006/table">
            <a:tbl>
              <a:tblPr/>
              <a:tblGrid>
                <a:gridCol w="864096">
                  <a:extLst>
                    <a:ext uri="{9D8B030D-6E8A-4147-A177-3AD203B41FA5}">
                      <a16:colId xmlns:a16="http://schemas.microsoft.com/office/drawing/2014/main" val="3190969516"/>
                    </a:ext>
                  </a:extLst>
                </a:gridCol>
                <a:gridCol w="2304256">
                  <a:extLst>
                    <a:ext uri="{9D8B030D-6E8A-4147-A177-3AD203B41FA5}">
                      <a16:colId xmlns:a16="http://schemas.microsoft.com/office/drawing/2014/main" val="2365638366"/>
                    </a:ext>
                  </a:extLst>
                </a:gridCol>
                <a:gridCol w="1800200">
                  <a:extLst>
                    <a:ext uri="{9D8B030D-6E8A-4147-A177-3AD203B41FA5}">
                      <a16:colId xmlns:a16="http://schemas.microsoft.com/office/drawing/2014/main" val="393438448"/>
                    </a:ext>
                  </a:extLst>
                </a:gridCol>
                <a:gridCol w="1586234">
                  <a:extLst>
                    <a:ext uri="{9D8B030D-6E8A-4147-A177-3AD203B41FA5}">
                      <a16:colId xmlns:a16="http://schemas.microsoft.com/office/drawing/2014/main" val="739493573"/>
                    </a:ext>
                  </a:extLst>
                </a:gridCol>
                <a:gridCol w="1942158">
                  <a:extLst>
                    <a:ext uri="{9D8B030D-6E8A-4147-A177-3AD203B41FA5}">
                      <a16:colId xmlns:a16="http://schemas.microsoft.com/office/drawing/2014/main" val="382121901"/>
                    </a:ext>
                  </a:extLst>
                </a:gridCol>
              </a:tblGrid>
              <a:tr h="330065">
                <a:tc>
                  <a:txBody>
                    <a:bodyPr/>
                    <a:lstStyle/>
                    <a:p>
                      <a:pPr algn="ctr" fontAlgn="ctr"/>
                      <a:r>
                        <a:rPr lang="fr-FR" sz="1400" b="0" i="0" u="none" strike="noStrike" dirty="0">
                          <a:solidFill>
                            <a:srgbClr val="000000"/>
                          </a:solidFill>
                          <a:effectLst/>
                          <a:latin typeface="Calibri" panose="020F0502020204030204" pitchFamily="34" charset="0"/>
                        </a:rPr>
                        <a:t> Chapitre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Libellé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1" i="0" u="none" strike="noStrike">
                          <a:solidFill>
                            <a:srgbClr val="000000"/>
                          </a:solidFill>
                          <a:effectLst/>
                          <a:latin typeface="Calibri" panose="020F0502020204030204" pitchFamily="34" charset="0"/>
                        </a:rPr>
                        <a:t> BP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600" b="1" i="0" u="none" strike="noStrike" dirty="0">
                          <a:solidFill>
                            <a:srgbClr val="000000"/>
                          </a:solidFill>
                          <a:effectLst/>
                          <a:latin typeface="Calibri" panose="020F0502020204030204" pitchFamily="34" charset="0"/>
                        </a:rPr>
                        <a:t> BP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600" b="0" i="0" u="none" strike="noStrike" dirty="0">
                          <a:solidFill>
                            <a:srgbClr val="000000"/>
                          </a:solidFill>
                          <a:effectLst/>
                          <a:latin typeface="Calibri" panose="020F0502020204030204" pitchFamily="34" charset="0"/>
                        </a:rPr>
                        <a:t> Différence </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BP2021-BP2020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512133994"/>
                  </a:ext>
                </a:extLst>
              </a:tr>
              <a:tr h="639237">
                <a:tc>
                  <a:txBody>
                    <a:bodyPr/>
                    <a:lstStyle/>
                    <a:p>
                      <a:pPr algn="ctr" fontAlgn="ctr"/>
                      <a:r>
                        <a:rPr lang="fr-FR" sz="1400" b="0" i="0" u="none" strike="noStrike" dirty="0">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fr-FR" sz="1600" b="0" i="0" u="none" strike="noStrike" dirty="0">
                          <a:solidFill>
                            <a:srgbClr val="000000"/>
                          </a:solidFill>
                          <a:effectLst/>
                          <a:latin typeface="Calibri" panose="020F0502020204030204" pitchFamily="34" charset="0"/>
                        </a:rPr>
                        <a:t> Charges de personnel, frais assimilés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430 867,04 €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9F3"/>
                    </a:solidFill>
                  </a:tcPr>
                </a:tc>
                <a:tc>
                  <a:txBody>
                    <a:bodyPr/>
                    <a:lstStyle/>
                    <a:p>
                      <a:pPr algn="ctr" fontAlgn="ctr"/>
                      <a:r>
                        <a:rPr lang="fr-FR" sz="1800" b="0" i="0" u="none" strike="noStrike" dirty="0">
                          <a:solidFill>
                            <a:srgbClr val="000000"/>
                          </a:solidFill>
                          <a:effectLst/>
                          <a:latin typeface="Calibri" panose="020F0502020204030204" pitchFamily="34" charset="0"/>
                        </a:rPr>
                        <a:t>467 355,82 €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fontAlgn="ctr"/>
                      <a:r>
                        <a:rPr lang="fr-FR" sz="1600" b="0" i="1" u="none" strike="noStrike" dirty="0">
                          <a:solidFill>
                            <a:srgbClr val="000000"/>
                          </a:solidFill>
                          <a:effectLst/>
                          <a:latin typeface="Calibri" panose="020F0502020204030204" pitchFamily="34" charset="0"/>
                        </a:rPr>
                        <a:t>36 488,78 €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52924262"/>
                  </a:ext>
                </a:extLst>
              </a:tr>
            </a:tbl>
          </a:graphicData>
        </a:graphic>
      </p:graphicFrame>
    </p:spTree>
    <p:extLst>
      <p:ext uri="{BB962C8B-B14F-4D97-AF65-F5344CB8AC3E}">
        <p14:creationId xmlns:p14="http://schemas.microsoft.com/office/powerpoint/2010/main" val="2268072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a:extLst>
              <a:ext uri="{FF2B5EF4-FFF2-40B4-BE49-F238E27FC236}">
                <a16:creationId xmlns:a16="http://schemas.microsoft.com/office/drawing/2014/main" id="{9BE33ECF-6FCE-4CD6-8DFF-8AAFE9829B29}"/>
              </a:ext>
            </a:extLst>
          </p:cNvPr>
          <p:cNvGraphicFramePr>
            <a:graphicFrameLocks/>
          </p:cNvGraphicFramePr>
          <p:nvPr>
            <p:extLst>
              <p:ext uri="{D42A27DB-BD31-4B8C-83A1-F6EECF244321}">
                <p14:modId xmlns:p14="http://schemas.microsoft.com/office/powerpoint/2010/main" val="1138824130"/>
              </p:ext>
            </p:extLst>
          </p:nvPr>
        </p:nvGraphicFramePr>
        <p:xfrm>
          <a:off x="251520" y="1466766"/>
          <a:ext cx="8640960" cy="527460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re 2"/>
          <p:cNvSpPr>
            <a:spLocks noGrp="1"/>
          </p:cNvSpPr>
          <p:nvPr>
            <p:ph type="title"/>
          </p:nvPr>
        </p:nvSpPr>
        <p:spPr>
          <a:xfrm>
            <a:off x="251520" y="-27384"/>
            <a:ext cx="4176464" cy="1656184"/>
          </a:xfrm>
        </p:spPr>
        <p:txBody>
          <a:bodyPr>
            <a:normAutofit/>
          </a:bodyPr>
          <a:lstStyle/>
          <a:p>
            <a:r>
              <a:rPr lang="fr-FR" sz="3600" dirty="0"/>
              <a:t>Vote du budget 2021</a:t>
            </a:r>
            <a:br>
              <a:rPr lang="fr-FR" sz="3600" dirty="0"/>
            </a:br>
            <a:r>
              <a:rPr lang="fr-FR" sz="3600" dirty="0">
                <a:effectLst>
                  <a:outerShdw blurRad="38100" dist="38100" dir="2700000" algn="tl">
                    <a:srgbClr val="000000">
                      <a:alpha val="43137"/>
                    </a:srgbClr>
                  </a:outerShdw>
                </a:effectLst>
              </a:rPr>
              <a:t>Fonctionnement</a:t>
            </a:r>
            <a:endParaRPr lang="fr-FR" b="1" u="sng" dirty="0">
              <a:effectLst>
                <a:outerShdw blurRad="38100" dist="38100" dir="2700000" algn="tl">
                  <a:srgbClr val="000000">
                    <a:alpha val="43137"/>
                  </a:srgbClr>
                </a:outerShdw>
              </a:effectLst>
            </a:endParaRPr>
          </a:p>
        </p:txBody>
      </p:sp>
      <p:sp>
        <p:nvSpPr>
          <p:cNvPr id="10" name="Rectangle 9"/>
          <p:cNvSpPr/>
          <p:nvPr/>
        </p:nvSpPr>
        <p:spPr>
          <a:xfrm>
            <a:off x="4784348" y="404664"/>
            <a:ext cx="3744416" cy="707886"/>
          </a:xfrm>
          <a:prstGeom prst="rect">
            <a:avLst/>
          </a:prstGeom>
          <a:solidFill>
            <a:srgbClr val="FFFF99"/>
          </a:solidFill>
        </p:spPr>
        <p:txBody>
          <a:bodyPr wrap="square">
            <a:spAutoFit/>
          </a:bodyPr>
          <a:lstStyle/>
          <a:p>
            <a:pPr algn="ctr"/>
            <a:r>
              <a:rPr lang="fr-FR" sz="2000" b="1" dirty="0">
                <a:solidFill>
                  <a:schemeClr val="tx2">
                    <a:lumMod val="75000"/>
                  </a:schemeClr>
                </a:solidFill>
              </a:rPr>
              <a:t>Recettes prévisionnelles </a:t>
            </a:r>
          </a:p>
          <a:p>
            <a:pPr algn="ctr"/>
            <a:r>
              <a:rPr lang="fr-FR" sz="2000" b="1" dirty="0">
                <a:solidFill>
                  <a:schemeClr val="tx2">
                    <a:lumMod val="75000"/>
                  </a:schemeClr>
                </a:solidFill>
              </a:rPr>
              <a:t>avec locaux</a:t>
            </a:r>
          </a:p>
        </p:txBody>
      </p:sp>
      <p:sp>
        <p:nvSpPr>
          <p:cNvPr id="5" name="ZoneTexte 4"/>
          <p:cNvSpPr txBox="1"/>
          <p:nvPr/>
        </p:nvSpPr>
        <p:spPr>
          <a:xfrm>
            <a:off x="4644008" y="2224544"/>
            <a:ext cx="3142399" cy="369332"/>
          </a:xfrm>
          <a:prstGeom prst="rect">
            <a:avLst/>
          </a:prstGeom>
          <a:solidFill>
            <a:schemeClr val="tx2">
              <a:lumMod val="40000"/>
              <a:lumOff val="60000"/>
            </a:schemeClr>
          </a:solidFill>
        </p:spPr>
        <p:txBody>
          <a:bodyPr wrap="none" rtlCol="0">
            <a:spAutoFit/>
          </a:bodyPr>
          <a:lstStyle/>
          <a:p>
            <a:r>
              <a:rPr lang="fr-FR" b="1" dirty="0"/>
              <a:t>Recettes prévues: 974 152,05 €</a:t>
            </a:r>
          </a:p>
        </p:txBody>
      </p:sp>
    </p:spTree>
    <p:extLst>
      <p:ext uri="{BB962C8B-B14F-4D97-AF65-F5344CB8AC3E}">
        <p14:creationId xmlns:p14="http://schemas.microsoft.com/office/powerpoint/2010/main" val="2242948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txBox="1">
            <a:spLocks/>
          </p:cNvSpPr>
          <p:nvPr/>
        </p:nvSpPr>
        <p:spPr>
          <a:xfrm>
            <a:off x="251520" y="-27384"/>
            <a:ext cx="4176464" cy="1656184"/>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a:t>
            </a:r>
            <a:br>
              <a:rPr lang="fr-FR" sz="3600" dirty="0"/>
            </a:br>
            <a:r>
              <a:rPr lang="fr-FR" sz="3600" dirty="0">
                <a:effectLst>
                  <a:outerShdw blurRad="38100" dist="38100" dir="2700000" algn="tl">
                    <a:srgbClr val="000000">
                      <a:alpha val="43137"/>
                    </a:srgbClr>
                  </a:outerShdw>
                </a:effectLst>
              </a:rPr>
              <a:t>Fonctionnement</a:t>
            </a:r>
            <a:endParaRPr lang="fr-FR" b="1" u="sng" dirty="0">
              <a:effectLst>
                <a:outerShdw blurRad="38100" dist="38100" dir="2700000" algn="tl">
                  <a:srgbClr val="000000">
                    <a:alpha val="43137"/>
                  </a:srgbClr>
                </a:outerShdw>
              </a:effectLst>
            </a:endParaRPr>
          </a:p>
        </p:txBody>
      </p:sp>
      <p:sp>
        <p:nvSpPr>
          <p:cNvPr id="7" name="Rectangle 6"/>
          <p:cNvSpPr/>
          <p:nvPr/>
        </p:nvSpPr>
        <p:spPr>
          <a:xfrm>
            <a:off x="4644008" y="476672"/>
            <a:ext cx="3744416" cy="707886"/>
          </a:xfrm>
          <a:prstGeom prst="rect">
            <a:avLst/>
          </a:prstGeom>
          <a:solidFill>
            <a:srgbClr val="FFFF99"/>
          </a:solidFill>
        </p:spPr>
        <p:txBody>
          <a:bodyPr wrap="square">
            <a:spAutoFit/>
          </a:bodyPr>
          <a:lstStyle/>
          <a:p>
            <a:pPr algn="ctr"/>
            <a:r>
              <a:rPr lang="fr-FR" sz="2000" b="1" dirty="0">
                <a:solidFill>
                  <a:schemeClr val="tx2">
                    <a:lumMod val="75000"/>
                  </a:schemeClr>
                </a:solidFill>
              </a:rPr>
              <a:t>Recettes prévisionnelles avec locaux</a:t>
            </a:r>
          </a:p>
        </p:txBody>
      </p:sp>
      <p:graphicFrame>
        <p:nvGraphicFramePr>
          <p:cNvPr id="2" name="Tableau 1">
            <a:extLst>
              <a:ext uri="{FF2B5EF4-FFF2-40B4-BE49-F238E27FC236}">
                <a16:creationId xmlns:a16="http://schemas.microsoft.com/office/drawing/2014/main" id="{87501D43-D795-43CB-9D06-36C3DCE5E061}"/>
              </a:ext>
            </a:extLst>
          </p:cNvPr>
          <p:cNvGraphicFramePr>
            <a:graphicFrameLocks noGrp="1"/>
          </p:cNvGraphicFramePr>
          <p:nvPr>
            <p:extLst>
              <p:ext uri="{D42A27DB-BD31-4B8C-83A1-F6EECF244321}">
                <p14:modId xmlns:p14="http://schemas.microsoft.com/office/powerpoint/2010/main" val="2931068574"/>
              </p:ext>
            </p:extLst>
          </p:nvPr>
        </p:nvGraphicFramePr>
        <p:xfrm>
          <a:off x="395536" y="1484784"/>
          <a:ext cx="8568953" cy="4808088"/>
        </p:xfrm>
        <a:graphic>
          <a:graphicData uri="http://schemas.openxmlformats.org/drawingml/2006/table">
            <a:tbl>
              <a:tblPr/>
              <a:tblGrid>
                <a:gridCol w="826829">
                  <a:extLst>
                    <a:ext uri="{9D8B030D-6E8A-4147-A177-3AD203B41FA5}">
                      <a16:colId xmlns:a16="http://schemas.microsoft.com/office/drawing/2014/main" val="2848889329"/>
                    </a:ext>
                  </a:extLst>
                </a:gridCol>
                <a:gridCol w="1202660">
                  <a:extLst>
                    <a:ext uri="{9D8B030D-6E8A-4147-A177-3AD203B41FA5}">
                      <a16:colId xmlns:a16="http://schemas.microsoft.com/office/drawing/2014/main" val="353036757"/>
                    </a:ext>
                  </a:extLst>
                </a:gridCol>
                <a:gridCol w="2254987">
                  <a:extLst>
                    <a:ext uri="{9D8B030D-6E8A-4147-A177-3AD203B41FA5}">
                      <a16:colId xmlns:a16="http://schemas.microsoft.com/office/drawing/2014/main" val="1520810860"/>
                    </a:ext>
                  </a:extLst>
                </a:gridCol>
                <a:gridCol w="1332148">
                  <a:extLst>
                    <a:ext uri="{9D8B030D-6E8A-4147-A177-3AD203B41FA5}">
                      <a16:colId xmlns:a16="http://schemas.microsoft.com/office/drawing/2014/main" val="2577470459"/>
                    </a:ext>
                  </a:extLst>
                </a:gridCol>
                <a:gridCol w="1296144">
                  <a:extLst>
                    <a:ext uri="{9D8B030D-6E8A-4147-A177-3AD203B41FA5}">
                      <a16:colId xmlns:a16="http://schemas.microsoft.com/office/drawing/2014/main" val="1308944695"/>
                    </a:ext>
                  </a:extLst>
                </a:gridCol>
                <a:gridCol w="1656185">
                  <a:extLst>
                    <a:ext uri="{9D8B030D-6E8A-4147-A177-3AD203B41FA5}">
                      <a16:colId xmlns:a16="http://schemas.microsoft.com/office/drawing/2014/main" val="3657875294"/>
                    </a:ext>
                  </a:extLst>
                </a:gridCol>
              </a:tblGrid>
              <a:tr h="369801">
                <a:tc gridSpan="6">
                  <a:txBody>
                    <a:bodyPr/>
                    <a:lstStyle/>
                    <a:p>
                      <a:pPr algn="ctr" fontAlgn="ctr"/>
                      <a:r>
                        <a:rPr lang="fr-FR" sz="1600" b="1" i="0" u="none" strike="noStrike" dirty="0">
                          <a:solidFill>
                            <a:srgbClr val="000000"/>
                          </a:solidFill>
                          <a:effectLst/>
                          <a:latin typeface="Calibri" panose="020F0502020204030204" pitchFamily="34" charset="0"/>
                        </a:rPr>
                        <a:t> RECETTES prévisionnelles de fonctionnement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07597372"/>
                  </a:ext>
                </a:extLst>
              </a:tr>
              <a:tr h="315683">
                <a:tc>
                  <a:txBody>
                    <a:bodyPr/>
                    <a:lstStyle/>
                    <a:p>
                      <a:pPr algn="ctr" fontAlgn="ctr"/>
                      <a:r>
                        <a:rPr lang="fr-FR" sz="1600" b="0" i="0" u="none" strike="noStrike">
                          <a:solidFill>
                            <a:srgbClr val="000000"/>
                          </a:solidFill>
                          <a:effectLst/>
                          <a:latin typeface="Calibri" panose="020F0502020204030204" pitchFamily="34" charset="0"/>
                        </a:rPr>
                        <a:t> Chapitre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0" i="0" u="none" strike="noStrike">
                          <a:solidFill>
                            <a:srgbClr val="000000"/>
                          </a:solidFill>
                          <a:effectLst/>
                          <a:latin typeface="Calibri" panose="020F0502020204030204" pitchFamily="34" charset="0"/>
                        </a:rPr>
                        <a:t> Libellé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0" i="0" u="none" strike="noStrike">
                          <a:solidFill>
                            <a:srgbClr val="000000"/>
                          </a:solidFill>
                          <a:effectLst/>
                          <a:latin typeface="Calibri" panose="020F0502020204030204" pitchFamily="34" charset="0"/>
                        </a:rPr>
                        <a:t> Détails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1" i="0" u="none" strike="noStrike" dirty="0">
                          <a:solidFill>
                            <a:srgbClr val="000000"/>
                          </a:solidFill>
                          <a:effectLst/>
                          <a:latin typeface="Calibri" panose="020F0502020204030204" pitchFamily="34" charset="0"/>
                        </a:rPr>
                        <a:t> BP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1" i="0" u="none" strike="noStrike" dirty="0">
                          <a:solidFill>
                            <a:srgbClr val="000000"/>
                          </a:solidFill>
                          <a:effectLst/>
                          <a:latin typeface="Calibri" panose="020F0502020204030204" pitchFamily="34" charset="0"/>
                        </a:rPr>
                        <a:t> Réalisé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1" i="0" u="none" strike="noStrike" dirty="0">
                          <a:solidFill>
                            <a:srgbClr val="000000"/>
                          </a:solidFill>
                          <a:effectLst/>
                          <a:latin typeface="Calibri" panose="020F0502020204030204" pitchFamily="34" charset="0"/>
                        </a:rPr>
                        <a:t> BP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676440489"/>
                  </a:ext>
                </a:extLst>
              </a:tr>
              <a:tr h="466644">
                <a:tc rowSpan="5">
                  <a:txBody>
                    <a:bodyPr/>
                    <a:lstStyle/>
                    <a:p>
                      <a:pPr algn="ctr" fontAlgn="ctr"/>
                      <a:r>
                        <a:rPr lang="fr-FR" sz="1600" b="0" i="0" u="none" strike="noStrike">
                          <a:solidFill>
                            <a:srgbClr val="000000"/>
                          </a:solidFill>
                          <a:effectLst/>
                          <a:latin typeface="Calibri" panose="020F050202020403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5">
                  <a:txBody>
                    <a:bodyPr/>
                    <a:lstStyle/>
                    <a:p>
                      <a:pPr algn="ctr" fontAlgn="ctr"/>
                      <a:r>
                        <a:rPr lang="fr-FR" sz="1600" b="0" i="0" u="none" strike="noStrike">
                          <a:solidFill>
                            <a:srgbClr val="000000"/>
                          </a:solidFill>
                          <a:effectLst/>
                          <a:latin typeface="Calibri" panose="020F0502020204030204" pitchFamily="34" charset="0"/>
                        </a:rPr>
                        <a:t> Dotations et participations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0" i="0" u="none" strike="noStrike">
                          <a:solidFill>
                            <a:srgbClr val="000000"/>
                          </a:solidFill>
                          <a:effectLst/>
                          <a:latin typeface="Calibri" panose="020F0502020204030204" pitchFamily="34" charset="0"/>
                        </a:rPr>
                        <a:t> Communautés de communes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00000"/>
                          </a:solidFill>
                          <a:effectLst/>
                          <a:latin typeface="Calibri" panose="020F0502020204030204" pitchFamily="34" charset="0"/>
                        </a:rPr>
                        <a:t>196 631,40 €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fr-FR" sz="1500" b="0" i="0" u="none" strike="noStrike" dirty="0">
                          <a:solidFill>
                            <a:srgbClr val="000000"/>
                          </a:solidFill>
                          <a:effectLst/>
                          <a:latin typeface="Calibri" panose="020F0502020204030204" pitchFamily="34" charset="0"/>
                        </a:rPr>
                        <a:t>196 631,40 €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00000"/>
                          </a:solidFill>
                          <a:effectLst/>
                          <a:latin typeface="Calibri" panose="020F0502020204030204" pitchFamily="34" charset="0"/>
                        </a:rPr>
                        <a:t>216 385,25 €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091509756"/>
                  </a:ext>
                </a:extLst>
              </a:tr>
              <a:tr h="792088">
                <a:tc vMerge="1">
                  <a:txBody>
                    <a:bodyPr/>
                    <a:lstStyle/>
                    <a:p>
                      <a:endParaRPr lang="fr-FR"/>
                    </a:p>
                  </a:txBody>
                  <a:tcPr/>
                </a:tc>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 Financeurs (Dépt, Région, Agence de l'Eau, Etat) + autres participations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00000"/>
                          </a:solidFill>
                          <a:effectLst/>
                          <a:latin typeface="Calibri" panose="020F0502020204030204" pitchFamily="34" charset="0"/>
                        </a:rPr>
                        <a:t>447 515,93 €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fr-FR" sz="1500" b="0" i="0" u="none" strike="noStrike" dirty="0">
                          <a:solidFill>
                            <a:srgbClr val="000000"/>
                          </a:solidFill>
                          <a:effectLst/>
                          <a:latin typeface="Calibri" panose="020F0502020204030204" pitchFamily="34" charset="0"/>
                        </a:rPr>
                        <a:t>274 571,34 €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00000"/>
                          </a:solidFill>
                          <a:effectLst/>
                          <a:latin typeface="Calibri" panose="020F0502020204030204" pitchFamily="34" charset="0"/>
                        </a:rPr>
                        <a:t>462 355,87 €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72228377"/>
                  </a:ext>
                </a:extLst>
              </a:tr>
              <a:tr h="189411">
                <a:tc vMerge="1">
                  <a:txBody>
                    <a:bodyPr/>
                    <a:lstStyle/>
                    <a:p>
                      <a:endParaRPr lang="fr-FR"/>
                    </a:p>
                  </a:txBody>
                  <a:tcPr/>
                </a:tc>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 EDF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fr-FR" sz="1500" b="0" i="0"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33301297"/>
                  </a:ext>
                </a:extLst>
              </a:tr>
              <a:tr h="189411">
                <a:tc vMerge="1">
                  <a:txBody>
                    <a:bodyPr/>
                    <a:lstStyle/>
                    <a:p>
                      <a:endParaRPr lang="fr-FR"/>
                    </a:p>
                  </a:txBody>
                  <a:tcPr/>
                </a:tc>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 Transalpes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1600" b="0" i="0" u="none" strike="noStrike">
                          <a:solidFill>
                            <a:srgbClr val="000000"/>
                          </a:solidFill>
                          <a:effectLst/>
                          <a:latin typeface="Calibri" panose="020F0502020204030204" pitchFamily="34" charset="0"/>
                        </a:rPr>
                        <a:t>5 000,00 €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ctr"/>
                      <a:r>
                        <a:rPr lang="fr-FR" sz="1500" b="0" i="0" u="none" strike="noStrike">
                          <a:solidFill>
                            <a:srgbClr val="000000"/>
                          </a:solidFill>
                          <a:effectLst/>
                          <a:latin typeface="Calibri" panose="020F0502020204030204" pitchFamily="34" charset="0"/>
                        </a:rPr>
                        <a:t>5 000,00 €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r-FR" sz="1600" b="0" i="0"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23428981"/>
                  </a:ext>
                </a:extLst>
              </a:tr>
              <a:tr h="189411">
                <a:tc vMerge="1">
                  <a:txBody>
                    <a:bodyPr/>
                    <a:lstStyle/>
                    <a:p>
                      <a:endParaRPr lang="fr-FR"/>
                    </a:p>
                  </a:txBody>
                  <a:tcPr/>
                </a:tc>
                <a:tc vMerge="1">
                  <a:txBody>
                    <a:bodyPr/>
                    <a:lstStyle/>
                    <a:p>
                      <a:endParaRPr lang="fr-FR"/>
                    </a:p>
                  </a:txBody>
                  <a:tcPr/>
                </a:tc>
                <a:tc>
                  <a:txBody>
                    <a:bodyPr/>
                    <a:lstStyle/>
                    <a:p>
                      <a:pPr algn="ctr" fontAlgn="ctr"/>
                      <a:r>
                        <a:rPr lang="fr-FR" sz="1600" b="1" i="0" u="none" strike="noStrike">
                          <a:solidFill>
                            <a:srgbClr val="000000"/>
                          </a:solidFill>
                          <a:effectLst/>
                          <a:latin typeface="Calibri" panose="020F0502020204030204" pitchFamily="34" charset="0"/>
                        </a:rPr>
                        <a:t> TOTAL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1" i="0" u="none" strike="noStrike" dirty="0">
                          <a:solidFill>
                            <a:srgbClr val="000000"/>
                          </a:solidFill>
                          <a:effectLst/>
                          <a:latin typeface="Calibri" panose="020F0502020204030204" pitchFamily="34" charset="0"/>
                        </a:rPr>
                        <a:t>649 147,33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1" i="0" u="none" strike="noStrike">
                          <a:solidFill>
                            <a:srgbClr val="000000"/>
                          </a:solidFill>
                          <a:effectLst/>
                          <a:latin typeface="Calibri" panose="020F0502020204030204" pitchFamily="34" charset="0"/>
                        </a:rPr>
                        <a:t>476 202,74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1" i="0" u="none" strike="noStrike">
                          <a:solidFill>
                            <a:srgbClr val="000000"/>
                          </a:solidFill>
                          <a:effectLst/>
                          <a:latin typeface="Calibri" panose="020F0502020204030204" pitchFamily="34" charset="0"/>
                        </a:rPr>
                        <a:t>678 741,13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219889557"/>
                  </a:ext>
                </a:extLst>
              </a:tr>
              <a:tr h="273135">
                <a:tc>
                  <a:txBody>
                    <a:bodyPr/>
                    <a:lstStyle/>
                    <a:p>
                      <a:pPr algn="ctr" fontAlgn="ctr"/>
                      <a:r>
                        <a:rPr lang="fr-FR" sz="1600" b="0" i="0" u="none" strike="noStrike">
                          <a:solidFill>
                            <a:srgbClr val="000000"/>
                          </a:solidFill>
                          <a:effectLst/>
                          <a:latin typeface="Calibri" panose="020F0502020204030204" pitchFamily="34" charset="0"/>
                        </a:rPr>
                        <a:t>6419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fr-FR" sz="1600" b="0" i="0" u="none" strike="noStrike">
                          <a:solidFill>
                            <a:srgbClr val="000000"/>
                          </a:solidFill>
                          <a:effectLst/>
                          <a:latin typeface="Calibri" panose="020F0502020204030204" pitchFamily="34" charset="0"/>
                        </a:rPr>
                        <a:t>Remboursements rémunérations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1600" b="1"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1" i="0" u="none" strike="noStrike" dirty="0">
                          <a:solidFill>
                            <a:srgbClr val="000000"/>
                          </a:solidFill>
                          <a:effectLst/>
                          <a:latin typeface="Calibri" panose="020F0502020204030204" pitchFamily="34" charset="0"/>
                        </a:rPr>
                        <a:t>2 561,10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1"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1820425"/>
                  </a:ext>
                </a:extLst>
              </a:tr>
              <a:tr h="346350">
                <a:tc>
                  <a:txBody>
                    <a:bodyPr/>
                    <a:lstStyle/>
                    <a:p>
                      <a:pPr algn="ctr" fontAlgn="ctr"/>
                      <a:r>
                        <a:rPr lang="fr-FR" sz="1600" b="0" i="0" u="none" strike="noStrike">
                          <a:solidFill>
                            <a:srgbClr val="000000"/>
                          </a:solidFill>
                          <a:effectLst/>
                          <a:latin typeface="Calibri" panose="020F0502020204030204" pitchFamily="34" charset="0"/>
                        </a:rPr>
                        <a:t>773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fr-FR" sz="1600" b="0" i="0" u="none" strike="noStrike">
                          <a:solidFill>
                            <a:srgbClr val="000000"/>
                          </a:solidFill>
                          <a:effectLst/>
                          <a:latin typeface="Calibri" panose="020F0502020204030204" pitchFamily="34" charset="0"/>
                        </a:rPr>
                        <a:t> Mandats annulé sur exercices antérieurs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1600" b="0" i="0" u="none" strike="noStrike" dirty="0">
                          <a:solidFill>
                            <a:srgbClr val="000000"/>
                          </a:solidFill>
                          <a:effectLst/>
                          <a:latin typeface="Calibri" panose="020F0502020204030204" pitchFamily="34" charset="0"/>
                        </a:rPr>
                        <a:t>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0" i="0" u="none" strike="noStrike">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0" i="0" u="none" strike="noStrike" dirty="0">
                          <a:solidFill>
                            <a:srgbClr val="000000"/>
                          </a:solidFill>
                          <a:effectLst/>
                          <a:latin typeface="Calibri" panose="020F0502020204030204" pitchFamily="34" charset="0"/>
                        </a:rPr>
                        <a:t>100,00 €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960680177"/>
                  </a:ext>
                </a:extLst>
              </a:tr>
              <a:tr h="346350">
                <a:tc>
                  <a:txBody>
                    <a:bodyPr/>
                    <a:lstStyle/>
                    <a:p>
                      <a:pPr algn="ctr" fontAlgn="ctr"/>
                      <a:r>
                        <a:rPr lang="fr-FR" sz="1600" b="0" i="0" u="none" strike="noStrike">
                          <a:solidFill>
                            <a:srgbClr val="000000"/>
                          </a:solidFill>
                          <a:effectLst/>
                          <a:latin typeface="Calibri" panose="020F0502020204030204" pitchFamily="34" charset="0"/>
                        </a:rPr>
                        <a:t>7588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fr-FR" sz="1600" b="0" i="0" u="none" strike="noStrike">
                          <a:solidFill>
                            <a:srgbClr val="000000"/>
                          </a:solidFill>
                          <a:effectLst/>
                          <a:latin typeface="Calibri" panose="020F0502020204030204" pitchFamily="34" charset="0"/>
                        </a:rPr>
                        <a:t>Autres produits div. de gestion courante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16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0" i="0" u="none" strike="noStrike" dirty="0">
                          <a:solidFill>
                            <a:srgbClr val="000000"/>
                          </a:solidFill>
                          <a:effectLst/>
                          <a:latin typeface="Calibri" panose="020F0502020204030204" pitchFamily="34" charset="0"/>
                        </a:rPr>
                        <a:t>2,18 €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0" i="0" u="none" strike="noStrike" dirty="0">
                          <a:solidFill>
                            <a:srgbClr val="000000"/>
                          </a:solidFill>
                          <a:effectLst/>
                          <a:latin typeface="Calibri" panose="020F0502020204030204" pitchFamily="34" charset="0"/>
                        </a:rPr>
                        <a:t>3,00 €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27418285"/>
                  </a:ext>
                </a:extLst>
              </a:tr>
              <a:tr h="378821">
                <a:tc>
                  <a:txBody>
                    <a:bodyPr/>
                    <a:lstStyle/>
                    <a:p>
                      <a:pPr algn="ctr" fontAlgn="ctr"/>
                      <a:r>
                        <a:rPr lang="fr-FR" sz="1600" b="0" i="0" u="none" strike="noStrike">
                          <a:solidFill>
                            <a:srgbClr val="000000"/>
                          </a:solidFill>
                          <a:effectLst/>
                          <a:latin typeface="Calibri" panose="020F0502020204030204" pitchFamily="34" charset="0"/>
                        </a:rPr>
                        <a:t>042-777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fr-FR" sz="1600" b="0" i="0" u="none" strike="noStrike">
                          <a:solidFill>
                            <a:srgbClr val="000000"/>
                          </a:solidFill>
                          <a:effectLst/>
                          <a:latin typeface="Calibri" panose="020F0502020204030204" pitchFamily="34" charset="0"/>
                        </a:rPr>
                        <a:t> Reprise de subventions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1600" b="0" i="0" u="none" strike="noStrike" dirty="0">
                          <a:solidFill>
                            <a:srgbClr val="000000"/>
                          </a:solidFill>
                          <a:effectLst/>
                          <a:latin typeface="Calibri" panose="020F0502020204030204" pitchFamily="34" charset="0"/>
                        </a:rPr>
                        <a:t>185 543,00 €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0" i="0" u="none" strike="noStrike" dirty="0">
                          <a:solidFill>
                            <a:srgbClr val="000000"/>
                          </a:solidFill>
                          <a:effectLst/>
                          <a:latin typeface="Calibri" panose="020F0502020204030204" pitchFamily="34" charset="0"/>
                        </a:rPr>
                        <a:t>185 543,00 €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0" i="0" u="none" strike="noStrike" dirty="0">
                          <a:solidFill>
                            <a:srgbClr val="000000"/>
                          </a:solidFill>
                          <a:effectLst/>
                          <a:latin typeface="Calibri" panose="020F0502020204030204" pitchFamily="34" charset="0"/>
                        </a:rPr>
                        <a:t>179 289,35 €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203428884"/>
                  </a:ext>
                </a:extLst>
              </a:tr>
              <a:tr h="324704">
                <a:tc>
                  <a:txBody>
                    <a:bodyPr/>
                    <a:lstStyle/>
                    <a:p>
                      <a:pPr algn="ctr" fontAlgn="ctr"/>
                      <a:r>
                        <a:rPr lang="fr-FR" sz="1600" b="0" i="0" u="none" strike="noStrike">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fr-FR" sz="1600" b="0" i="0" u="none" strike="noStrike">
                          <a:solidFill>
                            <a:srgbClr val="000000"/>
                          </a:solidFill>
                          <a:effectLst/>
                          <a:latin typeface="Calibri" panose="020F0502020204030204" pitchFamily="34" charset="0"/>
                        </a:rPr>
                        <a:t> Résultat de fonctionnement reporté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a:txBody>
                    <a:bodyPr/>
                    <a:lstStyle/>
                    <a:p>
                      <a:pPr algn="ctr" fontAlgn="ctr"/>
                      <a:r>
                        <a:rPr lang="fr-FR" sz="1600" b="0" i="0" u="none" strike="noStrike" dirty="0">
                          <a:solidFill>
                            <a:srgbClr val="000000"/>
                          </a:solidFill>
                          <a:effectLst/>
                          <a:latin typeface="Calibri" panose="020F0502020204030204" pitchFamily="34" charset="0"/>
                        </a:rPr>
                        <a:t>128 419,44 €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0" i="0" u="none" strike="noStrike" dirty="0">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0" i="0" u="none" strike="noStrike" dirty="0">
                          <a:solidFill>
                            <a:srgbClr val="000000"/>
                          </a:solidFill>
                          <a:effectLst/>
                          <a:latin typeface="Calibri" panose="020F0502020204030204" pitchFamily="34" charset="0"/>
                        </a:rPr>
                        <a:t>116 018,57 €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192140440"/>
                  </a:ext>
                </a:extLst>
              </a:tr>
              <a:tr h="441956">
                <a:tc gridSpan="3">
                  <a:txBody>
                    <a:bodyPr/>
                    <a:lstStyle/>
                    <a:p>
                      <a:pPr algn="ctr" fontAlgn="ctr"/>
                      <a:r>
                        <a:rPr lang="fr-FR" sz="1600" b="1" i="0" u="none" strike="noStrike">
                          <a:solidFill>
                            <a:srgbClr val="000000"/>
                          </a:solidFill>
                          <a:effectLst/>
                          <a:latin typeface="Calibri" panose="020F0502020204030204" pitchFamily="34" charset="0"/>
                        </a:rPr>
                        <a:t> TOTAL RECETTES DE FONCTIONNEMENT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a:txBody>
                    <a:bodyPr/>
                    <a:lstStyle/>
                    <a:p>
                      <a:pPr algn="ctr" fontAlgn="ctr"/>
                      <a:r>
                        <a:rPr lang="fr-FR" sz="1600" b="1" i="0" u="none" strike="noStrike" dirty="0">
                          <a:solidFill>
                            <a:srgbClr val="000000"/>
                          </a:solidFill>
                          <a:effectLst/>
                          <a:latin typeface="Calibri" panose="020F0502020204030204" pitchFamily="34" charset="0"/>
                        </a:rPr>
                        <a:t>963 209,77 €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1" i="0" u="none" strike="noStrike" dirty="0">
                          <a:solidFill>
                            <a:srgbClr val="000000"/>
                          </a:solidFill>
                          <a:effectLst/>
                          <a:latin typeface="Calibri" panose="020F0502020204030204" pitchFamily="34" charset="0"/>
                        </a:rPr>
                        <a:t>664 309,02 €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600" b="1" i="0" u="none" strike="noStrike" dirty="0">
                          <a:solidFill>
                            <a:srgbClr val="000000"/>
                          </a:solidFill>
                          <a:effectLst/>
                          <a:latin typeface="Calibri" panose="020F0502020204030204" pitchFamily="34" charset="0"/>
                        </a:rPr>
                        <a:t>974 152,05 €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998002356"/>
                  </a:ext>
                </a:extLst>
              </a:tr>
            </a:tbl>
          </a:graphicData>
        </a:graphic>
      </p:graphicFrame>
    </p:spTree>
    <p:extLst>
      <p:ext uri="{BB962C8B-B14F-4D97-AF65-F5344CB8AC3E}">
        <p14:creationId xmlns:p14="http://schemas.microsoft.com/office/powerpoint/2010/main" val="52437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79512" y="160048"/>
            <a:ext cx="4248472"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 </a:t>
            </a:r>
          </a:p>
          <a:p>
            <a:r>
              <a:rPr lang="fr-FR" sz="3600" dirty="0"/>
              <a:t>Investissement</a:t>
            </a:r>
            <a:endParaRPr lang="fr-FR" b="1" u="sng" dirty="0"/>
          </a:p>
        </p:txBody>
      </p:sp>
      <p:sp>
        <p:nvSpPr>
          <p:cNvPr id="8" name="Rectangle 7"/>
          <p:cNvSpPr/>
          <p:nvPr/>
        </p:nvSpPr>
        <p:spPr>
          <a:xfrm>
            <a:off x="5106144" y="488866"/>
            <a:ext cx="3354288" cy="707886"/>
          </a:xfrm>
          <a:prstGeom prst="rect">
            <a:avLst/>
          </a:prstGeom>
          <a:solidFill>
            <a:srgbClr val="92D050"/>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sp>
        <p:nvSpPr>
          <p:cNvPr id="5" name="ZoneTexte 4"/>
          <p:cNvSpPr txBox="1"/>
          <p:nvPr/>
        </p:nvSpPr>
        <p:spPr>
          <a:xfrm>
            <a:off x="5209734" y="1997688"/>
            <a:ext cx="3250698" cy="615553"/>
          </a:xfrm>
          <a:prstGeom prst="rect">
            <a:avLst/>
          </a:prstGeom>
          <a:solidFill>
            <a:schemeClr val="accent4"/>
          </a:solidFill>
        </p:spPr>
        <p:txBody>
          <a:bodyPr wrap="none" rtlCol="0">
            <a:spAutoFit/>
          </a:bodyPr>
          <a:lstStyle/>
          <a:p>
            <a:r>
              <a:rPr lang="fr-FR" b="1" dirty="0"/>
              <a:t>Dépenses prévues: 970 502,15 €</a:t>
            </a:r>
          </a:p>
          <a:p>
            <a:pPr algn="ctr"/>
            <a:r>
              <a:rPr lang="fr-FR" sz="1600" i="1" dirty="0"/>
              <a:t>dont 58 800 € RAR 2020</a:t>
            </a:r>
          </a:p>
        </p:txBody>
      </p:sp>
      <p:graphicFrame>
        <p:nvGraphicFramePr>
          <p:cNvPr id="10" name="Graphique 9">
            <a:extLst>
              <a:ext uri="{FF2B5EF4-FFF2-40B4-BE49-F238E27FC236}">
                <a16:creationId xmlns:a16="http://schemas.microsoft.com/office/drawing/2014/main" id="{F3E04E4F-7041-4FAE-9900-E7550ED0582C}"/>
              </a:ext>
            </a:extLst>
          </p:cNvPr>
          <p:cNvGraphicFramePr>
            <a:graphicFrameLocks/>
          </p:cNvGraphicFramePr>
          <p:nvPr>
            <p:extLst>
              <p:ext uri="{D42A27DB-BD31-4B8C-83A1-F6EECF244321}">
                <p14:modId xmlns:p14="http://schemas.microsoft.com/office/powerpoint/2010/main" val="95965129"/>
              </p:ext>
            </p:extLst>
          </p:nvPr>
        </p:nvGraphicFramePr>
        <p:xfrm>
          <a:off x="434068" y="1420832"/>
          <a:ext cx="8275864" cy="54063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9322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79512" y="160048"/>
            <a:ext cx="4248472"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 </a:t>
            </a:r>
          </a:p>
          <a:p>
            <a:r>
              <a:rPr lang="fr-FR" sz="3600" dirty="0"/>
              <a:t>Investissement</a:t>
            </a:r>
            <a:endParaRPr lang="fr-FR" b="1" u="sng" dirty="0"/>
          </a:p>
        </p:txBody>
      </p:sp>
      <p:sp>
        <p:nvSpPr>
          <p:cNvPr id="8" name="Rectangle 7"/>
          <p:cNvSpPr/>
          <p:nvPr/>
        </p:nvSpPr>
        <p:spPr>
          <a:xfrm>
            <a:off x="5220072" y="476672"/>
            <a:ext cx="3354288" cy="707886"/>
          </a:xfrm>
          <a:prstGeom prst="rect">
            <a:avLst/>
          </a:prstGeom>
          <a:solidFill>
            <a:srgbClr val="92D050"/>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pic>
        <p:nvPicPr>
          <p:cNvPr id="6" name="Image 5">
            <a:extLst>
              <a:ext uri="{FF2B5EF4-FFF2-40B4-BE49-F238E27FC236}">
                <a16:creationId xmlns:a16="http://schemas.microsoft.com/office/drawing/2014/main" id="{9D178235-CB28-4D99-A539-EB7F77669E5A}"/>
              </a:ext>
            </a:extLst>
          </p:cNvPr>
          <p:cNvPicPr>
            <a:picLocks noChangeAspect="1"/>
          </p:cNvPicPr>
          <p:nvPr/>
        </p:nvPicPr>
        <p:blipFill>
          <a:blip r:embed="rId2"/>
          <a:stretch>
            <a:fillRect/>
          </a:stretch>
        </p:blipFill>
        <p:spPr>
          <a:xfrm>
            <a:off x="419273" y="1381998"/>
            <a:ext cx="8305453" cy="5471828"/>
          </a:xfrm>
          <a:prstGeom prst="rect">
            <a:avLst/>
          </a:prstGeom>
        </p:spPr>
      </p:pic>
    </p:spTree>
    <p:extLst>
      <p:ext uri="{BB962C8B-B14F-4D97-AF65-F5344CB8AC3E}">
        <p14:creationId xmlns:p14="http://schemas.microsoft.com/office/powerpoint/2010/main" val="357704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90032" y="824880"/>
            <a:ext cx="7772400" cy="1524000"/>
          </a:xfrm>
        </p:spPr>
        <p:txBody>
          <a:bodyPr>
            <a:normAutofit/>
          </a:bodyPr>
          <a:lstStyle/>
          <a:p>
            <a:r>
              <a:rPr lang="fr-FR" dirty="0"/>
              <a:t>Délibération</a:t>
            </a:r>
            <a:r>
              <a:rPr lang="fr-FR" sz="4000" dirty="0"/>
              <a:t>: Compte de gestion</a:t>
            </a:r>
            <a:endParaRPr lang="fr-FR" b="1" u="sng" dirty="0"/>
          </a:p>
        </p:txBody>
      </p:sp>
    </p:spTree>
    <p:extLst>
      <p:ext uri="{BB962C8B-B14F-4D97-AF65-F5344CB8AC3E}">
        <p14:creationId xmlns:p14="http://schemas.microsoft.com/office/powerpoint/2010/main" val="238991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79512" y="160048"/>
            <a:ext cx="4248472"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 </a:t>
            </a:r>
          </a:p>
          <a:p>
            <a:r>
              <a:rPr lang="fr-FR" sz="3600" dirty="0"/>
              <a:t>Investissement</a:t>
            </a:r>
            <a:endParaRPr lang="fr-FR" b="1" u="sng" dirty="0"/>
          </a:p>
        </p:txBody>
      </p:sp>
      <p:sp>
        <p:nvSpPr>
          <p:cNvPr id="8" name="Rectangle 7"/>
          <p:cNvSpPr/>
          <p:nvPr/>
        </p:nvSpPr>
        <p:spPr>
          <a:xfrm>
            <a:off x="5220072" y="476672"/>
            <a:ext cx="3354288" cy="707886"/>
          </a:xfrm>
          <a:prstGeom prst="rect">
            <a:avLst/>
          </a:prstGeom>
          <a:solidFill>
            <a:srgbClr val="92D050"/>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graphicFrame>
        <p:nvGraphicFramePr>
          <p:cNvPr id="7" name="Tableau 6">
            <a:extLst>
              <a:ext uri="{FF2B5EF4-FFF2-40B4-BE49-F238E27FC236}">
                <a16:creationId xmlns:a16="http://schemas.microsoft.com/office/drawing/2014/main" id="{09B500A3-9D35-40DD-9BCF-7E560FA7758A}"/>
              </a:ext>
            </a:extLst>
          </p:cNvPr>
          <p:cNvGraphicFramePr>
            <a:graphicFrameLocks noGrp="1"/>
          </p:cNvGraphicFramePr>
          <p:nvPr>
            <p:extLst>
              <p:ext uri="{D42A27DB-BD31-4B8C-83A1-F6EECF244321}">
                <p14:modId xmlns:p14="http://schemas.microsoft.com/office/powerpoint/2010/main" val="136909419"/>
              </p:ext>
            </p:extLst>
          </p:nvPr>
        </p:nvGraphicFramePr>
        <p:xfrm>
          <a:off x="179511" y="1762687"/>
          <a:ext cx="8784977" cy="1382078"/>
        </p:xfrm>
        <a:graphic>
          <a:graphicData uri="http://schemas.openxmlformats.org/drawingml/2006/table">
            <a:tbl>
              <a:tblPr/>
              <a:tblGrid>
                <a:gridCol w="971312">
                  <a:extLst>
                    <a:ext uri="{9D8B030D-6E8A-4147-A177-3AD203B41FA5}">
                      <a16:colId xmlns:a16="http://schemas.microsoft.com/office/drawing/2014/main" val="1829504755"/>
                    </a:ext>
                  </a:extLst>
                </a:gridCol>
                <a:gridCol w="1692985">
                  <a:extLst>
                    <a:ext uri="{9D8B030D-6E8A-4147-A177-3AD203B41FA5}">
                      <a16:colId xmlns:a16="http://schemas.microsoft.com/office/drawing/2014/main" val="397555798"/>
                    </a:ext>
                  </a:extLst>
                </a:gridCol>
                <a:gridCol w="1224136">
                  <a:extLst>
                    <a:ext uri="{9D8B030D-6E8A-4147-A177-3AD203B41FA5}">
                      <a16:colId xmlns:a16="http://schemas.microsoft.com/office/drawing/2014/main" val="164563475"/>
                    </a:ext>
                  </a:extLst>
                </a:gridCol>
                <a:gridCol w="1512168">
                  <a:extLst>
                    <a:ext uri="{9D8B030D-6E8A-4147-A177-3AD203B41FA5}">
                      <a16:colId xmlns:a16="http://schemas.microsoft.com/office/drawing/2014/main" val="4191739068"/>
                    </a:ext>
                  </a:extLst>
                </a:gridCol>
                <a:gridCol w="1584212">
                  <a:extLst>
                    <a:ext uri="{9D8B030D-6E8A-4147-A177-3AD203B41FA5}">
                      <a16:colId xmlns:a16="http://schemas.microsoft.com/office/drawing/2014/main" val="1134484102"/>
                    </a:ext>
                  </a:extLst>
                </a:gridCol>
                <a:gridCol w="1800164">
                  <a:extLst>
                    <a:ext uri="{9D8B030D-6E8A-4147-A177-3AD203B41FA5}">
                      <a16:colId xmlns:a16="http://schemas.microsoft.com/office/drawing/2014/main" val="825780843"/>
                    </a:ext>
                  </a:extLst>
                </a:gridCol>
              </a:tblGrid>
              <a:tr h="782766">
                <a:tc>
                  <a:txBody>
                    <a:bodyPr/>
                    <a:lstStyle/>
                    <a:p>
                      <a:pPr algn="ctr" fontAlgn="ctr"/>
                      <a:r>
                        <a:rPr lang="fr-FR" sz="1800" b="0" i="0" u="none" strike="noStrike" dirty="0">
                          <a:solidFill>
                            <a:srgbClr val="000000"/>
                          </a:solidFill>
                          <a:effectLst/>
                          <a:latin typeface="Calibri" panose="020F0502020204030204" pitchFamily="34" charset="0"/>
                        </a:rPr>
                        <a:t> Chapitre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Libellé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1" i="0" u="none" strike="noStrike">
                          <a:solidFill>
                            <a:srgbClr val="000000"/>
                          </a:solidFill>
                          <a:effectLst/>
                          <a:latin typeface="Calibri" panose="020F0502020204030204" pitchFamily="34" charset="0"/>
                        </a:rPr>
                        <a:t> RAR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1" i="0" u="none" strike="noStrike" dirty="0">
                          <a:solidFill>
                            <a:srgbClr val="000000"/>
                          </a:solidFill>
                          <a:effectLst/>
                          <a:latin typeface="Calibri" panose="020F0502020204030204" pitchFamily="34" charset="0"/>
                        </a:rPr>
                        <a:t>Actions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1" i="0" u="none" strike="noStrike" dirty="0">
                          <a:solidFill>
                            <a:srgbClr val="000000"/>
                          </a:solidFill>
                          <a:effectLst/>
                          <a:latin typeface="Calibri" panose="020F0502020204030204" pitchFamily="34" charset="0"/>
                        </a:rPr>
                        <a:t> BP 2021 (RAR + nouvelles dépenses)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fr-FR" sz="1600" b="1" i="1" u="none" strike="noStrike">
                          <a:solidFill>
                            <a:srgbClr val="000000"/>
                          </a:solidFill>
                          <a:effectLst/>
                          <a:latin typeface="Calibri" panose="020F0502020204030204" pitchFamily="34" charset="0"/>
                        </a:rPr>
                        <a:t> Différence </a:t>
                      </a:r>
                      <a:br>
                        <a:rPr lang="fr-FR" sz="1600" b="1" i="1" u="none" strike="noStrike">
                          <a:solidFill>
                            <a:srgbClr val="000000"/>
                          </a:solidFill>
                          <a:effectLst/>
                          <a:latin typeface="Calibri" panose="020F0502020204030204" pitchFamily="34" charset="0"/>
                        </a:rPr>
                      </a:br>
                      <a:r>
                        <a:rPr lang="fr-FR" sz="1600" b="1" i="1" u="none" strike="noStrike">
                          <a:solidFill>
                            <a:srgbClr val="000000"/>
                          </a:solidFill>
                          <a:effectLst/>
                          <a:latin typeface="Calibri" panose="020F0502020204030204" pitchFamily="34" charset="0"/>
                        </a:rPr>
                        <a:t>BP2021 - BP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29273923"/>
                  </a:ext>
                </a:extLst>
              </a:tr>
              <a:tr h="559118">
                <a:tc>
                  <a:txBody>
                    <a:bodyPr/>
                    <a:lstStyle/>
                    <a:p>
                      <a:pPr algn="ctr" fontAlgn="ctr"/>
                      <a:r>
                        <a:rPr lang="fr-FR" sz="1800" b="0" i="0" u="none" strike="noStrike" dirty="0">
                          <a:solidFill>
                            <a:srgbClr val="000000"/>
                          </a:solidFill>
                          <a:effectLst/>
                          <a:latin typeface="Calibri" panose="020F050202020403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dirty="0">
                          <a:solidFill>
                            <a:srgbClr val="000000"/>
                          </a:solidFill>
                          <a:effectLst/>
                          <a:latin typeface="Calibri" panose="020F0502020204030204" pitchFamily="34" charset="0"/>
                        </a:rPr>
                        <a:t> Immobilisations incorporelles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0" i="0" u="none" strike="noStrike">
                          <a:solidFill>
                            <a:srgbClr val="000000"/>
                          </a:solidFill>
                          <a:effectLst/>
                          <a:latin typeface="Calibri" panose="020F0502020204030204" pitchFamily="34" charset="0"/>
                        </a:rPr>
                        <a:t>90 992,80 €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0" i="0" u="none" strike="noStrike" dirty="0">
                          <a:solidFill>
                            <a:srgbClr val="000000"/>
                          </a:solidFill>
                          <a:effectLst/>
                          <a:latin typeface="Calibri" panose="020F0502020204030204" pitchFamily="34" charset="0"/>
                        </a:rPr>
                        <a:t>90 992,80 €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fr-FR" sz="1600" b="0" i="1" u="none" strike="noStrike" dirty="0">
                          <a:solidFill>
                            <a:srgbClr val="000000"/>
                          </a:solidFill>
                          <a:effectLst/>
                          <a:latin typeface="Calibri" panose="020F0502020204030204" pitchFamily="34" charset="0"/>
                        </a:rPr>
                        <a:t>-44 514,58 €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807602786"/>
                  </a:ext>
                </a:extLst>
              </a:tr>
            </a:tbl>
          </a:graphicData>
        </a:graphic>
      </p:graphicFrame>
      <p:sp>
        <p:nvSpPr>
          <p:cNvPr id="10" name="Espace réservé du contenu 3">
            <a:extLst>
              <a:ext uri="{FF2B5EF4-FFF2-40B4-BE49-F238E27FC236}">
                <a16:creationId xmlns:a16="http://schemas.microsoft.com/office/drawing/2014/main" id="{87B85017-E052-4050-BD69-E46D8C14099D}"/>
              </a:ext>
            </a:extLst>
          </p:cNvPr>
          <p:cNvSpPr>
            <a:spLocks noGrp="1"/>
          </p:cNvSpPr>
          <p:nvPr>
            <p:ph idx="1"/>
          </p:nvPr>
        </p:nvSpPr>
        <p:spPr>
          <a:xfrm>
            <a:off x="683568" y="3717032"/>
            <a:ext cx="8136904" cy="2592288"/>
          </a:xfrm>
          <a:prstGeom prst="rect">
            <a:avLst/>
          </a:prstGeom>
        </p:spPr>
        <p:txBody>
          <a:bodyPr vert="horz" lIns="91430" tIns="45715" rIns="91430" bIns="45715" rtlCol="0">
            <a:normAutofit/>
          </a:bodyPr>
          <a:lstStyle/>
          <a:p>
            <a:pPr marL="0" indent="0">
              <a:spcBef>
                <a:spcPct val="20000"/>
              </a:spcBef>
              <a:buSzPct val="100000"/>
              <a:buNone/>
            </a:pPr>
            <a:r>
              <a:rPr lang="fr-FR" b="1" dirty="0">
                <a:solidFill>
                  <a:srgbClr val="FF9933"/>
                </a:solidFill>
              </a:rPr>
              <a:t>Chapitre 20 : </a:t>
            </a:r>
          </a:p>
          <a:p>
            <a:pPr marL="800053" lvl="1" indent="-342900">
              <a:spcBef>
                <a:spcPct val="20000"/>
              </a:spcBef>
              <a:buSzPct val="100000"/>
              <a:buFont typeface="Arial" panose="020B0604020202020204" pitchFamily="34" charset="0"/>
              <a:buChar char="•"/>
            </a:pPr>
            <a:r>
              <a:rPr lang="fr-FR" sz="2000" dirty="0">
                <a:solidFill>
                  <a:schemeClr val="tx2"/>
                </a:solidFill>
              </a:rPr>
              <a:t>Etude endiguement Grand Buëch (48 000 €TTC)</a:t>
            </a:r>
          </a:p>
          <a:p>
            <a:pPr marL="800053" lvl="1" indent="-342900">
              <a:spcBef>
                <a:spcPct val="20000"/>
              </a:spcBef>
              <a:buSzPct val="100000"/>
              <a:buFont typeface="Arial" panose="020B0604020202020204" pitchFamily="34" charset="0"/>
              <a:buChar char="•"/>
            </a:pPr>
            <a:r>
              <a:rPr lang="fr-FR" sz="2000" dirty="0"/>
              <a:t>Logiciel (1 892,80 €TTC)</a:t>
            </a:r>
            <a:endParaRPr lang="fr-FR" sz="2000" b="1" dirty="0">
              <a:solidFill>
                <a:srgbClr val="FF9933"/>
              </a:solidFill>
            </a:endParaRPr>
          </a:p>
          <a:p>
            <a:pPr marL="800053" lvl="1" indent="-342900">
              <a:buFont typeface="Arial" panose="020B0604020202020204" pitchFamily="34" charset="0"/>
              <a:buChar char="•"/>
            </a:pPr>
            <a:r>
              <a:rPr lang="fr-FR" sz="2000" dirty="0"/>
              <a:t>Annonces et insertion travaux entretien de la végétation (300 €TTC)</a:t>
            </a:r>
          </a:p>
          <a:p>
            <a:pPr marL="800053" lvl="1" indent="-342900">
              <a:buFont typeface="Arial" panose="020B0604020202020204" pitchFamily="34" charset="0"/>
              <a:buChar char="•"/>
            </a:pPr>
            <a:r>
              <a:rPr lang="fr-FR" sz="2000" dirty="0"/>
              <a:t>Etudes faisabilité/architecte – locaux  (40 800 €TTC)</a:t>
            </a:r>
          </a:p>
          <a:p>
            <a:pPr marL="800053" lvl="1" indent="-342900">
              <a:buFont typeface="Arial" panose="020B0604020202020204" pitchFamily="34" charset="0"/>
              <a:buChar char="•"/>
            </a:pPr>
            <a:endParaRPr lang="fr-FR" sz="2000" dirty="0"/>
          </a:p>
        </p:txBody>
      </p:sp>
    </p:spTree>
    <p:extLst>
      <p:ext uri="{BB962C8B-B14F-4D97-AF65-F5344CB8AC3E}">
        <p14:creationId xmlns:p14="http://schemas.microsoft.com/office/powerpoint/2010/main" val="1499023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79512" y="160048"/>
            <a:ext cx="4248472"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 </a:t>
            </a:r>
          </a:p>
          <a:p>
            <a:r>
              <a:rPr lang="fr-FR" sz="3600" dirty="0"/>
              <a:t>Investissement</a:t>
            </a:r>
            <a:endParaRPr lang="fr-FR" b="1" u="sng" dirty="0"/>
          </a:p>
        </p:txBody>
      </p:sp>
      <p:sp>
        <p:nvSpPr>
          <p:cNvPr id="8" name="Rectangle 7"/>
          <p:cNvSpPr/>
          <p:nvPr/>
        </p:nvSpPr>
        <p:spPr>
          <a:xfrm>
            <a:off x="5220072" y="476672"/>
            <a:ext cx="3354288" cy="707886"/>
          </a:xfrm>
          <a:prstGeom prst="rect">
            <a:avLst/>
          </a:prstGeom>
          <a:solidFill>
            <a:srgbClr val="92D050"/>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sp>
        <p:nvSpPr>
          <p:cNvPr id="10" name="Espace réservé du contenu 3">
            <a:extLst>
              <a:ext uri="{FF2B5EF4-FFF2-40B4-BE49-F238E27FC236}">
                <a16:creationId xmlns:a16="http://schemas.microsoft.com/office/drawing/2014/main" id="{87B85017-E052-4050-BD69-E46D8C14099D}"/>
              </a:ext>
            </a:extLst>
          </p:cNvPr>
          <p:cNvSpPr>
            <a:spLocks noGrp="1"/>
          </p:cNvSpPr>
          <p:nvPr>
            <p:ph idx="1"/>
          </p:nvPr>
        </p:nvSpPr>
        <p:spPr>
          <a:xfrm>
            <a:off x="251774" y="3293015"/>
            <a:ext cx="8640452" cy="3429000"/>
          </a:xfrm>
          <a:prstGeom prst="rect">
            <a:avLst/>
          </a:prstGeom>
        </p:spPr>
        <p:txBody>
          <a:bodyPr vert="horz" lIns="91430" tIns="45715" rIns="91430" bIns="45715" rtlCol="0">
            <a:normAutofit fontScale="85000" lnSpcReduction="10000"/>
          </a:bodyPr>
          <a:lstStyle/>
          <a:p>
            <a:pPr marL="0" indent="0">
              <a:spcBef>
                <a:spcPct val="20000"/>
              </a:spcBef>
              <a:buSzPct val="100000"/>
              <a:buNone/>
            </a:pPr>
            <a:r>
              <a:rPr lang="fr-FR" b="1" dirty="0">
                <a:solidFill>
                  <a:srgbClr val="FF9933"/>
                </a:solidFill>
              </a:rPr>
              <a:t>Chapitre 21 : </a:t>
            </a:r>
          </a:p>
          <a:p>
            <a:pPr marL="800053" lvl="1" indent="-342900">
              <a:spcBef>
                <a:spcPct val="20000"/>
              </a:spcBef>
              <a:buSzPct val="100000"/>
              <a:buFont typeface="Arial" panose="020B0604020202020204" pitchFamily="34" charset="0"/>
              <a:buChar char="•"/>
            </a:pPr>
            <a:r>
              <a:rPr lang="fr-FR" sz="2000" dirty="0">
                <a:solidFill>
                  <a:schemeClr val="tx2"/>
                </a:solidFill>
              </a:rPr>
              <a:t>Repères de crue (5 040 €TTC)</a:t>
            </a:r>
          </a:p>
          <a:p>
            <a:pPr marL="800053" lvl="1" indent="-342900">
              <a:spcBef>
                <a:spcPct val="20000"/>
              </a:spcBef>
              <a:buSzPct val="100000"/>
              <a:buFont typeface="Arial" panose="020B0604020202020204" pitchFamily="34" charset="0"/>
              <a:buChar char="•"/>
            </a:pPr>
            <a:r>
              <a:rPr lang="fr-FR" sz="2000" dirty="0"/>
              <a:t>Jaugeages en crue (2 520 €TTC)</a:t>
            </a:r>
            <a:endParaRPr lang="fr-FR" sz="2000" b="1" dirty="0">
              <a:solidFill>
                <a:srgbClr val="FF9933"/>
              </a:solidFill>
            </a:endParaRPr>
          </a:p>
          <a:p>
            <a:pPr marL="800053" lvl="1" indent="-342900">
              <a:buFont typeface="Arial" panose="020B0604020202020204" pitchFamily="34" charset="0"/>
              <a:buChar char="•"/>
            </a:pPr>
            <a:r>
              <a:rPr lang="fr-FR" sz="2000" dirty="0"/>
              <a:t>Observatoire enjeux (</a:t>
            </a:r>
            <a:r>
              <a:rPr lang="fr-FR" sz="2000" dirty="0" err="1"/>
              <a:t>webmapping</a:t>
            </a:r>
            <a:r>
              <a:rPr lang="fr-FR" sz="2000" dirty="0"/>
              <a:t>) (1 080 €TTC)</a:t>
            </a:r>
          </a:p>
          <a:p>
            <a:pPr marL="800053" lvl="1" indent="-342900">
              <a:buFont typeface="Arial" panose="020B0604020202020204" pitchFamily="34" charset="0"/>
              <a:buChar char="•"/>
            </a:pPr>
            <a:r>
              <a:rPr lang="fr-FR" sz="2000" dirty="0"/>
              <a:t>Exposition pour public sur les risques (21 240 €TTC)</a:t>
            </a:r>
          </a:p>
          <a:p>
            <a:pPr marL="800053" lvl="1" indent="-342900">
              <a:buFont typeface="Arial" panose="020B0604020202020204" pitchFamily="34" charset="0"/>
              <a:buChar char="•"/>
            </a:pPr>
            <a:r>
              <a:rPr lang="fr-FR" sz="2000" dirty="0"/>
              <a:t>Levé topographique LIDAR (41 200 €TTC)</a:t>
            </a:r>
            <a:endParaRPr lang="fr-FR" sz="2000" b="1" dirty="0">
              <a:solidFill>
                <a:srgbClr val="FF9933"/>
              </a:solidFill>
            </a:endParaRPr>
          </a:p>
          <a:p>
            <a:pPr marL="800053" lvl="1" indent="-342900">
              <a:buFont typeface="Arial" panose="020B0604020202020204" pitchFamily="34" charset="0"/>
              <a:buChar char="•"/>
            </a:pPr>
            <a:r>
              <a:rPr lang="fr-FR" sz="2000" dirty="0"/>
              <a:t>Stations mesures (crues et risques) (48 000 €TTC+ 58 800 €TTC (RAR 2020))</a:t>
            </a:r>
          </a:p>
          <a:p>
            <a:pPr marL="800053" lvl="1" indent="-342900">
              <a:buFont typeface="Arial" panose="020B0604020202020204" pitchFamily="34" charset="0"/>
              <a:buChar char="•"/>
            </a:pPr>
            <a:r>
              <a:rPr lang="fr-FR" sz="2000" dirty="0"/>
              <a:t>Locaux (300 000 €TTC) + terrain (40 000 €TTC) + études faisabilité/archi (40 800 €TTC)</a:t>
            </a:r>
          </a:p>
          <a:p>
            <a:pPr marL="800053" lvl="1" indent="-342900">
              <a:buFont typeface="Arial" panose="020B0604020202020204" pitchFamily="34" charset="0"/>
              <a:buChar char="•"/>
            </a:pPr>
            <a:r>
              <a:rPr lang="fr-FR" sz="2000" dirty="0"/>
              <a:t>Matériel divers et informatique (7 680 €TTC)</a:t>
            </a:r>
          </a:p>
          <a:p>
            <a:pPr marL="800053" lvl="1" indent="-342900">
              <a:buFont typeface="Arial" panose="020B0604020202020204" pitchFamily="34" charset="0"/>
              <a:buChar char="•"/>
            </a:pPr>
            <a:r>
              <a:rPr lang="fr-FR" sz="2000" dirty="0"/>
              <a:t>Matériel terrain entretien cours d’eau (2 400 €TTC)</a:t>
            </a:r>
          </a:p>
          <a:p>
            <a:pPr marL="800053" lvl="1" indent="-342900">
              <a:buFont typeface="Arial" panose="020B0604020202020204" pitchFamily="34" charset="0"/>
              <a:buChar char="•"/>
            </a:pPr>
            <a:r>
              <a:rPr lang="fr-FR" sz="2000" dirty="0"/>
              <a:t>Achats Natura (8 860 €TTC) – sondes thermiques, jumelles, épuisettes,…</a:t>
            </a:r>
          </a:p>
          <a:p>
            <a:pPr marL="457153" lvl="1" indent="0">
              <a:buNone/>
            </a:pPr>
            <a:endParaRPr lang="fr-FR" sz="2000" b="1" dirty="0">
              <a:solidFill>
                <a:srgbClr val="FF9933"/>
              </a:solidFill>
            </a:endParaRPr>
          </a:p>
          <a:p>
            <a:pPr marL="457153" lvl="1" indent="0">
              <a:buNone/>
            </a:pPr>
            <a:endParaRPr lang="fr-FR" sz="2000" dirty="0"/>
          </a:p>
          <a:p>
            <a:pPr marL="800053" lvl="1" indent="-342900">
              <a:buFont typeface="Arial" panose="020B0604020202020204" pitchFamily="34" charset="0"/>
              <a:buChar char="•"/>
            </a:pPr>
            <a:endParaRPr lang="fr-FR" sz="2000" dirty="0"/>
          </a:p>
          <a:p>
            <a:pPr marL="800053" lvl="1" indent="-342900">
              <a:buFont typeface="Arial" panose="020B0604020202020204" pitchFamily="34" charset="0"/>
              <a:buChar char="•"/>
            </a:pPr>
            <a:endParaRPr lang="fr-FR" sz="2000" dirty="0"/>
          </a:p>
          <a:p>
            <a:pPr marL="800053" lvl="1" indent="-342900">
              <a:buFont typeface="Arial" panose="020B0604020202020204" pitchFamily="34" charset="0"/>
              <a:buChar char="•"/>
            </a:pPr>
            <a:endParaRPr lang="fr-FR" sz="2000" dirty="0"/>
          </a:p>
        </p:txBody>
      </p:sp>
      <p:graphicFrame>
        <p:nvGraphicFramePr>
          <p:cNvPr id="2" name="Tableau 1">
            <a:extLst>
              <a:ext uri="{FF2B5EF4-FFF2-40B4-BE49-F238E27FC236}">
                <a16:creationId xmlns:a16="http://schemas.microsoft.com/office/drawing/2014/main" id="{23C33FCF-D49A-467D-A10E-DDFD5FDEB60D}"/>
              </a:ext>
            </a:extLst>
          </p:cNvPr>
          <p:cNvGraphicFramePr>
            <a:graphicFrameLocks noGrp="1"/>
          </p:cNvGraphicFramePr>
          <p:nvPr>
            <p:extLst>
              <p:ext uri="{D42A27DB-BD31-4B8C-83A1-F6EECF244321}">
                <p14:modId xmlns:p14="http://schemas.microsoft.com/office/powerpoint/2010/main" val="588411978"/>
              </p:ext>
            </p:extLst>
          </p:nvPr>
        </p:nvGraphicFramePr>
        <p:xfrm>
          <a:off x="195536" y="1556792"/>
          <a:ext cx="8624936" cy="1371600"/>
        </p:xfrm>
        <a:graphic>
          <a:graphicData uri="http://schemas.openxmlformats.org/drawingml/2006/table">
            <a:tbl>
              <a:tblPr/>
              <a:tblGrid>
                <a:gridCol w="953617">
                  <a:extLst>
                    <a:ext uri="{9D8B030D-6E8A-4147-A177-3AD203B41FA5}">
                      <a16:colId xmlns:a16="http://schemas.microsoft.com/office/drawing/2014/main" val="3499918086"/>
                    </a:ext>
                  </a:extLst>
                </a:gridCol>
                <a:gridCol w="2000477">
                  <a:extLst>
                    <a:ext uri="{9D8B030D-6E8A-4147-A177-3AD203B41FA5}">
                      <a16:colId xmlns:a16="http://schemas.microsoft.com/office/drawing/2014/main" val="3622388105"/>
                    </a:ext>
                  </a:extLst>
                </a:gridCol>
                <a:gridCol w="1271489">
                  <a:extLst>
                    <a:ext uri="{9D8B030D-6E8A-4147-A177-3AD203B41FA5}">
                      <a16:colId xmlns:a16="http://schemas.microsoft.com/office/drawing/2014/main" val="2511456296"/>
                    </a:ext>
                  </a:extLst>
                </a:gridCol>
                <a:gridCol w="1271489">
                  <a:extLst>
                    <a:ext uri="{9D8B030D-6E8A-4147-A177-3AD203B41FA5}">
                      <a16:colId xmlns:a16="http://schemas.microsoft.com/office/drawing/2014/main" val="908872333"/>
                    </a:ext>
                  </a:extLst>
                </a:gridCol>
                <a:gridCol w="1360494">
                  <a:extLst>
                    <a:ext uri="{9D8B030D-6E8A-4147-A177-3AD203B41FA5}">
                      <a16:colId xmlns:a16="http://schemas.microsoft.com/office/drawing/2014/main" val="3386312375"/>
                    </a:ext>
                  </a:extLst>
                </a:gridCol>
                <a:gridCol w="1767370">
                  <a:extLst>
                    <a:ext uri="{9D8B030D-6E8A-4147-A177-3AD203B41FA5}">
                      <a16:colId xmlns:a16="http://schemas.microsoft.com/office/drawing/2014/main" val="3080182622"/>
                    </a:ext>
                  </a:extLst>
                </a:gridCol>
              </a:tblGrid>
              <a:tr h="811449">
                <a:tc>
                  <a:txBody>
                    <a:bodyPr/>
                    <a:lstStyle/>
                    <a:p>
                      <a:pPr algn="ctr" fontAlgn="ctr"/>
                      <a:r>
                        <a:rPr lang="fr-FR" sz="1800" b="0" i="0" u="none" strike="noStrike" dirty="0">
                          <a:solidFill>
                            <a:srgbClr val="000000"/>
                          </a:solidFill>
                          <a:effectLst/>
                          <a:latin typeface="Calibri" panose="020F0502020204030204" pitchFamily="34" charset="0"/>
                        </a:rPr>
                        <a:t> Chapitre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Libellé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1" i="0" u="none" strike="noStrike">
                          <a:solidFill>
                            <a:srgbClr val="000000"/>
                          </a:solidFill>
                          <a:effectLst/>
                          <a:latin typeface="Calibri" panose="020F0502020204030204" pitchFamily="34" charset="0"/>
                        </a:rPr>
                        <a:t> RAR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1" i="0" u="none" strike="noStrike">
                          <a:solidFill>
                            <a:srgbClr val="000000"/>
                          </a:solidFill>
                          <a:effectLst/>
                          <a:latin typeface="Calibri" panose="020F0502020204030204" pitchFamily="34" charset="0"/>
                        </a:rPr>
                        <a:t> Nouvelles inscriptions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1" i="0" u="none" strike="noStrike">
                          <a:solidFill>
                            <a:srgbClr val="000000"/>
                          </a:solidFill>
                          <a:effectLst/>
                          <a:latin typeface="Calibri" panose="020F0502020204030204" pitchFamily="34" charset="0"/>
                        </a:rPr>
                        <a:t> BP 2021 (RAR + nouvelles dépenses)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fr-FR" sz="1600" b="1" i="1" u="none" strike="noStrike">
                          <a:solidFill>
                            <a:srgbClr val="000000"/>
                          </a:solidFill>
                          <a:effectLst/>
                          <a:latin typeface="Calibri" panose="020F0502020204030204" pitchFamily="34" charset="0"/>
                        </a:rPr>
                        <a:t> Différence </a:t>
                      </a:r>
                      <a:br>
                        <a:rPr lang="fr-FR" sz="1600" b="1" i="1" u="none" strike="noStrike">
                          <a:solidFill>
                            <a:srgbClr val="000000"/>
                          </a:solidFill>
                          <a:effectLst/>
                          <a:latin typeface="Calibri" panose="020F0502020204030204" pitchFamily="34" charset="0"/>
                        </a:rPr>
                      </a:br>
                      <a:r>
                        <a:rPr lang="fr-FR" sz="1600" b="1" i="1" u="none" strike="noStrike">
                          <a:solidFill>
                            <a:srgbClr val="000000"/>
                          </a:solidFill>
                          <a:effectLst/>
                          <a:latin typeface="Calibri" panose="020F0502020204030204" pitchFamily="34" charset="0"/>
                        </a:rPr>
                        <a:t>BP2021 - BP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88246342"/>
                  </a:ext>
                </a:extLst>
              </a:tr>
              <a:tr h="540966">
                <a:tc>
                  <a:txBody>
                    <a:bodyPr/>
                    <a:lstStyle/>
                    <a:p>
                      <a:pPr algn="ctr" fontAlgn="ctr"/>
                      <a:r>
                        <a:rPr lang="fr-FR" sz="1800" b="0" i="0" u="none" strike="noStrike" dirty="0">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dirty="0">
                          <a:solidFill>
                            <a:srgbClr val="000000"/>
                          </a:solidFill>
                          <a:effectLst/>
                          <a:latin typeface="Calibri" panose="020F0502020204030204" pitchFamily="34" charset="0"/>
                        </a:rPr>
                        <a:t> Immobilisations corporelles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dirty="0">
                          <a:solidFill>
                            <a:srgbClr val="000000"/>
                          </a:solidFill>
                          <a:effectLst/>
                          <a:latin typeface="Calibri" panose="020F0502020204030204" pitchFamily="34" charset="0"/>
                        </a:rPr>
                        <a:t>58 800,00 €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0" i="0" u="none" strike="noStrike">
                          <a:solidFill>
                            <a:srgbClr val="000000"/>
                          </a:solidFill>
                          <a:effectLst/>
                          <a:latin typeface="Calibri" panose="020F0502020204030204" pitchFamily="34" charset="0"/>
                        </a:rPr>
                        <a:t>480 420,00 €</a:t>
                      </a:r>
                      <a:endParaRPr lang="fr-FR" sz="1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0" i="0" u="none" strike="noStrike">
                          <a:solidFill>
                            <a:srgbClr val="000000"/>
                          </a:solidFill>
                          <a:effectLst/>
                          <a:latin typeface="Calibri" panose="020F0502020204030204" pitchFamily="34" charset="0"/>
                        </a:rPr>
                        <a:t>539 220,00 €</a:t>
                      </a:r>
                      <a:endParaRPr lang="fr-FR" sz="1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fr-FR" sz="1600" b="0" i="1" u="none" strike="noStrike" dirty="0">
                          <a:solidFill>
                            <a:srgbClr val="000000"/>
                          </a:solidFill>
                          <a:effectLst/>
                          <a:latin typeface="Calibri" panose="020F0502020204030204" pitchFamily="34" charset="0"/>
                        </a:rPr>
                        <a:t>266 925,15 €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79365781"/>
                  </a:ext>
                </a:extLst>
              </a:tr>
            </a:tbl>
          </a:graphicData>
        </a:graphic>
      </p:graphicFrame>
    </p:spTree>
    <p:extLst>
      <p:ext uri="{BB962C8B-B14F-4D97-AF65-F5344CB8AC3E}">
        <p14:creationId xmlns:p14="http://schemas.microsoft.com/office/powerpoint/2010/main" val="3538138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79512" y="160048"/>
            <a:ext cx="4248472"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 </a:t>
            </a:r>
          </a:p>
          <a:p>
            <a:r>
              <a:rPr lang="fr-FR" sz="3600" dirty="0"/>
              <a:t>Investissement</a:t>
            </a:r>
            <a:endParaRPr lang="fr-FR" b="1" u="sng" dirty="0"/>
          </a:p>
        </p:txBody>
      </p:sp>
      <p:sp>
        <p:nvSpPr>
          <p:cNvPr id="8" name="Rectangle 7"/>
          <p:cNvSpPr/>
          <p:nvPr/>
        </p:nvSpPr>
        <p:spPr>
          <a:xfrm>
            <a:off x="5220072" y="476672"/>
            <a:ext cx="3354288" cy="707886"/>
          </a:xfrm>
          <a:prstGeom prst="rect">
            <a:avLst/>
          </a:prstGeom>
          <a:solidFill>
            <a:srgbClr val="92D050"/>
          </a:solidFill>
        </p:spPr>
        <p:txBody>
          <a:bodyPr wrap="square">
            <a:spAutoFit/>
          </a:bodyPr>
          <a:lstStyle/>
          <a:p>
            <a:pPr algn="ctr"/>
            <a:r>
              <a:rPr lang="fr-FR" sz="2000" b="1" dirty="0">
                <a:solidFill>
                  <a:schemeClr val="tx2">
                    <a:lumMod val="75000"/>
                  </a:schemeClr>
                </a:solidFill>
              </a:rPr>
              <a:t>Dépenses prévisionnelles</a:t>
            </a:r>
          </a:p>
          <a:p>
            <a:pPr algn="ctr"/>
            <a:r>
              <a:rPr lang="fr-FR" sz="2000" b="1" dirty="0">
                <a:solidFill>
                  <a:schemeClr val="tx2">
                    <a:lumMod val="75000"/>
                  </a:schemeClr>
                </a:solidFill>
              </a:rPr>
              <a:t>avec locaux</a:t>
            </a:r>
          </a:p>
        </p:txBody>
      </p:sp>
      <p:sp>
        <p:nvSpPr>
          <p:cNvPr id="10" name="Espace réservé du contenu 3">
            <a:extLst>
              <a:ext uri="{FF2B5EF4-FFF2-40B4-BE49-F238E27FC236}">
                <a16:creationId xmlns:a16="http://schemas.microsoft.com/office/drawing/2014/main" id="{87B85017-E052-4050-BD69-E46D8C14099D}"/>
              </a:ext>
            </a:extLst>
          </p:cNvPr>
          <p:cNvSpPr>
            <a:spLocks noGrp="1"/>
          </p:cNvSpPr>
          <p:nvPr>
            <p:ph idx="1"/>
          </p:nvPr>
        </p:nvSpPr>
        <p:spPr>
          <a:xfrm>
            <a:off x="251774" y="3600400"/>
            <a:ext cx="8640452" cy="3429000"/>
          </a:xfrm>
          <a:prstGeom prst="rect">
            <a:avLst/>
          </a:prstGeom>
        </p:spPr>
        <p:txBody>
          <a:bodyPr vert="horz" lIns="91430" tIns="45715" rIns="91430" bIns="45715" rtlCol="0">
            <a:normAutofit/>
          </a:bodyPr>
          <a:lstStyle/>
          <a:p>
            <a:pPr marL="0" indent="0">
              <a:spcBef>
                <a:spcPct val="20000"/>
              </a:spcBef>
              <a:buSzPct val="100000"/>
              <a:buNone/>
            </a:pPr>
            <a:r>
              <a:rPr lang="fr-FR" b="1" dirty="0">
                <a:solidFill>
                  <a:srgbClr val="FF9933"/>
                </a:solidFill>
              </a:rPr>
              <a:t>Chapitre 23 : </a:t>
            </a:r>
          </a:p>
          <a:p>
            <a:pPr marL="800053" lvl="1" indent="-342900">
              <a:spcBef>
                <a:spcPct val="20000"/>
              </a:spcBef>
              <a:buSzPct val="100000"/>
              <a:buFont typeface="Arial" panose="020B0604020202020204" pitchFamily="34" charset="0"/>
              <a:buChar char="•"/>
            </a:pPr>
            <a:r>
              <a:rPr lang="fr-FR" sz="2000" dirty="0"/>
              <a:t>Travaux d’entretien de la végétation (96 000 €TTC)</a:t>
            </a:r>
            <a:endParaRPr lang="fr-FR" sz="2000" b="1" dirty="0">
              <a:solidFill>
                <a:srgbClr val="FF9933"/>
              </a:solidFill>
            </a:endParaRPr>
          </a:p>
          <a:p>
            <a:pPr marL="800053" lvl="1" indent="-342900">
              <a:buFont typeface="Arial" panose="020B0604020202020204" pitchFamily="34" charset="0"/>
              <a:buChar char="•"/>
            </a:pPr>
            <a:r>
              <a:rPr lang="fr-FR" sz="2000" dirty="0"/>
              <a:t>Intervention post crue (36 000 €TTC)</a:t>
            </a:r>
          </a:p>
          <a:p>
            <a:pPr marL="800053" lvl="1" indent="-342900">
              <a:buFont typeface="Arial" panose="020B0604020202020204" pitchFamily="34" charset="0"/>
              <a:buChar char="•"/>
            </a:pPr>
            <a:endParaRPr lang="fr-FR" sz="2000" dirty="0"/>
          </a:p>
        </p:txBody>
      </p:sp>
      <p:graphicFrame>
        <p:nvGraphicFramePr>
          <p:cNvPr id="3" name="Tableau 2">
            <a:extLst>
              <a:ext uri="{FF2B5EF4-FFF2-40B4-BE49-F238E27FC236}">
                <a16:creationId xmlns:a16="http://schemas.microsoft.com/office/drawing/2014/main" id="{68646557-61D8-4841-9FF1-3E19E3A5AE1E}"/>
              </a:ext>
            </a:extLst>
          </p:cNvPr>
          <p:cNvGraphicFramePr>
            <a:graphicFrameLocks noGrp="1"/>
          </p:cNvGraphicFramePr>
          <p:nvPr>
            <p:extLst>
              <p:ext uri="{D42A27DB-BD31-4B8C-83A1-F6EECF244321}">
                <p14:modId xmlns:p14="http://schemas.microsoft.com/office/powerpoint/2010/main" val="3937068505"/>
              </p:ext>
            </p:extLst>
          </p:nvPr>
        </p:nvGraphicFramePr>
        <p:xfrm>
          <a:off x="172199" y="1625352"/>
          <a:ext cx="8792290" cy="1371600"/>
        </p:xfrm>
        <a:graphic>
          <a:graphicData uri="http://schemas.openxmlformats.org/drawingml/2006/table">
            <a:tbl>
              <a:tblPr/>
              <a:tblGrid>
                <a:gridCol w="871409">
                  <a:extLst>
                    <a:ext uri="{9D8B030D-6E8A-4147-A177-3AD203B41FA5}">
                      <a16:colId xmlns:a16="http://schemas.microsoft.com/office/drawing/2014/main" val="472995195"/>
                    </a:ext>
                  </a:extLst>
                </a:gridCol>
                <a:gridCol w="1800200">
                  <a:extLst>
                    <a:ext uri="{9D8B030D-6E8A-4147-A177-3AD203B41FA5}">
                      <a16:colId xmlns:a16="http://schemas.microsoft.com/office/drawing/2014/main" val="1378321304"/>
                    </a:ext>
                  </a:extLst>
                </a:gridCol>
                <a:gridCol w="1080120">
                  <a:extLst>
                    <a:ext uri="{9D8B030D-6E8A-4147-A177-3AD203B41FA5}">
                      <a16:colId xmlns:a16="http://schemas.microsoft.com/office/drawing/2014/main" val="1640492960"/>
                    </a:ext>
                  </a:extLst>
                </a:gridCol>
                <a:gridCol w="1656184">
                  <a:extLst>
                    <a:ext uri="{9D8B030D-6E8A-4147-A177-3AD203B41FA5}">
                      <a16:colId xmlns:a16="http://schemas.microsoft.com/office/drawing/2014/main" val="2399438588"/>
                    </a:ext>
                  </a:extLst>
                </a:gridCol>
                <a:gridCol w="1728192">
                  <a:extLst>
                    <a:ext uri="{9D8B030D-6E8A-4147-A177-3AD203B41FA5}">
                      <a16:colId xmlns:a16="http://schemas.microsoft.com/office/drawing/2014/main" val="2884833908"/>
                    </a:ext>
                  </a:extLst>
                </a:gridCol>
                <a:gridCol w="1656185">
                  <a:extLst>
                    <a:ext uri="{9D8B030D-6E8A-4147-A177-3AD203B41FA5}">
                      <a16:colId xmlns:a16="http://schemas.microsoft.com/office/drawing/2014/main" val="2228261711"/>
                    </a:ext>
                  </a:extLst>
                </a:gridCol>
              </a:tblGrid>
              <a:tr h="636693">
                <a:tc>
                  <a:txBody>
                    <a:bodyPr/>
                    <a:lstStyle/>
                    <a:p>
                      <a:pPr algn="ctr" fontAlgn="ctr"/>
                      <a:r>
                        <a:rPr lang="fr-FR" sz="1800" b="0" i="0" u="none" strike="noStrike" dirty="0">
                          <a:solidFill>
                            <a:srgbClr val="000000"/>
                          </a:solidFill>
                          <a:effectLst/>
                          <a:latin typeface="Calibri" panose="020F0502020204030204" pitchFamily="34" charset="0"/>
                        </a:rPr>
                        <a:t> Chapitre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Libellé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1" i="0" u="none" strike="noStrike">
                          <a:solidFill>
                            <a:srgbClr val="000000"/>
                          </a:solidFill>
                          <a:effectLst/>
                          <a:latin typeface="Calibri" panose="020F0502020204030204" pitchFamily="34" charset="0"/>
                        </a:rPr>
                        <a:t> RAR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1" i="0" u="none" strike="noStrike">
                          <a:solidFill>
                            <a:srgbClr val="000000"/>
                          </a:solidFill>
                          <a:effectLst/>
                          <a:latin typeface="Calibri" panose="020F0502020204030204" pitchFamily="34" charset="0"/>
                        </a:rPr>
                        <a:t> Nouvelles inscriptions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1" i="0" u="none" strike="noStrike">
                          <a:solidFill>
                            <a:srgbClr val="000000"/>
                          </a:solidFill>
                          <a:effectLst/>
                          <a:latin typeface="Calibri" panose="020F0502020204030204" pitchFamily="34" charset="0"/>
                        </a:rPr>
                        <a:t> BP 2021 (RAR + nouvelles dépenses)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fr-FR" sz="1600" b="1" i="1" u="none" strike="noStrike">
                          <a:solidFill>
                            <a:srgbClr val="000000"/>
                          </a:solidFill>
                          <a:effectLst/>
                          <a:latin typeface="Calibri" panose="020F0502020204030204" pitchFamily="34" charset="0"/>
                        </a:rPr>
                        <a:t> Différence </a:t>
                      </a:r>
                      <a:br>
                        <a:rPr lang="fr-FR" sz="1600" b="1" i="1" u="none" strike="noStrike">
                          <a:solidFill>
                            <a:srgbClr val="000000"/>
                          </a:solidFill>
                          <a:effectLst/>
                          <a:latin typeface="Calibri" panose="020F0502020204030204" pitchFamily="34" charset="0"/>
                        </a:rPr>
                      </a:br>
                      <a:r>
                        <a:rPr lang="fr-FR" sz="1600" b="1" i="1" u="none" strike="noStrike">
                          <a:solidFill>
                            <a:srgbClr val="000000"/>
                          </a:solidFill>
                          <a:effectLst/>
                          <a:latin typeface="Calibri" panose="020F0502020204030204" pitchFamily="34" charset="0"/>
                        </a:rPr>
                        <a:t>BP2021 - BP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37076073"/>
                  </a:ext>
                </a:extLst>
              </a:tr>
              <a:tr h="424462">
                <a:tc>
                  <a:txBody>
                    <a:bodyPr/>
                    <a:lstStyle/>
                    <a:p>
                      <a:pPr algn="ctr" fontAlgn="ctr"/>
                      <a:r>
                        <a:rPr lang="fr-FR" sz="18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dirty="0">
                          <a:solidFill>
                            <a:srgbClr val="000000"/>
                          </a:solidFill>
                          <a:effectLst/>
                          <a:latin typeface="Calibri" panose="020F0502020204030204" pitchFamily="34" charset="0"/>
                        </a:rPr>
                        <a:t> Immobilisations en cours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000000"/>
                          </a:solidFill>
                          <a:effectLst/>
                          <a:latin typeface="Calibri" panose="020F0502020204030204" pitchFamily="34" charset="0"/>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0" i="0" u="none" strike="noStrike" dirty="0">
                          <a:solidFill>
                            <a:srgbClr val="000000"/>
                          </a:solidFill>
                          <a:effectLst/>
                          <a:latin typeface="Calibri" panose="020F0502020204030204" pitchFamily="34" charset="0"/>
                        </a:rPr>
                        <a:t>132 000 €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fr-FR" sz="1800" b="0" i="0" u="none" strike="noStrike" dirty="0">
                          <a:solidFill>
                            <a:srgbClr val="000000"/>
                          </a:solidFill>
                          <a:effectLst/>
                          <a:latin typeface="Calibri" panose="020F0502020204030204" pitchFamily="34" charset="0"/>
                        </a:rPr>
                        <a:t>132 000 €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fr-FR" sz="1600" b="0" i="1" u="none" strike="noStrike" dirty="0">
                          <a:solidFill>
                            <a:srgbClr val="000000"/>
                          </a:solidFill>
                          <a:effectLst/>
                          <a:latin typeface="Calibri" panose="020F0502020204030204" pitchFamily="34" charset="0"/>
                        </a:rPr>
                        <a:t>-79 638,28 €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22889478"/>
                  </a:ext>
                </a:extLst>
              </a:tr>
            </a:tbl>
          </a:graphicData>
        </a:graphic>
      </p:graphicFrame>
    </p:spTree>
    <p:extLst>
      <p:ext uri="{BB962C8B-B14F-4D97-AF65-F5344CB8AC3E}">
        <p14:creationId xmlns:p14="http://schemas.microsoft.com/office/powerpoint/2010/main" val="499827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07504" y="88040"/>
            <a:ext cx="4608512"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a:t>
            </a:r>
          </a:p>
          <a:p>
            <a:r>
              <a:rPr lang="fr-FR" sz="3600" dirty="0"/>
              <a:t>Investissement</a:t>
            </a:r>
            <a:endParaRPr lang="fr-FR" b="1" u="sng" dirty="0"/>
          </a:p>
        </p:txBody>
      </p:sp>
      <p:sp>
        <p:nvSpPr>
          <p:cNvPr id="8" name="Rectangle 7"/>
          <p:cNvSpPr/>
          <p:nvPr/>
        </p:nvSpPr>
        <p:spPr>
          <a:xfrm>
            <a:off x="5170166" y="360461"/>
            <a:ext cx="3354288" cy="707886"/>
          </a:xfrm>
          <a:prstGeom prst="rect">
            <a:avLst/>
          </a:prstGeom>
          <a:solidFill>
            <a:srgbClr val="92D050"/>
          </a:solidFill>
        </p:spPr>
        <p:txBody>
          <a:bodyPr wrap="square">
            <a:spAutoFit/>
          </a:bodyPr>
          <a:lstStyle/>
          <a:p>
            <a:pPr algn="ctr"/>
            <a:r>
              <a:rPr lang="fr-FR" sz="2000" b="1" dirty="0">
                <a:solidFill>
                  <a:schemeClr val="tx2">
                    <a:lumMod val="75000"/>
                  </a:schemeClr>
                </a:solidFill>
              </a:rPr>
              <a:t>Recettes prévisionnelles</a:t>
            </a:r>
          </a:p>
          <a:p>
            <a:pPr algn="ctr"/>
            <a:r>
              <a:rPr lang="fr-FR" sz="2000" b="1" dirty="0">
                <a:solidFill>
                  <a:schemeClr val="tx2">
                    <a:lumMod val="75000"/>
                  </a:schemeClr>
                </a:solidFill>
              </a:rPr>
              <a:t>avec locaux</a:t>
            </a:r>
          </a:p>
        </p:txBody>
      </p:sp>
      <p:graphicFrame>
        <p:nvGraphicFramePr>
          <p:cNvPr id="6" name="Graphique 5">
            <a:extLst>
              <a:ext uri="{FF2B5EF4-FFF2-40B4-BE49-F238E27FC236}">
                <a16:creationId xmlns:a16="http://schemas.microsoft.com/office/drawing/2014/main" id="{14E24D49-28B0-4037-B9E9-8E52F8274009}"/>
              </a:ext>
            </a:extLst>
          </p:cNvPr>
          <p:cNvGraphicFramePr>
            <a:graphicFrameLocks/>
          </p:cNvGraphicFramePr>
          <p:nvPr>
            <p:extLst>
              <p:ext uri="{D42A27DB-BD31-4B8C-83A1-F6EECF244321}">
                <p14:modId xmlns:p14="http://schemas.microsoft.com/office/powerpoint/2010/main" val="1952185137"/>
              </p:ext>
            </p:extLst>
          </p:nvPr>
        </p:nvGraphicFramePr>
        <p:xfrm>
          <a:off x="215516" y="1345941"/>
          <a:ext cx="8676964" cy="5512059"/>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5004048" y="1844824"/>
            <a:ext cx="3142399" cy="615553"/>
          </a:xfrm>
          <a:prstGeom prst="rect">
            <a:avLst/>
          </a:prstGeom>
          <a:solidFill>
            <a:schemeClr val="accent2"/>
          </a:solidFill>
        </p:spPr>
        <p:txBody>
          <a:bodyPr wrap="none" rtlCol="0">
            <a:spAutoFit/>
          </a:bodyPr>
          <a:lstStyle/>
          <a:p>
            <a:r>
              <a:rPr lang="fr-FR" b="1" dirty="0"/>
              <a:t>Recettes prévues: 970 502,15 €</a:t>
            </a:r>
          </a:p>
          <a:p>
            <a:pPr algn="ctr"/>
            <a:r>
              <a:rPr lang="fr-FR" sz="1600" i="1" dirty="0"/>
              <a:t>dont 73 067,68 € RAR 2020</a:t>
            </a:r>
          </a:p>
        </p:txBody>
      </p:sp>
    </p:spTree>
    <p:extLst>
      <p:ext uri="{BB962C8B-B14F-4D97-AF65-F5344CB8AC3E}">
        <p14:creationId xmlns:p14="http://schemas.microsoft.com/office/powerpoint/2010/main" val="1970420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07504" y="188640"/>
            <a:ext cx="4608512"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a:t>
            </a:r>
          </a:p>
          <a:p>
            <a:r>
              <a:rPr lang="fr-FR" sz="3600" dirty="0"/>
              <a:t>Investissement</a:t>
            </a:r>
            <a:endParaRPr lang="fr-FR" b="1" u="sng" dirty="0"/>
          </a:p>
        </p:txBody>
      </p:sp>
      <p:sp>
        <p:nvSpPr>
          <p:cNvPr id="8" name="Rectangle 7"/>
          <p:cNvSpPr/>
          <p:nvPr/>
        </p:nvSpPr>
        <p:spPr>
          <a:xfrm>
            <a:off x="5148064" y="461061"/>
            <a:ext cx="3354288" cy="707886"/>
          </a:xfrm>
          <a:prstGeom prst="rect">
            <a:avLst/>
          </a:prstGeom>
          <a:solidFill>
            <a:srgbClr val="92D050"/>
          </a:solidFill>
        </p:spPr>
        <p:txBody>
          <a:bodyPr wrap="square">
            <a:spAutoFit/>
          </a:bodyPr>
          <a:lstStyle/>
          <a:p>
            <a:pPr algn="ctr"/>
            <a:r>
              <a:rPr lang="fr-FR" sz="2000" b="1" dirty="0">
                <a:solidFill>
                  <a:schemeClr val="tx2">
                    <a:lumMod val="75000"/>
                  </a:schemeClr>
                </a:solidFill>
              </a:rPr>
              <a:t>Recettes prévisionnelles </a:t>
            </a:r>
          </a:p>
          <a:p>
            <a:pPr algn="ctr"/>
            <a:r>
              <a:rPr lang="fr-FR" sz="2000" b="1" dirty="0">
                <a:solidFill>
                  <a:schemeClr val="tx2">
                    <a:lumMod val="75000"/>
                  </a:schemeClr>
                </a:solidFill>
              </a:rPr>
              <a:t>avec locaux</a:t>
            </a:r>
          </a:p>
        </p:txBody>
      </p:sp>
      <p:graphicFrame>
        <p:nvGraphicFramePr>
          <p:cNvPr id="2" name="Tableau 1">
            <a:extLst>
              <a:ext uri="{FF2B5EF4-FFF2-40B4-BE49-F238E27FC236}">
                <a16:creationId xmlns:a16="http://schemas.microsoft.com/office/drawing/2014/main" id="{BD92E64E-C773-4E62-8BE8-9E9B7A680CF2}"/>
              </a:ext>
            </a:extLst>
          </p:cNvPr>
          <p:cNvGraphicFramePr>
            <a:graphicFrameLocks noGrp="1"/>
          </p:cNvGraphicFramePr>
          <p:nvPr>
            <p:extLst>
              <p:ext uri="{D42A27DB-BD31-4B8C-83A1-F6EECF244321}">
                <p14:modId xmlns:p14="http://schemas.microsoft.com/office/powerpoint/2010/main" val="1046236626"/>
              </p:ext>
            </p:extLst>
          </p:nvPr>
        </p:nvGraphicFramePr>
        <p:xfrm>
          <a:off x="251520" y="1441368"/>
          <a:ext cx="8424936" cy="5372008"/>
        </p:xfrm>
        <a:graphic>
          <a:graphicData uri="http://schemas.openxmlformats.org/drawingml/2006/table">
            <a:tbl>
              <a:tblPr/>
              <a:tblGrid>
                <a:gridCol w="998825">
                  <a:extLst>
                    <a:ext uri="{9D8B030D-6E8A-4147-A177-3AD203B41FA5}">
                      <a16:colId xmlns:a16="http://schemas.microsoft.com/office/drawing/2014/main" val="1717187862"/>
                    </a:ext>
                  </a:extLst>
                </a:gridCol>
                <a:gridCol w="2852094">
                  <a:extLst>
                    <a:ext uri="{9D8B030D-6E8A-4147-A177-3AD203B41FA5}">
                      <a16:colId xmlns:a16="http://schemas.microsoft.com/office/drawing/2014/main" val="76316697"/>
                    </a:ext>
                  </a:extLst>
                </a:gridCol>
                <a:gridCol w="1405665">
                  <a:extLst>
                    <a:ext uri="{9D8B030D-6E8A-4147-A177-3AD203B41FA5}">
                      <a16:colId xmlns:a16="http://schemas.microsoft.com/office/drawing/2014/main" val="2363664865"/>
                    </a:ext>
                  </a:extLst>
                </a:gridCol>
                <a:gridCol w="1755789">
                  <a:extLst>
                    <a:ext uri="{9D8B030D-6E8A-4147-A177-3AD203B41FA5}">
                      <a16:colId xmlns:a16="http://schemas.microsoft.com/office/drawing/2014/main" val="2445848437"/>
                    </a:ext>
                  </a:extLst>
                </a:gridCol>
                <a:gridCol w="1412563">
                  <a:extLst>
                    <a:ext uri="{9D8B030D-6E8A-4147-A177-3AD203B41FA5}">
                      <a16:colId xmlns:a16="http://schemas.microsoft.com/office/drawing/2014/main" val="530939943"/>
                    </a:ext>
                  </a:extLst>
                </a:gridCol>
              </a:tblGrid>
              <a:tr h="771610">
                <a:tc>
                  <a:txBody>
                    <a:bodyPr/>
                    <a:lstStyle/>
                    <a:p>
                      <a:pPr algn="ctr" fontAlgn="ctr"/>
                      <a:r>
                        <a:rPr lang="fr-FR" sz="1800" b="0" i="0" u="none" strike="noStrike" dirty="0">
                          <a:solidFill>
                            <a:srgbClr val="000000"/>
                          </a:solidFill>
                          <a:effectLst/>
                          <a:latin typeface="Calibri" panose="020F0502020204030204" pitchFamily="34" charset="0"/>
                        </a:rPr>
                        <a:t> Chapitre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Libellé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RAR 2020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Nouvelles inscriptions 2021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1" i="0" u="none" strike="noStrike" dirty="0">
                          <a:solidFill>
                            <a:srgbClr val="000000"/>
                          </a:solidFill>
                          <a:effectLst/>
                          <a:latin typeface="Calibri" panose="020F0502020204030204" pitchFamily="34" charset="0"/>
                        </a:rPr>
                        <a:t> BP 2021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56739487"/>
                  </a:ext>
                </a:extLst>
              </a:tr>
              <a:tr h="943079">
                <a:tc>
                  <a:txBody>
                    <a:bodyPr/>
                    <a:lstStyle/>
                    <a:p>
                      <a:pPr algn="ctr" fontAlgn="ctr"/>
                      <a:r>
                        <a:rPr lang="fr-FR" sz="1800" b="0" i="0" u="none" strike="noStrike" dirty="0">
                          <a:solidFill>
                            <a:srgbClr val="000000"/>
                          </a:solidFill>
                          <a:effectLst/>
                          <a:latin typeface="Calibri" panose="020F0502020204030204" pitchFamily="34"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Subventions d'investissement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73 067,68 €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251 501,34 €</a:t>
                      </a:r>
                    </a:p>
                    <a:p>
                      <a:pPr algn="ctr" fontAlgn="ctr"/>
                      <a:r>
                        <a:rPr lang="fr-FR" sz="1600" b="0" i="1" u="none" strike="noStrike" dirty="0">
                          <a:solidFill>
                            <a:srgbClr val="000000"/>
                          </a:solidFill>
                          <a:effectLst/>
                          <a:latin typeface="Calibri" panose="020F0502020204030204" pitchFamily="34" charset="0"/>
                        </a:rPr>
                        <a:t>dont 45 712,18 € participations des </a:t>
                      </a:r>
                      <a:r>
                        <a:rPr lang="fr-FR" sz="1600" b="0" i="1" u="none" strike="noStrike" dirty="0" err="1">
                          <a:solidFill>
                            <a:srgbClr val="000000"/>
                          </a:solidFill>
                          <a:effectLst/>
                          <a:latin typeface="Calibri" panose="020F0502020204030204" pitchFamily="34" charset="0"/>
                        </a:rPr>
                        <a:t>comcoms</a:t>
                      </a:r>
                      <a:endParaRPr lang="fr-FR" sz="1600" b="0" i="1"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324 569,02 €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31994727"/>
                  </a:ext>
                </a:extLst>
              </a:tr>
              <a:tr h="514407">
                <a:tc>
                  <a:txBody>
                    <a:bodyPr/>
                    <a:lstStyle/>
                    <a:p>
                      <a:pPr algn="ctr" fontAlgn="ctr"/>
                      <a:r>
                        <a:rPr lang="fr-FR" sz="1800" b="0" i="0" u="none" strike="noStrike">
                          <a:solidFill>
                            <a:srgbClr val="000000"/>
                          </a:solidFill>
                          <a:effectLst/>
                          <a:latin typeface="Calibri" panose="020F050202020403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Dotations, fonds divers et réserves (FCTVA)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11 866,92 €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11 866,92 €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85378884"/>
                  </a:ext>
                </a:extLst>
              </a:tr>
              <a:tr h="490618">
                <a:tc>
                  <a:txBody>
                    <a:bodyPr/>
                    <a:lstStyle/>
                    <a:p>
                      <a:pPr algn="ctr" fontAlgn="ctr"/>
                      <a:r>
                        <a:rPr lang="fr-FR" sz="1800" b="0" i="0" u="none" strike="noStrike">
                          <a:solidFill>
                            <a:srgbClr val="000000"/>
                          </a:solidFill>
                          <a:effectLst/>
                          <a:latin typeface="Calibri" panose="020F0502020204030204" pitchFamily="34" charset="0"/>
                        </a:rPr>
                        <a:t>1641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Emprunts en euros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fr-FR" sz="18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280 680,21 €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280 680,21 €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9941910"/>
                  </a:ext>
                </a:extLst>
              </a:tr>
              <a:tr h="514407">
                <a:tc>
                  <a:txBody>
                    <a:bodyPr/>
                    <a:lstStyle/>
                    <a:p>
                      <a:pPr algn="ctr" fontAlgn="ctr"/>
                      <a:r>
                        <a:rPr lang="fr-FR" sz="1800" b="0" i="0" u="none" strike="noStrike">
                          <a:solidFill>
                            <a:srgbClr val="000000"/>
                          </a:solidFill>
                          <a:effectLst/>
                          <a:latin typeface="Calibri" panose="020F0502020204030204" pitchFamily="34" charset="0"/>
                        </a:rPr>
                        <a:t>021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 Virement de la section de fonctionnement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13 919,46 €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13 919,46 €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31578226"/>
                  </a:ext>
                </a:extLst>
              </a:tr>
              <a:tr h="490618">
                <a:tc>
                  <a:txBody>
                    <a:bodyPr/>
                    <a:lstStyle/>
                    <a:p>
                      <a:pPr algn="ctr" fontAlgn="ctr"/>
                      <a:r>
                        <a:rPr lang="fr-FR" sz="1800" b="0" i="0" u="none" strike="noStrike">
                          <a:solidFill>
                            <a:srgbClr val="000000"/>
                          </a:solidFill>
                          <a:effectLst/>
                          <a:latin typeface="Calibri" panose="020F0502020204030204" pitchFamily="34" charset="0"/>
                        </a:rPr>
                        <a:t>040-28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 Amortissements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160 423,37 €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160 423,37 €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58775778"/>
                  </a:ext>
                </a:extLst>
              </a:tr>
              <a:tr h="514407">
                <a:tc>
                  <a:txBody>
                    <a:bodyPr/>
                    <a:lstStyle/>
                    <a:p>
                      <a:pPr algn="ctr" fontAlgn="ctr"/>
                      <a:r>
                        <a:rPr lang="fr-FR" sz="1800" b="0" i="0" u="none" strike="noStrike">
                          <a:solidFill>
                            <a:srgbClr val="000000"/>
                          </a:solidFill>
                          <a:effectLst/>
                          <a:latin typeface="Calibri" panose="020F0502020204030204" pitchFamily="34" charset="0"/>
                        </a:rPr>
                        <a:t>001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 Résultat d'investissement reporté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175 043,17 €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175 043,17 €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961565"/>
                  </a:ext>
                </a:extLst>
              </a:tr>
              <a:tr h="353246">
                <a:tc>
                  <a:txBody>
                    <a:bodyPr/>
                    <a:lstStyle/>
                    <a:p>
                      <a:pPr algn="ctr" fontAlgn="ctr"/>
                      <a:r>
                        <a:rPr lang="fr-FR" sz="1800" b="0" i="0" u="none" strike="noStrike">
                          <a:solidFill>
                            <a:srgbClr val="000000"/>
                          </a:solidFill>
                          <a:effectLst/>
                          <a:latin typeface="Calibri" panose="020F0502020204030204" pitchFamily="34" charset="0"/>
                        </a:rPr>
                        <a:t>041-2031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 Opérations patrimoniales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a:solidFill>
                            <a:srgbClr val="000000"/>
                          </a:solidFill>
                          <a:effectLst/>
                          <a:latin typeface="Calibri" panose="020F0502020204030204" pitchFamily="34" charset="0"/>
                        </a:rPr>
                        <a:t>4 000,00 €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4 000,00 €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69844671"/>
                  </a:ext>
                </a:extLst>
              </a:tr>
              <a:tr h="614156">
                <a:tc gridSpan="2">
                  <a:txBody>
                    <a:bodyPr/>
                    <a:lstStyle/>
                    <a:p>
                      <a:pPr algn="ctr" fontAlgn="ctr"/>
                      <a:r>
                        <a:rPr lang="fr-FR" sz="1800" b="1" i="0" u="none" strike="noStrike" dirty="0">
                          <a:solidFill>
                            <a:srgbClr val="000000"/>
                          </a:solidFill>
                          <a:effectLst/>
                          <a:latin typeface="Calibri" panose="020F0502020204030204" pitchFamily="34" charset="0"/>
                        </a:rPr>
                        <a:t> TOTAL RECETTES D'INVESTISSEMENT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fr-FR" sz="1600" b="1" i="0" u="none" strike="noStrike" dirty="0">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73 067,68 €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1" i="0" u="none" strike="noStrike" dirty="0">
                          <a:solidFill>
                            <a:srgbClr val="000000"/>
                          </a:solidFill>
                          <a:effectLst/>
                          <a:latin typeface="Calibri" panose="020F0502020204030204" pitchFamily="34" charset="0"/>
                        </a:rPr>
                        <a:t>897 434,47 €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800" b="1" i="0" u="none" strike="noStrike" dirty="0">
                          <a:solidFill>
                            <a:srgbClr val="000000"/>
                          </a:solidFill>
                          <a:effectLst/>
                          <a:latin typeface="Calibri" panose="020F0502020204030204" pitchFamily="34" charset="0"/>
                        </a:rPr>
                        <a:t>970 502,15 €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21361184"/>
                  </a:ext>
                </a:extLst>
              </a:tr>
            </a:tbl>
          </a:graphicData>
        </a:graphic>
      </p:graphicFrame>
    </p:spTree>
    <p:extLst>
      <p:ext uri="{BB962C8B-B14F-4D97-AF65-F5344CB8AC3E}">
        <p14:creationId xmlns:p14="http://schemas.microsoft.com/office/powerpoint/2010/main" val="2326697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2"/>
          <p:cNvSpPr txBox="1">
            <a:spLocks/>
          </p:cNvSpPr>
          <p:nvPr/>
        </p:nvSpPr>
        <p:spPr>
          <a:xfrm>
            <a:off x="107504" y="188640"/>
            <a:ext cx="4608512"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Vote du budget 2021</a:t>
            </a:r>
          </a:p>
          <a:p>
            <a:r>
              <a:rPr lang="fr-FR" sz="3600" dirty="0"/>
              <a:t>Investissement</a:t>
            </a:r>
            <a:endParaRPr lang="fr-FR" b="1" u="sng" dirty="0"/>
          </a:p>
        </p:txBody>
      </p:sp>
      <p:sp>
        <p:nvSpPr>
          <p:cNvPr id="8" name="Rectangle 7"/>
          <p:cNvSpPr/>
          <p:nvPr/>
        </p:nvSpPr>
        <p:spPr>
          <a:xfrm>
            <a:off x="5148064" y="487514"/>
            <a:ext cx="3354288" cy="707886"/>
          </a:xfrm>
          <a:prstGeom prst="rect">
            <a:avLst/>
          </a:prstGeom>
          <a:solidFill>
            <a:srgbClr val="92D050"/>
          </a:solidFill>
        </p:spPr>
        <p:txBody>
          <a:bodyPr wrap="square">
            <a:spAutoFit/>
          </a:bodyPr>
          <a:lstStyle/>
          <a:p>
            <a:pPr algn="ctr"/>
            <a:r>
              <a:rPr lang="fr-FR" sz="2000" b="1" dirty="0">
                <a:solidFill>
                  <a:schemeClr val="tx2">
                    <a:lumMod val="75000"/>
                  </a:schemeClr>
                </a:solidFill>
              </a:rPr>
              <a:t>Recettes prévisionnelles </a:t>
            </a:r>
          </a:p>
          <a:p>
            <a:pPr algn="ctr"/>
            <a:r>
              <a:rPr lang="fr-FR" sz="2000" b="1" dirty="0">
                <a:solidFill>
                  <a:schemeClr val="tx2">
                    <a:lumMod val="75000"/>
                  </a:schemeClr>
                </a:solidFill>
              </a:rPr>
              <a:t>avec locaux</a:t>
            </a:r>
          </a:p>
        </p:txBody>
      </p:sp>
      <p:graphicFrame>
        <p:nvGraphicFramePr>
          <p:cNvPr id="2" name="Tableau 1">
            <a:extLst>
              <a:ext uri="{FF2B5EF4-FFF2-40B4-BE49-F238E27FC236}">
                <a16:creationId xmlns:a16="http://schemas.microsoft.com/office/drawing/2014/main" id="{BD92E64E-C773-4E62-8BE8-9E9B7A680CF2}"/>
              </a:ext>
            </a:extLst>
          </p:cNvPr>
          <p:cNvGraphicFramePr>
            <a:graphicFrameLocks noGrp="1"/>
          </p:cNvGraphicFramePr>
          <p:nvPr/>
        </p:nvGraphicFramePr>
        <p:xfrm>
          <a:off x="395536" y="1591736"/>
          <a:ext cx="8352928" cy="5237900"/>
        </p:xfrm>
        <a:graphic>
          <a:graphicData uri="http://schemas.openxmlformats.org/drawingml/2006/table">
            <a:tbl>
              <a:tblPr/>
              <a:tblGrid>
                <a:gridCol w="720079">
                  <a:extLst>
                    <a:ext uri="{9D8B030D-6E8A-4147-A177-3AD203B41FA5}">
                      <a16:colId xmlns:a16="http://schemas.microsoft.com/office/drawing/2014/main" val="1717187862"/>
                    </a:ext>
                  </a:extLst>
                </a:gridCol>
                <a:gridCol w="2056148">
                  <a:extLst>
                    <a:ext uri="{9D8B030D-6E8A-4147-A177-3AD203B41FA5}">
                      <a16:colId xmlns:a16="http://schemas.microsoft.com/office/drawing/2014/main" val="76316697"/>
                    </a:ext>
                  </a:extLst>
                </a:gridCol>
                <a:gridCol w="1139587">
                  <a:extLst>
                    <a:ext uri="{9D8B030D-6E8A-4147-A177-3AD203B41FA5}">
                      <a16:colId xmlns:a16="http://schemas.microsoft.com/office/drawing/2014/main" val="3886417065"/>
                    </a:ext>
                  </a:extLst>
                </a:gridCol>
                <a:gridCol w="1139587">
                  <a:extLst>
                    <a:ext uri="{9D8B030D-6E8A-4147-A177-3AD203B41FA5}">
                      <a16:colId xmlns:a16="http://schemas.microsoft.com/office/drawing/2014/main" val="1673793708"/>
                    </a:ext>
                  </a:extLst>
                </a:gridCol>
                <a:gridCol w="1139587">
                  <a:extLst>
                    <a:ext uri="{9D8B030D-6E8A-4147-A177-3AD203B41FA5}">
                      <a16:colId xmlns:a16="http://schemas.microsoft.com/office/drawing/2014/main" val="2363664865"/>
                    </a:ext>
                  </a:extLst>
                </a:gridCol>
                <a:gridCol w="1139587">
                  <a:extLst>
                    <a:ext uri="{9D8B030D-6E8A-4147-A177-3AD203B41FA5}">
                      <a16:colId xmlns:a16="http://schemas.microsoft.com/office/drawing/2014/main" val="2445848437"/>
                    </a:ext>
                  </a:extLst>
                </a:gridCol>
                <a:gridCol w="1018353">
                  <a:extLst>
                    <a:ext uri="{9D8B030D-6E8A-4147-A177-3AD203B41FA5}">
                      <a16:colId xmlns:a16="http://schemas.microsoft.com/office/drawing/2014/main" val="530939943"/>
                    </a:ext>
                  </a:extLst>
                </a:gridCol>
              </a:tblGrid>
              <a:tr h="429080">
                <a:tc>
                  <a:txBody>
                    <a:bodyPr/>
                    <a:lstStyle/>
                    <a:p>
                      <a:pPr algn="ctr" fontAlgn="ctr"/>
                      <a:r>
                        <a:rPr lang="fr-FR" sz="1600" b="0" i="0" u="none" strike="noStrike" dirty="0">
                          <a:solidFill>
                            <a:srgbClr val="000000"/>
                          </a:solidFill>
                          <a:effectLst/>
                          <a:latin typeface="Calibri" panose="020F0502020204030204" pitchFamily="34" charset="0"/>
                        </a:rPr>
                        <a:t> Chapitre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Libellé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BP2020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Réalisé 2020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RAR 2020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Nouvelles inscriptions 2021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1" i="0" u="none" strike="noStrike">
                          <a:solidFill>
                            <a:srgbClr val="000000"/>
                          </a:solidFill>
                          <a:effectLst/>
                          <a:latin typeface="Calibri" panose="020F0502020204030204" pitchFamily="34" charset="0"/>
                        </a:rPr>
                        <a:t> BP 2021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6739487"/>
                  </a:ext>
                </a:extLst>
              </a:tr>
              <a:tr h="523268">
                <a:tc>
                  <a:txBody>
                    <a:bodyPr/>
                    <a:lstStyle/>
                    <a:p>
                      <a:pPr algn="ctr" fontAlgn="ctr"/>
                      <a:r>
                        <a:rPr lang="fr-FR" sz="1600" b="0" i="0" u="none" strike="noStrike" dirty="0">
                          <a:solidFill>
                            <a:srgbClr val="000000"/>
                          </a:solidFill>
                          <a:effectLst/>
                          <a:latin typeface="Calibri" panose="020F0502020204030204" pitchFamily="34"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Subventions d'investissement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282 723,34 €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53 862,80 €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73 067,68 €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251 501,34 €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324 569,02 €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1994727"/>
                  </a:ext>
                </a:extLst>
              </a:tr>
              <a:tr h="523268">
                <a:tc>
                  <a:txBody>
                    <a:bodyPr/>
                    <a:lstStyle/>
                    <a:p>
                      <a:pPr algn="ctr" fontAlgn="ctr"/>
                      <a:r>
                        <a:rPr lang="fr-FR" sz="1600" b="0" i="0" u="none" strike="noStrike">
                          <a:solidFill>
                            <a:srgbClr val="000000"/>
                          </a:solidFill>
                          <a:effectLst/>
                          <a:latin typeface="Calibri" panose="020F050202020403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Dotations, fonds divers et réserves (FCTVA)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10 376,89 €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17 724,00 €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11 866,92 €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11 866,92 €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5378884"/>
                  </a:ext>
                </a:extLst>
              </a:tr>
              <a:tr h="523268">
                <a:tc>
                  <a:txBody>
                    <a:bodyPr/>
                    <a:lstStyle/>
                    <a:p>
                      <a:pPr algn="ctr" fontAlgn="ctr"/>
                      <a:r>
                        <a:rPr lang="fr-FR" sz="1600" b="0" i="0" u="none" strike="noStrike">
                          <a:solidFill>
                            <a:srgbClr val="000000"/>
                          </a:solidFill>
                          <a:effectLst/>
                          <a:latin typeface="Calibri" panose="020F0502020204030204" pitchFamily="34" charset="0"/>
                        </a:rPr>
                        <a:t>1641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Emprunts en euros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175 614,43 €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280 680,21 €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280 680,21 €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41910"/>
                  </a:ext>
                </a:extLst>
              </a:tr>
              <a:tr h="523268">
                <a:tc>
                  <a:txBody>
                    <a:bodyPr/>
                    <a:lstStyle/>
                    <a:p>
                      <a:pPr algn="ctr" fontAlgn="ctr"/>
                      <a:r>
                        <a:rPr lang="fr-FR" sz="1600" b="0" i="0" u="none" strike="noStrike">
                          <a:solidFill>
                            <a:srgbClr val="000000"/>
                          </a:solidFill>
                          <a:effectLst/>
                          <a:latin typeface="Calibri" panose="020F0502020204030204" pitchFamily="34" charset="0"/>
                        </a:rPr>
                        <a:t>021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Virement de la section de fonctionnement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56 126,94 €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13 919,46 €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13 919,46 €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1578226"/>
                  </a:ext>
                </a:extLst>
              </a:tr>
              <a:tr h="523268">
                <a:tc>
                  <a:txBody>
                    <a:bodyPr/>
                    <a:lstStyle/>
                    <a:p>
                      <a:pPr algn="ctr" fontAlgn="ctr"/>
                      <a:r>
                        <a:rPr lang="fr-FR" sz="1600" b="0" i="0" u="none" strike="noStrike">
                          <a:solidFill>
                            <a:srgbClr val="000000"/>
                          </a:solidFill>
                          <a:effectLst/>
                          <a:latin typeface="Calibri" panose="020F0502020204030204" pitchFamily="34" charset="0"/>
                        </a:rPr>
                        <a:t>040-28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Amortissements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185 543,00 €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185 543,00 €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160 423,37 €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160 423,37 €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8775778"/>
                  </a:ext>
                </a:extLst>
              </a:tr>
              <a:tr h="523268">
                <a:tc>
                  <a:txBody>
                    <a:bodyPr/>
                    <a:lstStyle/>
                    <a:p>
                      <a:pPr algn="ctr" fontAlgn="ctr"/>
                      <a:r>
                        <a:rPr lang="fr-FR" sz="1600" b="0" i="0" u="none" strike="noStrike">
                          <a:solidFill>
                            <a:srgbClr val="000000"/>
                          </a:solidFill>
                          <a:effectLst/>
                          <a:latin typeface="Calibri" panose="020F0502020204030204" pitchFamily="34" charset="0"/>
                        </a:rPr>
                        <a:t>001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Résultat d'investissement reporté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211 744,06 €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175 043,17 €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175 043,17 €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61565"/>
                  </a:ext>
                </a:extLst>
              </a:tr>
              <a:tr h="376754">
                <a:tc>
                  <a:txBody>
                    <a:bodyPr/>
                    <a:lstStyle/>
                    <a:p>
                      <a:pPr algn="ctr" fontAlgn="ctr"/>
                      <a:r>
                        <a:rPr lang="fr-FR" sz="1600" b="0" i="0" u="none" strike="noStrike">
                          <a:solidFill>
                            <a:srgbClr val="000000"/>
                          </a:solidFill>
                          <a:effectLst/>
                          <a:latin typeface="Calibri" panose="020F0502020204030204" pitchFamily="34" charset="0"/>
                        </a:rPr>
                        <a:t>041-2031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Opérations patrimoniales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4 000,00 €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4 000,00 €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4 000,00 €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9844671"/>
                  </a:ext>
                </a:extLst>
              </a:tr>
              <a:tr h="879092">
                <a:tc gridSpan="2">
                  <a:txBody>
                    <a:bodyPr/>
                    <a:lstStyle/>
                    <a:p>
                      <a:pPr algn="ctr" fontAlgn="ctr"/>
                      <a:r>
                        <a:rPr lang="fr-FR" sz="1600" b="1" i="0" u="none" strike="noStrike" dirty="0">
                          <a:solidFill>
                            <a:srgbClr val="000000"/>
                          </a:solidFill>
                          <a:effectLst/>
                          <a:latin typeface="Calibri" panose="020F0502020204030204" pitchFamily="34" charset="0"/>
                        </a:rPr>
                        <a:t> TOTAL RECETTES D'INVESTISSEMENT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fr-FR" sz="1600" b="1" i="0" u="none" strike="noStrike" dirty="0">
                        <a:solidFill>
                          <a:srgbClr val="000000"/>
                        </a:solidFill>
                        <a:effectLst/>
                        <a:latin typeface="Calibri" panose="020F050202020403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a:solidFill>
                            <a:srgbClr val="000000"/>
                          </a:solidFill>
                          <a:effectLst/>
                          <a:latin typeface="Calibri" panose="020F0502020204030204" pitchFamily="34" charset="0"/>
                        </a:rPr>
                        <a:t>926 128,66 €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1" i="0" u="none" strike="noStrike" dirty="0">
                          <a:solidFill>
                            <a:srgbClr val="000000"/>
                          </a:solidFill>
                          <a:effectLst/>
                          <a:latin typeface="Calibri" panose="020F0502020204030204" pitchFamily="34" charset="0"/>
                        </a:rPr>
                        <a:t>257 129,80 €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1" i="0" u="none" strike="noStrike" dirty="0">
                          <a:solidFill>
                            <a:srgbClr val="000000"/>
                          </a:solidFill>
                          <a:effectLst/>
                          <a:latin typeface="Calibri" panose="020F0502020204030204" pitchFamily="34" charset="0"/>
                        </a:rPr>
                        <a:t>73 067,68 €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1" i="0" u="none" strike="noStrike" dirty="0">
                          <a:solidFill>
                            <a:srgbClr val="000000"/>
                          </a:solidFill>
                          <a:effectLst/>
                          <a:latin typeface="Calibri" panose="020F0502020204030204" pitchFamily="34" charset="0"/>
                        </a:rPr>
                        <a:t>897 434,47 €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1600" b="1" i="0" u="none" strike="noStrike" dirty="0">
                          <a:solidFill>
                            <a:srgbClr val="000000"/>
                          </a:solidFill>
                          <a:effectLst/>
                          <a:latin typeface="Calibri" panose="020F0502020204030204" pitchFamily="34" charset="0"/>
                        </a:rPr>
                        <a:t>970 502,15 €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361184"/>
                  </a:ext>
                </a:extLst>
              </a:tr>
            </a:tbl>
          </a:graphicData>
        </a:graphic>
      </p:graphicFrame>
    </p:spTree>
    <p:extLst>
      <p:ext uri="{BB962C8B-B14F-4D97-AF65-F5344CB8AC3E}">
        <p14:creationId xmlns:p14="http://schemas.microsoft.com/office/powerpoint/2010/main" val="3097211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79512" y="0"/>
            <a:ext cx="8784976"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Délibération : Vote du budget 2021 - Synthèse</a:t>
            </a:r>
            <a:endParaRPr lang="fr-FR" b="1" u="sng" dirty="0"/>
          </a:p>
        </p:txBody>
      </p:sp>
      <p:sp>
        <p:nvSpPr>
          <p:cNvPr id="8" name="ZoneTexte 2"/>
          <p:cNvSpPr txBox="1"/>
          <p:nvPr/>
        </p:nvSpPr>
        <p:spPr>
          <a:xfrm>
            <a:off x="3404537" y="4509120"/>
            <a:ext cx="1266693"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600" b="1" dirty="0">
                <a:solidFill>
                  <a:schemeClr val="bg1"/>
                </a:solidFill>
              </a:rPr>
              <a:t>963 209.77 €</a:t>
            </a:r>
          </a:p>
        </p:txBody>
      </p:sp>
      <p:graphicFrame>
        <p:nvGraphicFramePr>
          <p:cNvPr id="13" name="Tableau 12">
            <a:extLst>
              <a:ext uri="{FF2B5EF4-FFF2-40B4-BE49-F238E27FC236}">
                <a16:creationId xmlns:a16="http://schemas.microsoft.com/office/drawing/2014/main" id="{97E30A92-C94E-49D9-9EF0-BAD8DB9E228A}"/>
              </a:ext>
            </a:extLst>
          </p:cNvPr>
          <p:cNvGraphicFramePr>
            <a:graphicFrameLocks noGrp="1"/>
          </p:cNvGraphicFramePr>
          <p:nvPr>
            <p:extLst>
              <p:ext uri="{D42A27DB-BD31-4B8C-83A1-F6EECF244321}">
                <p14:modId xmlns:p14="http://schemas.microsoft.com/office/powerpoint/2010/main" val="1342504767"/>
              </p:ext>
            </p:extLst>
          </p:nvPr>
        </p:nvGraphicFramePr>
        <p:xfrm>
          <a:off x="576770" y="1992682"/>
          <a:ext cx="8188919" cy="1572048"/>
        </p:xfrm>
        <a:graphic>
          <a:graphicData uri="http://schemas.openxmlformats.org/drawingml/2006/table">
            <a:tbl>
              <a:tblPr/>
              <a:tblGrid>
                <a:gridCol w="1728192">
                  <a:extLst>
                    <a:ext uri="{9D8B030D-6E8A-4147-A177-3AD203B41FA5}">
                      <a16:colId xmlns:a16="http://schemas.microsoft.com/office/drawing/2014/main" val="3519649093"/>
                    </a:ext>
                  </a:extLst>
                </a:gridCol>
                <a:gridCol w="1523388">
                  <a:extLst>
                    <a:ext uri="{9D8B030D-6E8A-4147-A177-3AD203B41FA5}">
                      <a16:colId xmlns:a16="http://schemas.microsoft.com/office/drawing/2014/main" val="3280500789"/>
                    </a:ext>
                  </a:extLst>
                </a:gridCol>
                <a:gridCol w="1439224">
                  <a:extLst>
                    <a:ext uri="{9D8B030D-6E8A-4147-A177-3AD203B41FA5}">
                      <a16:colId xmlns:a16="http://schemas.microsoft.com/office/drawing/2014/main" val="889563739"/>
                    </a:ext>
                  </a:extLst>
                </a:gridCol>
                <a:gridCol w="1501884">
                  <a:extLst>
                    <a:ext uri="{9D8B030D-6E8A-4147-A177-3AD203B41FA5}">
                      <a16:colId xmlns:a16="http://schemas.microsoft.com/office/drawing/2014/main" val="3424490158"/>
                    </a:ext>
                  </a:extLst>
                </a:gridCol>
                <a:gridCol w="1996231">
                  <a:extLst>
                    <a:ext uri="{9D8B030D-6E8A-4147-A177-3AD203B41FA5}">
                      <a16:colId xmlns:a16="http://schemas.microsoft.com/office/drawing/2014/main" val="1656740618"/>
                    </a:ext>
                  </a:extLst>
                </a:gridCol>
              </a:tblGrid>
              <a:tr h="524016">
                <a:tc>
                  <a:txBody>
                    <a:bodyPr/>
                    <a:lstStyle/>
                    <a:p>
                      <a:pPr algn="ctr" fontAlgn="ctr"/>
                      <a:r>
                        <a:rPr lang="fr-FR" sz="1400" b="1" i="0" u="none" strike="noStrike" dirty="0">
                          <a:solidFill>
                            <a:srgbClr val="000000"/>
                          </a:solidFill>
                          <a:effectLst/>
                          <a:latin typeface="Calibri" panose="020F0502020204030204" pitchFamily="34" charset="0"/>
                        </a:rPr>
                        <a:t> Report de résultat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800" b="1" i="0" u="none" strike="noStrike">
                          <a:solidFill>
                            <a:srgbClr val="000000"/>
                          </a:solidFill>
                          <a:effectLst/>
                          <a:latin typeface="Calibri" panose="020F0502020204030204" pitchFamily="34" charset="0"/>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800" b="1" i="0" u="none" strike="noStrike">
                          <a:solidFill>
                            <a:srgbClr val="000000"/>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ctr"/>
                      <a:r>
                        <a:rPr lang="fr-FR" sz="1800" b="1" i="0" u="none" strike="noStrike">
                          <a:solidFill>
                            <a:srgbClr val="000000"/>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600" b="0" i="1" u="none" strike="noStrike" dirty="0">
                          <a:solidFill>
                            <a:srgbClr val="000000"/>
                          </a:solidFill>
                          <a:effectLst/>
                          <a:latin typeface="Calibri" panose="020F0502020204030204" pitchFamily="34" charset="0"/>
                        </a:rPr>
                        <a:t> Différence 2021-2020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6578038"/>
                  </a:ext>
                </a:extLst>
              </a:tr>
              <a:tr h="524016">
                <a:tc>
                  <a:txBody>
                    <a:bodyPr/>
                    <a:lstStyle/>
                    <a:p>
                      <a:pPr algn="ctr" fontAlgn="ctr"/>
                      <a:r>
                        <a:rPr lang="fr-FR" sz="1400" b="1" i="0" u="none" strike="noStrike" dirty="0">
                          <a:solidFill>
                            <a:srgbClr val="000000"/>
                          </a:solidFill>
                          <a:effectLst/>
                          <a:latin typeface="Calibri" panose="020F0502020204030204" pitchFamily="34" charset="0"/>
                        </a:rPr>
                        <a:t> INVESTISSEMENT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600" b="0" i="0" u="none" strike="noStrike">
                          <a:solidFill>
                            <a:srgbClr val="000000"/>
                          </a:solidFill>
                          <a:effectLst/>
                          <a:latin typeface="Calibri" panose="020F0502020204030204" pitchFamily="34" charset="0"/>
                        </a:rPr>
                        <a:t>237 362,59 €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211 744,06 €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175 043,17 €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1" u="none" strike="noStrike" dirty="0">
                          <a:solidFill>
                            <a:srgbClr val="000000"/>
                          </a:solidFill>
                          <a:effectLst/>
                          <a:latin typeface="Calibri" panose="020F0502020204030204" pitchFamily="34" charset="0"/>
                        </a:rPr>
                        <a:t>-36 700,89 €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0333759"/>
                  </a:ext>
                </a:extLst>
              </a:tr>
              <a:tr h="524016">
                <a:tc>
                  <a:txBody>
                    <a:bodyPr/>
                    <a:lstStyle/>
                    <a:p>
                      <a:pPr algn="ctr" fontAlgn="ctr"/>
                      <a:r>
                        <a:rPr lang="fr-FR" sz="1400" b="1" i="0" u="none" strike="noStrike" dirty="0">
                          <a:solidFill>
                            <a:srgbClr val="000000"/>
                          </a:solidFill>
                          <a:effectLst/>
                          <a:latin typeface="Calibri" panose="020F0502020204030204" pitchFamily="34" charset="0"/>
                        </a:rPr>
                        <a:t> FONCTIONNEMENT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600" b="0" i="0" u="none" strike="noStrike">
                          <a:solidFill>
                            <a:srgbClr val="000000"/>
                          </a:solidFill>
                          <a:effectLst/>
                          <a:latin typeface="Calibri" panose="020F0502020204030204" pitchFamily="34" charset="0"/>
                        </a:rPr>
                        <a:t>197 571,69 €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128 419,44 €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116 018,57 €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1" u="none" strike="noStrike" dirty="0">
                          <a:solidFill>
                            <a:srgbClr val="000000"/>
                          </a:solidFill>
                          <a:effectLst/>
                          <a:latin typeface="Calibri" panose="020F0502020204030204" pitchFamily="34" charset="0"/>
                        </a:rPr>
                        <a:t>-12 400,87 €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147858"/>
                  </a:ext>
                </a:extLst>
              </a:tr>
            </a:tbl>
          </a:graphicData>
        </a:graphic>
      </p:graphicFrame>
    </p:spTree>
    <p:extLst>
      <p:ext uri="{BB962C8B-B14F-4D97-AF65-F5344CB8AC3E}">
        <p14:creationId xmlns:p14="http://schemas.microsoft.com/office/powerpoint/2010/main" val="4170680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a:xfrm>
            <a:off x="179512" y="-171400"/>
            <a:ext cx="8784976" cy="1252728"/>
          </a:xfrm>
          <a:prstGeom prst="rect">
            <a:avLst/>
          </a:prstGeom>
        </p:spPr>
        <p:txBody>
          <a:bodyPr vert="horz" lIns="91430" tIns="45715" rIns="91430" bIns="45715" rtlCol="0" anchor="ctr">
            <a:normAutofit/>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t>Délibération : Vote du budget 2021 - Synthèse</a:t>
            </a:r>
            <a:endParaRPr lang="fr-FR" b="1" u="sng" dirty="0"/>
          </a:p>
        </p:txBody>
      </p:sp>
      <p:sp>
        <p:nvSpPr>
          <p:cNvPr id="8" name="ZoneTexte 2"/>
          <p:cNvSpPr txBox="1"/>
          <p:nvPr/>
        </p:nvSpPr>
        <p:spPr>
          <a:xfrm>
            <a:off x="3404537" y="4509120"/>
            <a:ext cx="1266693"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600" b="1" dirty="0">
                <a:solidFill>
                  <a:schemeClr val="bg1"/>
                </a:solidFill>
              </a:rPr>
              <a:t>963 209.77 €</a:t>
            </a:r>
          </a:p>
        </p:txBody>
      </p:sp>
      <p:graphicFrame>
        <p:nvGraphicFramePr>
          <p:cNvPr id="10" name="Tableau 9">
            <a:extLst>
              <a:ext uri="{FF2B5EF4-FFF2-40B4-BE49-F238E27FC236}">
                <a16:creationId xmlns:a16="http://schemas.microsoft.com/office/drawing/2014/main" id="{07240911-5D98-4D06-8C88-9B35391051F8}"/>
              </a:ext>
            </a:extLst>
          </p:cNvPr>
          <p:cNvGraphicFramePr>
            <a:graphicFrameLocks noGrp="1"/>
          </p:cNvGraphicFramePr>
          <p:nvPr>
            <p:extLst>
              <p:ext uri="{D42A27DB-BD31-4B8C-83A1-F6EECF244321}">
                <p14:modId xmlns:p14="http://schemas.microsoft.com/office/powerpoint/2010/main" val="4234889825"/>
              </p:ext>
            </p:extLst>
          </p:nvPr>
        </p:nvGraphicFramePr>
        <p:xfrm>
          <a:off x="477540" y="989077"/>
          <a:ext cx="8188919" cy="1318156"/>
        </p:xfrm>
        <a:graphic>
          <a:graphicData uri="http://schemas.openxmlformats.org/drawingml/2006/table">
            <a:tbl>
              <a:tblPr/>
              <a:tblGrid>
                <a:gridCol w="1728192">
                  <a:extLst>
                    <a:ext uri="{9D8B030D-6E8A-4147-A177-3AD203B41FA5}">
                      <a16:colId xmlns:a16="http://schemas.microsoft.com/office/drawing/2014/main" val="4005728902"/>
                    </a:ext>
                  </a:extLst>
                </a:gridCol>
                <a:gridCol w="1523388">
                  <a:extLst>
                    <a:ext uri="{9D8B030D-6E8A-4147-A177-3AD203B41FA5}">
                      <a16:colId xmlns:a16="http://schemas.microsoft.com/office/drawing/2014/main" val="1043352490"/>
                    </a:ext>
                  </a:extLst>
                </a:gridCol>
                <a:gridCol w="1439224">
                  <a:extLst>
                    <a:ext uri="{9D8B030D-6E8A-4147-A177-3AD203B41FA5}">
                      <a16:colId xmlns:a16="http://schemas.microsoft.com/office/drawing/2014/main" val="238581700"/>
                    </a:ext>
                  </a:extLst>
                </a:gridCol>
                <a:gridCol w="1501884">
                  <a:extLst>
                    <a:ext uri="{9D8B030D-6E8A-4147-A177-3AD203B41FA5}">
                      <a16:colId xmlns:a16="http://schemas.microsoft.com/office/drawing/2014/main" val="1859846164"/>
                    </a:ext>
                  </a:extLst>
                </a:gridCol>
                <a:gridCol w="1996231">
                  <a:extLst>
                    <a:ext uri="{9D8B030D-6E8A-4147-A177-3AD203B41FA5}">
                      <a16:colId xmlns:a16="http://schemas.microsoft.com/office/drawing/2014/main" val="2900858218"/>
                    </a:ext>
                  </a:extLst>
                </a:gridCol>
              </a:tblGrid>
              <a:tr h="576064">
                <a:tc>
                  <a:txBody>
                    <a:bodyPr/>
                    <a:lstStyle/>
                    <a:p>
                      <a:pPr algn="ctr" fontAlgn="ctr"/>
                      <a:r>
                        <a:rPr lang="fr-FR" sz="1600" b="1" i="0" u="none" strike="noStrike" dirty="0">
                          <a:solidFill>
                            <a:srgbClr val="000000"/>
                          </a:solidFill>
                          <a:effectLst/>
                          <a:latin typeface="Calibri" panose="020F0502020204030204" pitchFamily="34" charset="0"/>
                        </a:rPr>
                        <a:t>FONCTIONNEMENT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800" b="1" i="0" u="none" strike="noStrike">
                          <a:solidFill>
                            <a:srgbClr val="000000"/>
                          </a:solidFill>
                          <a:effectLst/>
                          <a:latin typeface="Calibri" panose="020F0502020204030204" pitchFamily="34" charset="0"/>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800" b="1" i="0" u="none" strike="noStrike">
                          <a:solidFill>
                            <a:srgbClr val="000000"/>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ctr"/>
                      <a:r>
                        <a:rPr lang="fr-FR" sz="1800" b="1" i="0" u="none" strike="noStrike">
                          <a:solidFill>
                            <a:srgbClr val="000000"/>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600" b="0" i="1" u="none" strike="noStrike" dirty="0">
                          <a:solidFill>
                            <a:srgbClr val="000000"/>
                          </a:solidFill>
                          <a:effectLst/>
                          <a:latin typeface="Calibri" panose="020F0502020204030204" pitchFamily="34" charset="0"/>
                        </a:rPr>
                        <a:t> Différence 2021-2020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979648"/>
                  </a:ext>
                </a:extLst>
              </a:tr>
              <a:tr h="371046">
                <a:tc>
                  <a:txBody>
                    <a:bodyPr/>
                    <a:lstStyle/>
                    <a:p>
                      <a:pPr algn="ctr" fontAlgn="ctr"/>
                      <a:r>
                        <a:rPr lang="fr-FR" sz="1600" b="0" i="0" u="none" strike="noStrike" dirty="0">
                          <a:solidFill>
                            <a:srgbClr val="000000"/>
                          </a:solidFill>
                          <a:effectLst/>
                          <a:latin typeface="Calibri" panose="020F0502020204030204" pitchFamily="34" charset="0"/>
                        </a:rPr>
                        <a:t> Dépenses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1 096 766,27 €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963 209,77 €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1" i="0" u="none" strike="noStrike" dirty="0">
                          <a:solidFill>
                            <a:srgbClr val="000000"/>
                          </a:solidFill>
                          <a:effectLst/>
                          <a:latin typeface="Calibri" panose="020F0502020204030204" pitchFamily="34" charset="0"/>
                        </a:rPr>
                        <a:t>974 152,05 €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1" u="none" strike="noStrike" dirty="0">
                          <a:solidFill>
                            <a:srgbClr val="000000"/>
                          </a:solidFill>
                          <a:effectLst/>
                          <a:latin typeface="Calibri" panose="020F0502020204030204" pitchFamily="34" charset="0"/>
                        </a:rPr>
                        <a:t>10 942,28 €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68631341"/>
                  </a:ext>
                </a:extLst>
              </a:tr>
              <a:tr h="371046">
                <a:tc>
                  <a:txBody>
                    <a:bodyPr/>
                    <a:lstStyle/>
                    <a:p>
                      <a:pPr algn="ctr" fontAlgn="ctr"/>
                      <a:r>
                        <a:rPr lang="fr-FR" sz="1600" b="0" i="0" u="none" strike="noStrike" dirty="0">
                          <a:solidFill>
                            <a:srgbClr val="000000"/>
                          </a:solidFill>
                          <a:effectLst/>
                          <a:latin typeface="Calibri" panose="020F0502020204030204" pitchFamily="34" charset="0"/>
                        </a:rPr>
                        <a:t> Recettes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1 096 766,27 €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963 209,77 €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1" i="0" u="none" strike="noStrike" dirty="0">
                          <a:solidFill>
                            <a:srgbClr val="000000"/>
                          </a:solidFill>
                          <a:effectLst/>
                          <a:latin typeface="Calibri" panose="020F0502020204030204" pitchFamily="34" charset="0"/>
                        </a:rPr>
                        <a:t>974 152,05 €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1" u="none" strike="noStrike" dirty="0">
                          <a:solidFill>
                            <a:srgbClr val="000000"/>
                          </a:solidFill>
                          <a:effectLst/>
                          <a:latin typeface="Calibri" panose="020F0502020204030204" pitchFamily="34" charset="0"/>
                        </a:rPr>
                        <a:t>10 942,28 €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86619771"/>
                  </a:ext>
                </a:extLst>
              </a:tr>
            </a:tbl>
          </a:graphicData>
        </a:graphic>
      </p:graphicFrame>
      <p:graphicFrame>
        <p:nvGraphicFramePr>
          <p:cNvPr id="12" name="Tableau 11">
            <a:extLst>
              <a:ext uri="{FF2B5EF4-FFF2-40B4-BE49-F238E27FC236}">
                <a16:creationId xmlns:a16="http://schemas.microsoft.com/office/drawing/2014/main" id="{5F0A0626-2676-4E00-A852-1BF56726EBBF}"/>
              </a:ext>
            </a:extLst>
          </p:cNvPr>
          <p:cNvGraphicFramePr>
            <a:graphicFrameLocks noGrp="1"/>
          </p:cNvGraphicFramePr>
          <p:nvPr>
            <p:extLst>
              <p:ext uri="{D42A27DB-BD31-4B8C-83A1-F6EECF244321}">
                <p14:modId xmlns:p14="http://schemas.microsoft.com/office/powerpoint/2010/main" val="2808315314"/>
              </p:ext>
            </p:extLst>
          </p:nvPr>
        </p:nvGraphicFramePr>
        <p:xfrm>
          <a:off x="477540" y="2552737"/>
          <a:ext cx="8188918" cy="1294802"/>
        </p:xfrm>
        <a:graphic>
          <a:graphicData uri="http://schemas.openxmlformats.org/drawingml/2006/table">
            <a:tbl>
              <a:tblPr/>
              <a:tblGrid>
                <a:gridCol w="1728192">
                  <a:extLst>
                    <a:ext uri="{9D8B030D-6E8A-4147-A177-3AD203B41FA5}">
                      <a16:colId xmlns:a16="http://schemas.microsoft.com/office/drawing/2014/main" val="2732853141"/>
                    </a:ext>
                  </a:extLst>
                </a:gridCol>
                <a:gridCol w="1512168">
                  <a:extLst>
                    <a:ext uri="{9D8B030D-6E8A-4147-A177-3AD203B41FA5}">
                      <a16:colId xmlns:a16="http://schemas.microsoft.com/office/drawing/2014/main" val="3839275724"/>
                    </a:ext>
                  </a:extLst>
                </a:gridCol>
                <a:gridCol w="1440160">
                  <a:extLst>
                    <a:ext uri="{9D8B030D-6E8A-4147-A177-3AD203B41FA5}">
                      <a16:colId xmlns:a16="http://schemas.microsoft.com/office/drawing/2014/main" val="2784503446"/>
                    </a:ext>
                  </a:extLst>
                </a:gridCol>
                <a:gridCol w="1512168">
                  <a:extLst>
                    <a:ext uri="{9D8B030D-6E8A-4147-A177-3AD203B41FA5}">
                      <a16:colId xmlns:a16="http://schemas.microsoft.com/office/drawing/2014/main" val="2930618165"/>
                    </a:ext>
                  </a:extLst>
                </a:gridCol>
                <a:gridCol w="1996230">
                  <a:extLst>
                    <a:ext uri="{9D8B030D-6E8A-4147-A177-3AD203B41FA5}">
                      <a16:colId xmlns:a16="http://schemas.microsoft.com/office/drawing/2014/main" val="2572728152"/>
                    </a:ext>
                  </a:extLst>
                </a:gridCol>
              </a:tblGrid>
              <a:tr h="533996">
                <a:tc>
                  <a:txBody>
                    <a:bodyPr/>
                    <a:lstStyle/>
                    <a:p>
                      <a:pPr algn="ctr" fontAlgn="ctr"/>
                      <a:r>
                        <a:rPr lang="fr-FR" sz="1600" b="1" i="0" u="none" strike="noStrike" dirty="0">
                          <a:solidFill>
                            <a:srgbClr val="000000"/>
                          </a:solidFill>
                          <a:effectLst/>
                          <a:latin typeface="Calibri" panose="020F0502020204030204" pitchFamily="34" charset="0"/>
                        </a:rPr>
                        <a:t> INVESTISSEMENT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fr-FR" sz="1800" b="1" i="0" u="none" strike="noStrike">
                          <a:solidFill>
                            <a:srgbClr val="000000"/>
                          </a:solidFill>
                          <a:effectLst/>
                          <a:latin typeface="Calibri" panose="020F0502020204030204" pitchFamily="34" charset="0"/>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fr-FR" sz="1800" b="1" i="0" u="none" strike="noStrike">
                          <a:solidFill>
                            <a:srgbClr val="000000"/>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ctr"/>
                      <a:r>
                        <a:rPr lang="fr-FR" sz="1800" b="1" i="0" u="none" strike="noStrike">
                          <a:solidFill>
                            <a:srgbClr val="000000"/>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600" b="0" i="1" u="none" strike="noStrike">
                          <a:solidFill>
                            <a:srgbClr val="000000"/>
                          </a:solidFill>
                          <a:effectLst/>
                          <a:latin typeface="Calibri" panose="020F0502020204030204" pitchFamily="34" charset="0"/>
                        </a:rPr>
                        <a:t> Différence 2021-2020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208357"/>
                  </a:ext>
                </a:extLst>
              </a:tr>
              <a:tr h="380403">
                <a:tc>
                  <a:txBody>
                    <a:bodyPr/>
                    <a:lstStyle/>
                    <a:p>
                      <a:pPr algn="ctr" fontAlgn="ctr"/>
                      <a:r>
                        <a:rPr lang="fr-FR" sz="1600" b="0" i="0" u="none" strike="noStrike">
                          <a:solidFill>
                            <a:srgbClr val="000000"/>
                          </a:solidFill>
                          <a:effectLst/>
                          <a:latin typeface="Calibri" panose="020F0502020204030204" pitchFamily="34" charset="0"/>
                        </a:rPr>
                        <a:t> Dépenses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944 157,29 €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926 128,66 €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970 502,15 €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1" u="none" strike="noStrike" dirty="0">
                          <a:solidFill>
                            <a:srgbClr val="000000"/>
                          </a:solidFill>
                          <a:effectLst/>
                          <a:latin typeface="Calibri" panose="020F0502020204030204" pitchFamily="34" charset="0"/>
                        </a:rPr>
                        <a:t>44 373,49 €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539796"/>
                  </a:ext>
                </a:extLst>
              </a:tr>
              <a:tr h="380403">
                <a:tc>
                  <a:txBody>
                    <a:bodyPr/>
                    <a:lstStyle/>
                    <a:p>
                      <a:pPr algn="ctr" fontAlgn="ctr"/>
                      <a:r>
                        <a:rPr lang="fr-FR" sz="1600" b="0" i="0" u="none" strike="noStrike">
                          <a:solidFill>
                            <a:srgbClr val="000000"/>
                          </a:solidFill>
                          <a:effectLst/>
                          <a:latin typeface="Calibri" panose="020F0502020204030204" pitchFamily="34" charset="0"/>
                        </a:rPr>
                        <a:t> Recettes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944 157,29 €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926 128,66 €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970 502,15 €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1" u="none" strike="noStrike" dirty="0">
                          <a:solidFill>
                            <a:srgbClr val="000000"/>
                          </a:solidFill>
                          <a:effectLst/>
                          <a:latin typeface="Calibri" panose="020F0502020204030204" pitchFamily="34" charset="0"/>
                        </a:rPr>
                        <a:t>44 373,49 €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4373343"/>
                  </a:ext>
                </a:extLst>
              </a:tr>
            </a:tbl>
          </a:graphicData>
        </a:graphic>
      </p:graphicFrame>
      <p:pic>
        <p:nvPicPr>
          <p:cNvPr id="7" name="Image 6">
            <a:extLst>
              <a:ext uri="{FF2B5EF4-FFF2-40B4-BE49-F238E27FC236}">
                <a16:creationId xmlns:a16="http://schemas.microsoft.com/office/drawing/2014/main" id="{0993DC8A-5898-466B-BBC2-39E02E43374B}"/>
              </a:ext>
            </a:extLst>
          </p:cNvPr>
          <p:cNvPicPr>
            <a:picLocks noChangeAspect="1"/>
          </p:cNvPicPr>
          <p:nvPr/>
        </p:nvPicPr>
        <p:blipFill>
          <a:blip r:embed="rId2"/>
          <a:stretch>
            <a:fillRect/>
          </a:stretch>
        </p:blipFill>
        <p:spPr>
          <a:xfrm>
            <a:off x="179512" y="4293096"/>
            <a:ext cx="8541347" cy="2277693"/>
          </a:xfrm>
          <a:prstGeom prst="rect">
            <a:avLst/>
          </a:prstGeom>
        </p:spPr>
      </p:pic>
    </p:spTree>
    <p:extLst>
      <p:ext uri="{BB962C8B-B14F-4D97-AF65-F5344CB8AC3E}">
        <p14:creationId xmlns:p14="http://schemas.microsoft.com/office/powerpoint/2010/main" val="4279444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90032" y="608856"/>
            <a:ext cx="7772400" cy="1524000"/>
          </a:xfrm>
        </p:spPr>
        <p:txBody>
          <a:bodyPr>
            <a:normAutofit fontScale="90000"/>
          </a:bodyPr>
          <a:lstStyle/>
          <a:p>
            <a:r>
              <a:rPr lang="fr-FR" dirty="0"/>
              <a:t>Délibération</a:t>
            </a:r>
            <a:r>
              <a:rPr lang="fr-FR" sz="4000" dirty="0"/>
              <a:t>: Vote des participations 2021 des communautés de communes</a:t>
            </a:r>
            <a:endParaRPr lang="fr-FR" b="1" u="sng" dirty="0"/>
          </a:p>
        </p:txBody>
      </p:sp>
    </p:spTree>
    <p:extLst>
      <p:ext uri="{BB962C8B-B14F-4D97-AF65-F5344CB8AC3E}">
        <p14:creationId xmlns:p14="http://schemas.microsoft.com/office/powerpoint/2010/main" val="703984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44624"/>
            <a:ext cx="8784976" cy="1252728"/>
          </a:xfrm>
        </p:spPr>
        <p:txBody>
          <a:bodyPr>
            <a:normAutofit fontScale="90000"/>
          </a:bodyPr>
          <a:lstStyle/>
          <a:p>
            <a:r>
              <a:rPr lang="fr-FR" dirty="0"/>
              <a:t>Délibération</a:t>
            </a:r>
            <a:r>
              <a:rPr lang="fr-FR" sz="4000" dirty="0"/>
              <a:t>: Vote des participations 2021</a:t>
            </a:r>
            <a:endParaRPr lang="fr-FR" b="1" u="sng" dirty="0"/>
          </a:p>
        </p:txBody>
      </p:sp>
      <p:sp>
        <p:nvSpPr>
          <p:cNvPr id="4" name="Rectangle 3"/>
          <p:cNvSpPr/>
          <p:nvPr/>
        </p:nvSpPr>
        <p:spPr>
          <a:xfrm>
            <a:off x="3823890" y="1072872"/>
            <a:ext cx="4467554" cy="400110"/>
          </a:xfrm>
          <a:prstGeom prst="rect">
            <a:avLst/>
          </a:prstGeom>
          <a:solidFill>
            <a:srgbClr val="FFFF99"/>
          </a:solidFill>
        </p:spPr>
        <p:txBody>
          <a:bodyPr wrap="square">
            <a:spAutoFit/>
          </a:bodyPr>
          <a:lstStyle/>
          <a:p>
            <a:pPr algn="ctr"/>
            <a:r>
              <a:rPr lang="fr-FR" sz="2000" b="1" u="sng" dirty="0">
                <a:solidFill>
                  <a:schemeClr val="tx2">
                    <a:lumMod val="75000"/>
                  </a:schemeClr>
                </a:solidFill>
              </a:rPr>
              <a:t>Participations totales : 262 097,42 €</a:t>
            </a:r>
          </a:p>
        </p:txBody>
      </p:sp>
      <p:graphicFrame>
        <p:nvGraphicFramePr>
          <p:cNvPr id="2" name="Tableau 1"/>
          <p:cNvGraphicFramePr>
            <a:graphicFrameLocks noGrp="1"/>
          </p:cNvGraphicFramePr>
          <p:nvPr>
            <p:extLst>
              <p:ext uri="{D42A27DB-BD31-4B8C-83A1-F6EECF244321}">
                <p14:modId xmlns:p14="http://schemas.microsoft.com/office/powerpoint/2010/main" val="1569992089"/>
              </p:ext>
            </p:extLst>
          </p:nvPr>
        </p:nvGraphicFramePr>
        <p:xfrm>
          <a:off x="1979712" y="1916832"/>
          <a:ext cx="5400600" cy="2088232"/>
        </p:xfrm>
        <a:graphic>
          <a:graphicData uri="http://schemas.openxmlformats.org/drawingml/2006/table">
            <a:tbl>
              <a:tblPr>
                <a:tableStyleId>{BC89EF96-8CEA-46FF-86C4-4CE0E7609802}</a:tableStyleId>
              </a:tblPr>
              <a:tblGrid>
                <a:gridCol w="2808312">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504056">
                <a:tc gridSpan="2">
                  <a:txBody>
                    <a:bodyPr/>
                    <a:lstStyle/>
                    <a:p>
                      <a:pPr algn="ctr" fontAlgn="ctr"/>
                      <a:r>
                        <a:rPr lang="fr-FR" sz="2400" b="1" u="none" strike="noStrike" dirty="0">
                          <a:effectLst/>
                        </a:rPr>
                        <a:t>Besoins 2021 d'autofinancement</a:t>
                      </a:r>
                      <a:endParaRPr lang="fr-FR" sz="2400" b="1" i="0" u="none" strike="noStrike" dirty="0">
                        <a:solidFill>
                          <a:srgbClr val="000000"/>
                        </a:solidFill>
                        <a:effectLst/>
                        <a:latin typeface="Calibri"/>
                      </a:endParaRPr>
                    </a:p>
                  </a:txBody>
                  <a:tcPr marL="0" marR="0" marT="0" marB="0" anchor="ctr">
                    <a:solidFill>
                      <a:schemeClr val="bg1"/>
                    </a:solidFill>
                  </a:tcPr>
                </a:tc>
                <a:tc hMerge="1">
                  <a:txBody>
                    <a:bodyPr/>
                    <a:lstStyle/>
                    <a:p>
                      <a:pPr algn="l" fontAlgn="b"/>
                      <a:endParaRPr lang="fr-FR" sz="1600" b="0" i="0" u="none" strike="noStrike" dirty="0">
                        <a:solidFill>
                          <a:srgbClr val="000000"/>
                        </a:solidFill>
                        <a:effectLst/>
                        <a:latin typeface="Calibri"/>
                      </a:endParaRPr>
                    </a:p>
                  </a:txBody>
                  <a:tcPr marL="0" marR="0" marT="0" marB="0" anchor="b">
                    <a:solidFill>
                      <a:schemeClr val="bg1"/>
                    </a:solidFill>
                  </a:tcPr>
                </a:tc>
                <a:extLst>
                  <a:ext uri="{0D108BD9-81ED-4DB2-BD59-A6C34878D82A}">
                    <a16:rowId xmlns:a16="http://schemas.microsoft.com/office/drawing/2014/main" val="10000"/>
                  </a:ext>
                </a:extLst>
              </a:tr>
              <a:tr h="504056">
                <a:tc>
                  <a:txBody>
                    <a:bodyPr/>
                    <a:lstStyle/>
                    <a:p>
                      <a:pPr algn="ctr" fontAlgn="ctr"/>
                      <a:r>
                        <a:rPr lang="fr-FR" sz="2000" u="none" strike="noStrike" dirty="0">
                          <a:effectLst/>
                        </a:rPr>
                        <a:t>Fonctionnement</a:t>
                      </a:r>
                      <a:endParaRPr lang="fr-FR" sz="2000" b="0" i="0" u="none" strike="noStrike" dirty="0">
                        <a:solidFill>
                          <a:srgbClr val="000000"/>
                        </a:solidFill>
                        <a:effectLst/>
                        <a:latin typeface="Calibri"/>
                      </a:endParaRPr>
                    </a:p>
                  </a:txBody>
                  <a:tcPr marL="0" marR="0" marT="0" marB="0" anchor="ctr">
                    <a:solidFill>
                      <a:schemeClr val="bg1"/>
                    </a:solidFill>
                  </a:tcPr>
                </a:tc>
                <a:tc>
                  <a:txBody>
                    <a:bodyPr/>
                    <a:lstStyle/>
                    <a:p>
                      <a:pPr algn="ctr" fontAlgn="ctr"/>
                      <a:r>
                        <a:rPr lang="fr-FR" sz="2000" u="none" strike="noStrike" dirty="0">
                          <a:effectLst/>
                        </a:rPr>
                        <a:t>216 385,25 €</a:t>
                      </a:r>
                      <a:endParaRPr lang="fr-FR" sz="2000" b="0" i="0" u="none" strike="noStrike" dirty="0">
                        <a:solidFill>
                          <a:srgbClr val="000000"/>
                        </a:solidFill>
                        <a:effectLst/>
                        <a:latin typeface="Calibri"/>
                      </a:endParaRPr>
                    </a:p>
                  </a:txBody>
                  <a:tcPr marL="0" marR="0" marT="0" marB="0" anchor="ctr">
                    <a:solidFill>
                      <a:schemeClr val="bg1"/>
                    </a:solidFill>
                  </a:tcPr>
                </a:tc>
                <a:extLst>
                  <a:ext uri="{0D108BD9-81ED-4DB2-BD59-A6C34878D82A}">
                    <a16:rowId xmlns:a16="http://schemas.microsoft.com/office/drawing/2014/main" val="10001"/>
                  </a:ext>
                </a:extLst>
              </a:tr>
              <a:tr h="504056">
                <a:tc>
                  <a:txBody>
                    <a:bodyPr/>
                    <a:lstStyle/>
                    <a:p>
                      <a:pPr algn="ctr" fontAlgn="ctr"/>
                      <a:r>
                        <a:rPr lang="fr-FR" sz="2000" u="none" strike="noStrike" dirty="0">
                          <a:effectLst/>
                        </a:rPr>
                        <a:t>Investissement</a:t>
                      </a:r>
                      <a:endParaRPr lang="fr-FR" sz="2000" b="0" i="0" u="none" strike="noStrike" dirty="0">
                        <a:solidFill>
                          <a:srgbClr val="000000"/>
                        </a:solidFill>
                        <a:effectLst/>
                        <a:latin typeface="Calibri"/>
                      </a:endParaRPr>
                    </a:p>
                  </a:txBody>
                  <a:tcPr marL="0" marR="0" marT="0" marB="0" anchor="ctr">
                    <a:solidFill>
                      <a:schemeClr val="bg1"/>
                    </a:solidFill>
                  </a:tcPr>
                </a:tc>
                <a:tc>
                  <a:txBody>
                    <a:bodyPr/>
                    <a:lstStyle/>
                    <a:p>
                      <a:pPr algn="ctr" fontAlgn="ctr"/>
                      <a:r>
                        <a:rPr lang="fr-FR" sz="2000" u="none" strike="noStrike" dirty="0">
                          <a:effectLst/>
                        </a:rPr>
                        <a:t>45 712,17 €</a:t>
                      </a:r>
                      <a:endParaRPr lang="fr-FR" sz="2000" b="0" i="0" u="none" strike="noStrike" dirty="0">
                        <a:solidFill>
                          <a:srgbClr val="000000"/>
                        </a:solidFill>
                        <a:effectLst/>
                        <a:latin typeface="Calibri"/>
                      </a:endParaRPr>
                    </a:p>
                  </a:txBody>
                  <a:tcPr marL="0" marR="0" marT="0" marB="0" anchor="ctr">
                    <a:solidFill>
                      <a:schemeClr val="bg1"/>
                    </a:solidFill>
                  </a:tcPr>
                </a:tc>
                <a:extLst>
                  <a:ext uri="{0D108BD9-81ED-4DB2-BD59-A6C34878D82A}">
                    <a16:rowId xmlns:a16="http://schemas.microsoft.com/office/drawing/2014/main" val="10002"/>
                  </a:ext>
                </a:extLst>
              </a:tr>
              <a:tr h="576064">
                <a:tc>
                  <a:txBody>
                    <a:bodyPr/>
                    <a:lstStyle/>
                    <a:p>
                      <a:pPr algn="r" fontAlgn="ctr"/>
                      <a:r>
                        <a:rPr lang="fr-FR" sz="2000" b="1" u="none" strike="noStrike" dirty="0">
                          <a:effectLst/>
                        </a:rPr>
                        <a:t>TOTAL</a:t>
                      </a:r>
                      <a:endParaRPr lang="fr-FR" sz="2000" b="1" i="0" u="none" strike="noStrike" dirty="0">
                        <a:solidFill>
                          <a:srgbClr val="000000"/>
                        </a:solidFill>
                        <a:effectLst/>
                        <a:latin typeface="Calibri"/>
                      </a:endParaRPr>
                    </a:p>
                  </a:txBody>
                  <a:tcPr marL="0" marR="0" marT="0" marB="0" anchor="ctr">
                    <a:solidFill>
                      <a:schemeClr val="bg1"/>
                    </a:solidFill>
                  </a:tcPr>
                </a:tc>
                <a:tc>
                  <a:txBody>
                    <a:bodyPr/>
                    <a:lstStyle/>
                    <a:p>
                      <a:pPr algn="r" fontAlgn="ctr"/>
                      <a:r>
                        <a:rPr lang="fr-FR" sz="2000" b="1" u="none" strike="noStrike" dirty="0">
                          <a:effectLst/>
                        </a:rPr>
                        <a:t>262 097,42 €</a:t>
                      </a:r>
                      <a:endParaRPr lang="fr-FR" sz="2000" b="1" i="0" u="none" strike="noStrike" dirty="0">
                        <a:solidFill>
                          <a:srgbClr val="000000"/>
                        </a:solidFill>
                        <a:effectLst/>
                        <a:latin typeface="Calibri"/>
                      </a:endParaRPr>
                    </a:p>
                  </a:txBody>
                  <a:tcPr marL="0" marR="0" marT="0" marB="0" anchor="ctr">
                    <a:solidFill>
                      <a:schemeClr val="bg1"/>
                    </a:solidFill>
                  </a:tcPr>
                </a:tc>
                <a:extLst>
                  <a:ext uri="{0D108BD9-81ED-4DB2-BD59-A6C34878D82A}">
                    <a16:rowId xmlns:a16="http://schemas.microsoft.com/office/drawing/2014/main" val="10003"/>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448799295"/>
              </p:ext>
            </p:extLst>
          </p:nvPr>
        </p:nvGraphicFramePr>
        <p:xfrm>
          <a:off x="1691680" y="4653136"/>
          <a:ext cx="6057900" cy="1030962"/>
        </p:xfrm>
        <a:graphic>
          <a:graphicData uri="http://schemas.openxmlformats.org/drawingml/2006/table">
            <a:tbl>
              <a:tblPr>
                <a:tableStyleId>{BC89EF96-8CEA-46FF-86C4-4CE0E7609802}</a:tableStyleId>
              </a:tblPr>
              <a:tblGrid>
                <a:gridCol w="2895600">
                  <a:extLst>
                    <a:ext uri="{9D8B030D-6E8A-4147-A177-3AD203B41FA5}">
                      <a16:colId xmlns:a16="http://schemas.microsoft.com/office/drawing/2014/main" val="20000"/>
                    </a:ext>
                  </a:extLst>
                </a:gridCol>
                <a:gridCol w="1701800">
                  <a:extLst>
                    <a:ext uri="{9D8B030D-6E8A-4147-A177-3AD203B41FA5}">
                      <a16:colId xmlns:a16="http://schemas.microsoft.com/office/drawing/2014/main" val="20001"/>
                    </a:ext>
                  </a:extLst>
                </a:gridCol>
                <a:gridCol w="1460500">
                  <a:extLst>
                    <a:ext uri="{9D8B030D-6E8A-4147-A177-3AD203B41FA5}">
                      <a16:colId xmlns:a16="http://schemas.microsoft.com/office/drawing/2014/main" val="20002"/>
                    </a:ext>
                  </a:extLst>
                </a:gridCol>
              </a:tblGrid>
              <a:tr h="504056">
                <a:tc>
                  <a:txBody>
                    <a:bodyPr/>
                    <a:lstStyle/>
                    <a:p>
                      <a:pPr algn="ctr" fontAlgn="b"/>
                      <a:r>
                        <a:rPr lang="fr-FR" sz="2000" b="1" u="none" strike="noStrike" dirty="0">
                          <a:effectLst/>
                        </a:rPr>
                        <a:t>GEMAPI</a:t>
                      </a:r>
                      <a:endParaRPr lang="fr-FR" sz="2000" b="1" i="0" u="none" strike="noStrike" dirty="0">
                        <a:solidFill>
                          <a:srgbClr val="000000"/>
                        </a:solidFill>
                        <a:effectLst/>
                        <a:latin typeface="Calibri"/>
                      </a:endParaRPr>
                    </a:p>
                  </a:txBody>
                  <a:tcPr marL="0" marR="0" marT="0" marB="0" anchor="ctr"/>
                </a:tc>
                <a:tc>
                  <a:txBody>
                    <a:bodyPr/>
                    <a:lstStyle/>
                    <a:p>
                      <a:pPr algn="ctr" fontAlgn="b"/>
                      <a:r>
                        <a:rPr lang="fr-FR" sz="2000" b="1" u="none" strike="noStrike" dirty="0">
                          <a:effectLst/>
                        </a:rPr>
                        <a:t>114 539,95 €</a:t>
                      </a:r>
                      <a:endParaRPr lang="fr-FR" sz="2000" b="1" i="0" u="none" strike="noStrike" dirty="0">
                        <a:solidFill>
                          <a:srgbClr val="000000"/>
                        </a:solidFill>
                        <a:effectLst/>
                        <a:latin typeface="Calibri"/>
                      </a:endParaRPr>
                    </a:p>
                  </a:txBody>
                  <a:tcPr marL="0" marR="0" marT="0" marB="0" anchor="ctr"/>
                </a:tc>
                <a:tc rowSpan="2">
                  <a:txBody>
                    <a:bodyPr/>
                    <a:lstStyle/>
                    <a:p>
                      <a:pPr algn="ctr" fontAlgn="ctr"/>
                      <a:r>
                        <a:rPr lang="fr-FR" sz="2000" u="none" strike="noStrike" dirty="0">
                          <a:effectLst/>
                        </a:rPr>
                        <a:t>262 097,42€</a:t>
                      </a:r>
                      <a:endParaRPr lang="fr-FR" sz="2000" b="1"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0"/>
                  </a:ext>
                </a:extLst>
              </a:tr>
              <a:tr h="526906">
                <a:tc>
                  <a:txBody>
                    <a:bodyPr/>
                    <a:lstStyle/>
                    <a:p>
                      <a:pPr algn="ctr" fontAlgn="b"/>
                      <a:r>
                        <a:rPr lang="fr-FR" sz="2000" b="1" u="none" strike="noStrike" dirty="0">
                          <a:effectLst/>
                        </a:rPr>
                        <a:t>HORS GEMAPI</a:t>
                      </a:r>
                      <a:endParaRPr lang="fr-FR" sz="2000" b="1" i="0" u="none" strike="noStrike" dirty="0">
                        <a:solidFill>
                          <a:srgbClr val="000000"/>
                        </a:solidFill>
                        <a:effectLst/>
                        <a:latin typeface="Calibri"/>
                      </a:endParaRPr>
                    </a:p>
                  </a:txBody>
                  <a:tcPr marL="0" marR="0" marT="0" marB="0" anchor="ctr"/>
                </a:tc>
                <a:tc>
                  <a:txBody>
                    <a:bodyPr/>
                    <a:lstStyle/>
                    <a:p>
                      <a:pPr algn="ctr" fontAlgn="b"/>
                      <a:r>
                        <a:rPr lang="fr-FR" sz="2000" b="1" u="none" strike="noStrike" dirty="0">
                          <a:effectLst/>
                        </a:rPr>
                        <a:t>147 557,48 €</a:t>
                      </a:r>
                      <a:endParaRPr lang="fr-FR" sz="2000" b="1" i="0" u="none" strike="noStrike" dirty="0">
                        <a:solidFill>
                          <a:srgbClr val="000000"/>
                        </a:solidFill>
                        <a:effectLst/>
                        <a:latin typeface="Calibri"/>
                      </a:endParaRPr>
                    </a:p>
                  </a:txBody>
                  <a:tcPr marL="0" marR="0" marT="0" marB="0" anchor="ctr"/>
                </a:tc>
                <a:tc vMerge="1">
                  <a:txBody>
                    <a:bodyPr/>
                    <a:lstStyle/>
                    <a:p>
                      <a:endParaRPr lang="fr-F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2981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374848" y="-171400"/>
            <a:ext cx="8229600" cy="1254126"/>
          </a:xfrm>
        </p:spPr>
        <p:txBody>
          <a:bodyPr>
            <a:normAutofit/>
          </a:bodyPr>
          <a:lstStyle/>
          <a:p>
            <a:r>
              <a:rPr lang="fr-FR" dirty="0"/>
              <a:t>Délibération</a:t>
            </a:r>
            <a:r>
              <a:rPr lang="fr-FR" sz="4000" dirty="0"/>
              <a:t>: Compte de gestion</a:t>
            </a:r>
            <a:endParaRPr lang="fr-FR" b="1" u="sng" dirty="0"/>
          </a:p>
        </p:txBody>
      </p:sp>
      <p:sp>
        <p:nvSpPr>
          <p:cNvPr id="6" name="Rectangle 5"/>
          <p:cNvSpPr/>
          <p:nvPr/>
        </p:nvSpPr>
        <p:spPr>
          <a:xfrm>
            <a:off x="189365" y="1124744"/>
            <a:ext cx="4948407" cy="461665"/>
          </a:xfrm>
          <a:prstGeom prst="rect">
            <a:avLst/>
          </a:prstGeom>
          <a:solidFill>
            <a:schemeClr val="accent4">
              <a:lumMod val="20000"/>
              <a:lumOff val="80000"/>
            </a:schemeClr>
          </a:solidFill>
        </p:spPr>
        <p:txBody>
          <a:bodyPr wrap="none">
            <a:spAutoFit/>
          </a:bodyPr>
          <a:lstStyle/>
          <a:p>
            <a:pPr algn="ctr"/>
            <a:r>
              <a:rPr lang="fr-FR" sz="2400" b="1" u="sng" dirty="0">
                <a:solidFill>
                  <a:schemeClr val="tx2">
                    <a:lumMod val="75000"/>
                  </a:schemeClr>
                </a:solidFill>
              </a:rPr>
              <a:t>Résultats budgétaires – exercice 2020</a:t>
            </a:r>
          </a:p>
        </p:txBody>
      </p:sp>
      <p:graphicFrame>
        <p:nvGraphicFramePr>
          <p:cNvPr id="5" name="Tableau 4">
            <a:extLst>
              <a:ext uri="{FF2B5EF4-FFF2-40B4-BE49-F238E27FC236}">
                <a16:creationId xmlns:a16="http://schemas.microsoft.com/office/drawing/2014/main" id="{9A5A72C2-6F57-44E6-80A7-4767A6B48939}"/>
              </a:ext>
            </a:extLst>
          </p:cNvPr>
          <p:cNvGraphicFramePr>
            <a:graphicFrameLocks noGrp="1"/>
          </p:cNvGraphicFramePr>
          <p:nvPr>
            <p:extLst>
              <p:ext uri="{D42A27DB-BD31-4B8C-83A1-F6EECF244321}">
                <p14:modId xmlns:p14="http://schemas.microsoft.com/office/powerpoint/2010/main" val="2654582725"/>
              </p:ext>
            </p:extLst>
          </p:nvPr>
        </p:nvGraphicFramePr>
        <p:xfrm>
          <a:off x="323528" y="1844824"/>
          <a:ext cx="8640959" cy="4896544"/>
        </p:xfrm>
        <a:graphic>
          <a:graphicData uri="http://schemas.openxmlformats.org/drawingml/2006/table">
            <a:tbl>
              <a:tblPr/>
              <a:tblGrid>
                <a:gridCol w="2891933">
                  <a:extLst>
                    <a:ext uri="{9D8B030D-6E8A-4147-A177-3AD203B41FA5}">
                      <a16:colId xmlns:a16="http://schemas.microsoft.com/office/drawing/2014/main" val="3600035885"/>
                    </a:ext>
                  </a:extLst>
                </a:gridCol>
                <a:gridCol w="1916342">
                  <a:extLst>
                    <a:ext uri="{9D8B030D-6E8A-4147-A177-3AD203B41FA5}">
                      <a16:colId xmlns:a16="http://schemas.microsoft.com/office/drawing/2014/main" val="2875834488"/>
                    </a:ext>
                  </a:extLst>
                </a:gridCol>
                <a:gridCol w="1916342">
                  <a:extLst>
                    <a:ext uri="{9D8B030D-6E8A-4147-A177-3AD203B41FA5}">
                      <a16:colId xmlns:a16="http://schemas.microsoft.com/office/drawing/2014/main" val="1299994570"/>
                    </a:ext>
                  </a:extLst>
                </a:gridCol>
                <a:gridCol w="1916342">
                  <a:extLst>
                    <a:ext uri="{9D8B030D-6E8A-4147-A177-3AD203B41FA5}">
                      <a16:colId xmlns:a16="http://schemas.microsoft.com/office/drawing/2014/main" val="2121518403"/>
                    </a:ext>
                  </a:extLst>
                </a:gridCol>
              </a:tblGrid>
              <a:tr h="563497">
                <a:tc>
                  <a:txBody>
                    <a:bodyPr/>
                    <a:lstStyle/>
                    <a:p>
                      <a:pPr algn="l"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a:solidFill>
                            <a:srgbClr val="000000"/>
                          </a:solidFill>
                          <a:effectLst/>
                          <a:latin typeface="Calibri" panose="020F0502020204030204" pitchFamily="34" charset="0"/>
                        </a:rPr>
                        <a:t>SECTION D'INVESTISSEMENT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a:solidFill>
                            <a:srgbClr val="000000"/>
                          </a:solidFill>
                          <a:effectLst/>
                          <a:latin typeface="Calibri" panose="020F0502020204030204" pitchFamily="34" charset="0"/>
                        </a:rPr>
                        <a:t>SECTION DE FONCTIONNEMENT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a:solidFill>
                            <a:srgbClr val="000000"/>
                          </a:solidFill>
                          <a:effectLst/>
                          <a:latin typeface="Calibri" panose="020F0502020204030204" pitchFamily="34" charset="0"/>
                        </a:rPr>
                        <a:t>TOTAL DES SECTIONS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336043"/>
                  </a:ext>
                </a:extLst>
              </a:tr>
              <a:tr h="281747">
                <a:tc gridSpan="4">
                  <a:txBody>
                    <a:bodyPr/>
                    <a:lstStyle/>
                    <a:p>
                      <a:pPr algn="l" fontAlgn="ctr"/>
                      <a:r>
                        <a:rPr lang="fr-FR" sz="1600" b="1" i="0" u="none" strike="noStrike">
                          <a:solidFill>
                            <a:srgbClr val="000000"/>
                          </a:solidFill>
                          <a:effectLst/>
                          <a:latin typeface="Calibri" panose="020F0502020204030204" pitchFamily="34" charset="0"/>
                        </a:rPr>
                        <a:t>RECETTES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35626983"/>
                  </a:ext>
                </a:extLst>
              </a:tr>
              <a:tr h="281747">
                <a:tc>
                  <a:txBody>
                    <a:bodyPr/>
                    <a:lstStyle/>
                    <a:p>
                      <a:pPr algn="l" fontAlgn="ctr"/>
                      <a:r>
                        <a:rPr lang="fr-FR" sz="1600" b="0" i="0" u="none" strike="noStrike" dirty="0">
                          <a:solidFill>
                            <a:srgbClr val="000000"/>
                          </a:solidFill>
                          <a:effectLst/>
                          <a:latin typeface="Calibri" panose="020F0502020204030204" pitchFamily="34" charset="0"/>
                        </a:rPr>
                        <a:t>Prévisions budgétaires totales (a)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926 128,66 €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963 209,77 €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1 889 338,43 €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extLst>
                  <a:ext uri="{0D108BD9-81ED-4DB2-BD59-A6C34878D82A}">
                    <a16:rowId xmlns:a16="http://schemas.microsoft.com/office/drawing/2014/main" val="1427458154"/>
                  </a:ext>
                </a:extLst>
              </a:tr>
              <a:tr h="281747">
                <a:tc>
                  <a:txBody>
                    <a:bodyPr/>
                    <a:lstStyle/>
                    <a:p>
                      <a:pPr algn="l" fontAlgn="ctr"/>
                      <a:r>
                        <a:rPr lang="fr-FR" sz="1600" b="0" i="0" u="none" strike="noStrike">
                          <a:solidFill>
                            <a:srgbClr val="000000"/>
                          </a:solidFill>
                          <a:effectLst/>
                          <a:latin typeface="Calibri" panose="020F0502020204030204" pitchFamily="34" charset="0"/>
                        </a:rPr>
                        <a:t>Titres de recette émis (b)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a:solidFill>
                            <a:srgbClr val="000000"/>
                          </a:solidFill>
                          <a:effectLst/>
                          <a:latin typeface="Calibri" panose="020F0502020204030204" pitchFamily="34" charset="0"/>
                        </a:rPr>
                        <a:t>442 927,71 €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a:solidFill>
                            <a:srgbClr val="000000"/>
                          </a:solidFill>
                          <a:effectLst/>
                          <a:latin typeface="Calibri" panose="020F0502020204030204" pitchFamily="34" charset="0"/>
                        </a:rPr>
                        <a:t>722 989,33 €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a:solidFill>
                            <a:srgbClr val="000000"/>
                          </a:solidFill>
                          <a:effectLst/>
                          <a:latin typeface="Calibri" panose="020F0502020204030204" pitchFamily="34" charset="0"/>
                        </a:rPr>
                        <a:t>1 165 917,04 €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3073402359"/>
                  </a:ext>
                </a:extLst>
              </a:tr>
              <a:tr h="281747">
                <a:tc>
                  <a:txBody>
                    <a:bodyPr/>
                    <a:lstStyle/>
                    <a:p>
                      <a:pPr algn="l" fontAlgn="ctr"/>
                      <a:r>
                        <a:rPr lang="fr-FR" sz="1600" b="0" i="0" u="none" strike="noStrike" dirty="0">
                          <a:solidFill>
                            <a:srgbClr val="000000"/>
                          </a:solidFill>
                          <a:effectLst/>
                          <a:latin typeface="Calibri" panose="020F0502020204030204" pitchFamily="34" charset="0"/>
                        </a:rPr>
                        <a:t>Réductions de titres ( c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185 797,91 €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42 098,00 €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227 895,91 €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3CAFF"/>
                    </a:solidFill>
                  </a:tcPr>
                </a:tc>
                <a:extLst>
                  <a:ext uri="{0D108BD9-81ED-4DB2-BD59-A6C34878D82A}">
                    <a16:rowId xmlns:a16="http://schemas.microsoft.com/office/drawing/2014/main" val="1038948553"/>
                  </a:ext>
                </a:extLst>
              </a:tr>
              <a:tr h="397747">
                <a:tc>
                  <a:txBody>
                    <a:bodyPr/>
                    <a:lstStyle/>
                    <a:p>
                      <a:pPr algn="l" fontAlgn="ctr"/>
                      <a:r>
                        <a:rPr lang="fr-FR" sz="1600" b="1" i="0" u="none" strike="noStrike" dirty="0">
                          <a:solidFill>
                            <a:srgbClr val="000000"/>
                          </a:solidFill>
                          <a:effectLst/>
                          <a:latin typeface="Calibri" panose="020F0502020204030204" pitchFamily="34" charset="0"/>
                        </a:rPr>
                        <a:t>Recettes nettes </a:t>
                      </a:r>
                      <a:r>
                        <a:rPr lang="fr-FR" sz="1600" b="0" i="0" u="none" strike="noStrike" dirty="0">
                          <a:solidFill>
                            <a:srgbClr val="000000"/>
                          </a:solidFill>
                          <a:effectLst/>
                          <a:latin typeface="Calibri" panose="020F0502020204030204" pitchFamily="34" charset="0"/>
                        </a:rPr>
                        <a:t>(d = b - 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000000"/>
                          </a:solidFill>
                          <a:effectLst/>
                          <a:latin typeface="Calibri" panose="020F0502020204030204" pitchFamily="34" charset="0"/>
                        </a:rPr>
                        <a:t>257 129,80 €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a:solidFill>
                            <a:srgbClr val="000000"/>
                          </a:solidFill>
                          <a:effectLst/>
                          <a:latin typeface="Calibri" panose="020F0502020204030204" pitchFamily="34" charset="0"/>
                        </a:rPr>
                        <a:t>680 891,33 €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000000"/>
                          </a:solidFill>
                          <a:effectLst/>
                          <a:latin typeface="Calibri" panose="020F0502020204030204" pitchFamily="34" charset="0"/>
                        </a:rPr>
                        <a:t>938 021,13 €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890098606"/>
                  </a:ext>
                </a:extLst>
              </a:tr>
              <a:tr h="281747">
                <a:tc gridSpan="4">
                  <a:txBody>
                    <a:bodyPr/>
                    <a:lstStyle/>
                    <a:p>
                      <a:pPr algn="l" fontAlgn="ctr"/>
                      <a:r>
                        <a:rPr lang="fr-FR" sz="1600" b="1" i="0" u="none" strike="noStrike" dirty="0">
                          <a:solidFill>
                            <a:srgbClr val="000000"/>
                          </a:solidFill>
                          <a:effectLst/>
                          <a:latin typeface="Calibri" panose="020F0502020204030204" pitchFamily="34" charset="0"/>
                        </a:rPr>
                        <a:t>DÉPENSES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624499425"/>
                  </a:ext>
                </a:extLst>
              </a:tr>
              <a:tr h="515028">
                <a:tc>
                  <a:txBody>
                    <a:bodyPr/>
                    <a:lstStyle/>
                    <a:p>
                      <a:pPr algn="l" fontAlgn="ctr"/>
                      <a:r>
                        <a:rPr lang="fr-FR" sz="1600" b="0" i="0" u="none" strike="noStrike">
                          <a:solidFill>
                            <a:srgbClr val="000000"/>
                          </a:solidFill>
                          <a:effectLst/>
                          <a:latin typeface="Calibri" panose="020F0502020204030204" pitchFamily="34" charset="0"/>
                        </a:rPr>
                        <a:t>Autorisations budgétaires totales (e)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926 128,66 €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963 209,77 €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1 889 338,43 €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extLst>
                  <a:ext uri="{0D108BD9-81ED-4DB2-BD59-A6C34878D82A}">
                    <a16:rowId xmlns:a16="http://schemas.microsoft.com/office/drawing/2014/main" val="2094299734"/>
                  </a:ext>
                </a:extLst>
              </a:tr>
              <a:tr h="281747">
                <a:tc>
                  <a:txBody>
                    <a:bodyPr/>
                    <a:lstStyle/>
                    <a:p>
                      <a:pPr algn="l" fontAlgn="ctr"/>
                      <a:r>
                        <a:rPr lang="fr-FR" sz="1600" b="0" i="0" u="none" strike="noStrike">
                          <a:solidFill>
                            <a:srgbClr val="000000"/>
                          </a:solidFill>
                          <a:effectLst/>
                          <a:latin typeface="Calibri" panose="020F0502020204030204" pitchFamily="34" charset="0"/>
                        </a:rPr>
                        <a:t>Mandats émis (f)</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a:solidFill>
                            <a:srgbClr val="000000"/>
                          </a:solidFill>
                          <a:effectLst/>
                          <a:latin typeface="Calibri" panose="020F0502020204030204" pitchFamily="34" charset="0"/>
                        </a:rPr>
                        <a:t>307 030,69 €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a:solidFill>
                            <a:srgbClr val="000000"/>
                          </a:solidFill>
                          <a:effectLst/>
                          <a:latin typeface="Calibri" panose="020F0502020204030204" pitchFamily="34" charset="0"/>
                        </a:rPr>
                        <a:t>698 936,37 €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a:solidFill>
                            <a:srgbClr val="000000"/>
                          </a:solidFill>
                          <a:effectLst/>
                          <a:latin typeface="Calibri" panose="020F0502020204030204" pitchFamily="34" charset="0"/>
                        </a:rPr>
                        <a:t>1 005 967,06 €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3602408191"/>
                  </a:ext>
                </a:extLst>
              </a:tr>
              <a:tr h="281747">
                <a:tc>
                  <a:txBody>
                    <a:bodyPr/>
                    <a:lstStyle/>
                    <a:p>
                      <a:pPr algn="l" fontAlgn="ctr"/>
                      <a:r>
                        <a:rPr lang="fr-FR" sz="1600" b="0" i="0" u="none" strike="noStrike">
                          <a:solidFill>
                            <a:srgbClr val="000000"/>
                          </a:solidFill>
                          <a:effectLst/>
                          <a:latin typeface="Calibri" panose="020F0502020204030204" pitchFamily="34" charset="0"/>
                        </a:rPr>
                        <a:t>Annulations de mandats (g)</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13 200,00 €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5 644,17 €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18 844,17 €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3CAFF"/>
                    </a:solidFill>
                  </a:tcPr>
                </a:tc>
                <a:extLst>
                  <a:ext uri="{0D108BD9-81ED-4DB2-BD59-A6C34878D82A}">
                    <a16:rowId xmlns:a16="http://schemas.microsoft.com/office/drawing/2014/main" val="1680761955"/>
                  </a:ext>
                </a:extLst>
              </a:tr>
              <a:tr h="406910">
                <a:tc>
                  <a:txBody>
                    <a:bodyPr/>
                    <a:lstStyle/>
                    <a:p>
                      <a:pPr algn="l" fontAlgn="ctr"/>
                      <a:r>
                        <a:rPr lang="fr-FR" sz="1600" b="1" i="0" u="none" strike="noStrike" dirty="0">
                          <a:solidFill>
                            <a:srgbClr val="000000"/>
                          </a:solidFill>
                          <a:effectLst/>
                          <a:latin typeface="Calibri" panose="020F0502020204030204" pitchFamily="34" charset="0"/>
                        </a:rPr>
                        <a:t>Dépenses nettes </a:t>
                      </a:r>
                      <a:r>
                        <a:rPr lang="fr-FR" sz="1600" b="0" i="0" u="none" strike="noStrike" dirty="0">
                          <a:solidFill>
                            <a:srgbClr val="000000"/>
                          </a:solidFill>
                          <a:effectLst/>
                          <a:latin typeface="Calibri" panose="020F0502020204030204" pitchFamily="34" charset="0"/>
                        </a:rPr>
                        <a:t>(h = f – g)</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000000"/>
                          </a:solidFill>
                          <a:effectLst/>
                          <a:latin typeface="Calibri" panose="020F0502020204030204" pitchFamily="34" charset="0"/>
                        </a:rPr>
                        <a:t>293 830,69 €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a:solidFill>
                            <a:srgbClr val="000000"/>
                          </a:solidFill>
                          <a:effectLst/>
                          <a:latin typeface="Calibri" panose="020F0502020204030204" pitchFamily="34" charset="0"/>
                        </a:rPr>
                        <a:t>693 292,20 €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000000"/>
                          </a:solidFill>
                          <a:effectLst/>
                          <a:latin typeface="Calibri" panose="020F0502020204030204" pitchFamily="34" charset="0"/>
                        </a:rPr>
                        <a:t>987 122,89 €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25453212"/>
                  </a:ext>
                </a:extLst>
              </a:tr>
              <a:tr h="281747">
                <a:tc gridSpan="4">
                  <a:txBody>
                    <a:bodyPr/>
                    <a:lstStyle/>
                    <a:p>
                      <a:pPr algn="l" fontAlgn="ctr"/>
                      <a:r>
                        <a:rPr lang="fr-FR" sz="1600" b="1" i="0" u="none" strike="noStrike" dirty="0">
                          <a:solidFill>
                            <a:srgbClr val="000000"/>
                          </a:solidFill>
                          <a:effectLst/>
                          <a:latin typeface="Calibri" panose="020F0502020204030204" pitchFamily="34" charset="0"/>
                        </a:rPr>
                        <a:t>RÉSULTAT DE L'EXERCICE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764679802"/>
                  </a:ext>
                </a:extLst>
              </a:tr>
              <a:tr h="281747">
                <a:tc>
                  <a:txBody>
                    <a:bodyPr/>
                    <a:lstStyle/>
                    <a:p>
                      <a:pPr algn="l" fontAlgn="ctr"/>
                      <a:r>
                        <a:rPr lang="fr-FR" sz="1600" b="0" i="0" u="none" strike="noStrike">
                          <a:solidFill>
                            <a:srgbClr val="000000"/>
                          </a:solidFill>
                          <a:effectLst/>
                          <a:latin typeface="Calibri" panose="020F0502020204030204" pitchFamily="34" charset="0"/>
                        </a:rPr>
                        <a:t>(d – h) Excédent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extLst>
                  <a:ext uri="{0D108BD9-81ED-4DB2-BD59-A6C34878D82A}">
                    <a16:rowId xmlns:a16="http://schemas.microsoft.com/office/drawing/2014/main" val="3670817561"/>
                  </a:ext>
                </a:extLst>
              </a:tr>
              <a:tr h="477639">
                <a:tc>
                  <a:txBody>
                    <a:bodyPr/>
                    <a:lstStyle/>
                    <a:p>
                      <a:pPr algn="l" fontAlgn="ctr"/>
                      <a:r>
                        <a:rPr lang="fr-FR" sz="1600" b="1" i="0" u="none" strike="noStrike">
                          <a:solidFill>
                            <a:srgbClr val="FF0000"/>
                          </a:solidFill>
                          <a:effectLst/>
                          <a:latin typeface="Calibri" panose="020F0502020204030204" pitchFamily="34" charset="0"/>
                        </a:rPr>
                        <a:t>(h – d) Déficit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FF0000"/>
                          </a:solidFill>
                          <a:effectLst/>
                          <a:latin typeface="Calibri" panose="020F0502020204030204" pitchFamily="34" charset="0"/>
                        </a:rPr>
                        <a:t>-36 700,89 €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a:solidFill>
                            <a:srgbClr val="FF0000"/>
                          </a:solidFill>
                          <a:effectLst/>
                          <a:latin typeface="Calibri" panose="020F0502020204030204" pitchFamily="34" charset="0"/>
                        </a:rPr>
                        <a:t>-12 400,87 €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FF0000"/>
                          </a:solidFill>
                          <a:effectLst/>
                          <a:latin typeface="Calibri" panose="020F0502020204030204" pitchFamily="34" charset="0"/>
                        </a:rPr>
                        <a:t>-49 101,76 €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46388978"/>
                  </a:ext>
                </a:extLst>
              </a:tr>
            </a:tbl>
          </a:graphicData>
        </a:graphic>
      </p:graphicFrame>
    </p:spTree>
    <p:extLst>
      <p:ext uri="{BB962C8B-B14F-4D97-AF65-F5344CB8AC3E}">
        <p14:creationId xmlns:p14="http://schemas.microsoft.com/office/powerpoint/2010/main" val="1384400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44624"/>
            <a:ext cx="8784976" cy="1252728"/>
          </a:xfrm>
        </p:spPr>
        <p:txBody>
          <a:bodyPr>
            <a:normAutofit fontScale="90000"/>
          </a:bodyPr>
          <a:lstStyle/>
          <a:p>
            <a:r>
              <a:rPr lang="fr-FR" dirty="0"/>
              <a:t>Délibération</a:t>
            </a:r>
            <a:r>
              <a:rPr lang="fr-FR" sz="4000" dirty="0"/>
              <a:t>: Vote des participations 2021</a:t>
            </a:r>
            <a:endParaRPr lang="fr-FR" b="1" u="sng" dirty="0"/>
          </a:p>
        </p:txBody>
      </p:sp>
      <p:sp>
        <p:nvSpPr>
          <p:cNvPr id="4" name="Rectangle 3"/>
          <p:cNvSpPr/>
          <p:nvPr/>
        </p:nvSpPr>
        <p:spPr>
          <a:xfrm>
            <a:off x="3707904" y="1072872"/>
            <a:ext cx="4583540" cy="400110"/>
          </a:xfrm>
          <a:prstGeom prst="rect">
            <a:avLst/>
          </a:prstGeom>
          <a:solidFill>
            <a:srgbClr val="FFFF99"/>
          </a:solidFill>
        </p:spPr>
        <p:txBody>
          <a:bodyPr wrap="square">
            <a:spAutoFit/>
          </a:bodyPr>
          <a:lstStyle/>
          <a:p>
            <a:pPr algn="ctr"/>
            <a:r>
              <a:rPr lang="fr-FR" sz="2000" b="1" u="sng" dirty="0">
                <a:solidFill>
                  <a:schemeClr val="tx2">
                    <a:lumMod val="75000"/>
                  </a:schemeClr>
                </a:solidFill>
              </a:rPr>
              <a:t>Participations totales : 262 097,42 €</a:t>
            </a:r>
          </a:p>
        </p:txBody>
      </p:sp>
      <p:graphicFrame>
        <p:nvGraphicFramePr>
          <p:cNvPr id="6" name="Tableau 5"/>
          <p:cNvGraphicFramePr>
            <a:graphicFrameLocks noGrp="1"/>
          </p:cNvGraphicFramePr>
          <p:nvPr>
            <p:extLst>
              <p:ext uri="{D42A27DB-BD31-4B8C-83A1-F6EECF244321}">
                <p14:modId xmlns:p14="http://schemas.microsoft.com/office/powerpoint/2010/main" val="2920446524"/>
              </p:ext>
            </p:extLst>
          </p:nvPr>
        </p:nvGraphicFramePr>
        <p:xfrm>
          <a:off x="395536" y="2564904"/>
          <a:ext cx="8640960" cy="2736304"/>
        </p:xfrm>
        <a:graphic>
          <a:graphicData uri="http://schemas.openxmlformats.org/drawingml/2006/table">
            <a:tbl>
              <a:tblPr>
                <a:tableStyleId>{BC89EF96-8CEA-46FF-86C4-4CE0E7609802}</a:tableStyleId>
              </a:tblPr>
              <a:tblGrid>
                <a:gridCol w="1699768">
                  <a:extLst>
                    <a:ext uri="{9D8B030D-6E8A-4147-A177-3AD203B41FA5}">
                      <a16:colId xmlns:a16="http://schemas.microsoft.com/office/drawing/2014/main" val="20000"/>
                    </a:ext>
                  </a:extLst>
                </a:gridCol>
                <a:gridCol w="2613989">
                  <a:extLst>
                    <a:ext uri="{9D8B030D-6E8A-4147-A177-3AD203B41FA5}">
                      <a16:colId xmlns:a16="http://schemas.microsoft.com/office/drawing/2014/main" val="20001"/>
                    </a:ext>
                  </a:extLst>
                </a:gridCol>
                <a:gridCol w="1518891">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684076">
                <a:tc rowSpan="2">
                  <a:txBody>
                    <a:bodyPr/>
                    <a:lstStyle/>
                    <a:p>
                      <a:pPr algn="ctr" fontAlgn="ctr"/>
                      <a:r>
                        <a:rPr lang="fr-FR" sz="1800" b="1" u="none" strike="noStrike" dirty="0">
                          <a:effectLst/>
                        </a:rPr>
                        <a:t>Fonctionnement</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u="none" strike="noStrike" dirty="0">
                          <a:effectLst/>
                        </a:rPr>
                        <a:t>Participations EPCI – 7475 </a:t>
                      </a:r>
                      <a:br>
                        <a:rPr lang="fr-FR" sz="1800" u="none" strike="noStrike" dirty="0">
                          <a:effectLst/>
                        </a:rPr>
                      </a:br>
                      <a:r>
                        <a:rPr lang="fr-FR" sz="1800" b="1" u="none" strike="noStrike" dirty="0">
                          <a:effectLst/>
                        </a:rPr>
                        <a:t>Hors GEMAPI</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b="1" i="0" u="none" strike="noStrike" dirty="0">
                          <a:solidFill>
                            <a:srgbClr val="000000"/>
                          </a:solidFill>
                          <a:effectLst/>
                          <a:latin typeface="Calibri"/>
                        </a:rPr>
                        <a:t>125 546,15 €</a:t>
                      </a:r>
                    </a:p>
                  </a:txBody>
                  <a:tcPr marL="0" marR="0" marT="0" marB="0" anchor="ctr"/>
                </a:tc>
                <a:tc rowSpan="2">
                  <a:txBody>
                    <a:bodyPr/>
                    <a:lstStyle/>
                    <a:p>
                      <a:pPr algn="ctr" fontAlgn="ctr"/>
                      <a:r>
                        <a:rPr lang="fr-FR" sz="1800" b="0" u="none" strike="noStrike" dirty="0">
                          <a:effectLst/>
                        </a:rPr>
                        <a:t>216 385,25 €</a:t>
                      </a:r>
                      <a:endParaRPr lang="fr-FR" sz="1800" b="0" i="0" u="none" strike="noStrike" dirty="0">
                        <a:solidFill>
                          <a:srgbClr val="000000"/>
                        </a:solidFill>
                        <a:effectLst/>
                        <a:latin typeface="Calibri"/>
                      </a:endParaRPr>
                    </a:p>
                  </a:txBody>
                  <a:tcPr marL="0" marR="0" marT="0" marB="0" anchor="ctr"/>
                </a:tc>
                <a:tc rowSpan="4">
                  <a:txBody>
                    <a:bodyPr/>
                    <a:lstStyle/>
                    <a:p>
                      <a:pPr algn="ctr" fontAlgn="ctr"/>
                      <a:r>
                        <a:rPr lang="fr-FR" sz="2000" b="0" u="none" strike="noStrike" dirty="0">
                          <a:effectLst/>
                        </a:rPr>
                        <a:t>262 097,42 €</a:t>
                      </a:r>
                      <a:endParaRPr lang="fr-FR" sz="20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0"/>
                  </a:ext>
                </a:extLst>
              </a:tr>
              <a:tr h="684076">
                <a:tc vMerge="1">
                  <a:txBody>
                    <a:bodyPr/>
                    <a:lstStyle/>
                    <a:p>
                      <a:endParaRPr lang="fr-FR"/>
                    </a:p>
                  </a:txBody>
                  <a:tcPr/>
                </a:tc>
                <a:tc>
                  <a:txBody>
                    <a:bodyPr/>
                    <a:lstStyle/>
                    <a:p>
                      <a:pPr algn="ctr" fontAlgn="ctr"/>
                      <a:r>
                        <a:rPr lang="fr-FR" sz="1800" u="none" strike="noStrike" dirty="0">
                          <a:effectLst/>
                        </a:rPr>
                        <a:t>Participations EPCI – 7475 </a:t>
                      </a:r>
                      <a:br>
                        <a:rPr lang="fr-FR" sz="1800" u="none" strike="noStrike" dirty="0">
                          <a:effectLst/>
                        </a:rPr>
                      </a:br>
                      <a:r>
                        <a:rPr lang="fr-FR" sz="1800" b="1" u="none" strike="noStrike" dirty="0">
                          <a:effectLst/>
                        </a:rPr>
                        <a:t>GEMAPI</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b="1" i="0" u="none" strike="noStrike" dirty="0">
                          <a:solidFill>
                            <a:srgbClr val="000000"/>
                          </a:solidFill>
                          <a:effectLst/>
                          <a:latin typeface="Calibri"/>
                        </a:rPr>
                        <a:t>90 389,10 €</a:t>
                      </a:r>
                    </a:p>
                  </a:txBody>
                  <a:tcPr marL="0" marR="0" marT="0" marB="0"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1"/>
                  </a:ext>
                </a:extLst>
              </a:tr>
              <a:tr h="684076">
                <a:tc rowSpan="2">
                  <a:txBody>
                    <a:bodyPr/>
                    <a:lstStyle/>
                    <a:p>
                      <a:pPr algn="ctr" fontAlgn="ctr"/>
                      <a:r>
                        <a:rPr lang="fr-FR" sz="1800" b="1" u="none" strike="noStrike" dirty="0">
                          <a:effectLst/>
                        </a:rPr>
                        <a:t>Investissement</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u="none" strike="noStrike" dirty="0">
                          <a:effectLst/>
                        </a:rPr>
                        <a:t>Participations EPCI – 7475 </a:t>
                      </a:r>
                      <a:br>
                        <a:rPr lang="fr-FR" sz="1800" u="none" strike="noStrike" dirty="0">
                          <a:effectLst/>
                        </a:rPr>
                      </a:br>
                      <a:r>
                        <a:rPr lang="fr-FR" sz="1800" b="1" u="none" strike="noStrike" dirty="0">
                          <a:effectLst/>
                        </a:rPr>
                        <a:t>Hors GEMAPI</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b="1" i="0" u="none" strike="noStrike" dirty="0">
                          <a:solidFill>
                            <a:srgbClr val="000000"/>
                          </a:solidFill>
                          <a:effectLst/>
                          <a:latin typeface="Calibri"/>
                        </a:rPr>
                        <a:t>22 011,34 €</a:t>
                      </a:r>
                    </a:p>
                  </a:txBody>
                  <a:tcPr marL="0" marR="0" marT="0" marB="0" anchor="ctr"/>
                </a:tc>
                <a:tc rowSpan="2">
                  <a:txBody>
                    <a:bodyPr/>
                    <a:lstStyle/>
                    <a:p>
                      <a:pPr algn="ctr" fontAlgn="ctr"/>
                      <a:r>
                        <a:rPr lang="fr-FR" sz="1800" b="0" i="0" u="none" strike="noStrike" dirty="0">
                          <a:solidFill>
                            <a:srgbClr val="000000"/>
                          </a:solidFill>
                          <a:effectLst/>
                          <a:latin typeface="Calibri"/>
                        </a:rPr>
                        <a:t>45 712,17 €</a:t>
                      </a:r>
                    </a:p>
                  </a:txBody>
                  <a:tcPr marL="0" marR="0" marT="0" marB="0" anchor="ctr"/>
                </a:tc>
                <a:tc vMerge="1">
                  <a:txBody>
                    <a:bodyPr/>
                    <a:lstStyle/>
                    <a:p>
                      <a:endParaRPr lang="fr-FR"/>
                    </a:p>
                  </a:txBody>
                  <a:tcPr/>
                </a:tc>
                <a:extLst>
                  <a:ext uri="{0D108BD9-81ED-4DB2-BD59-A6C34878D82A}">
                    <a16:rowId xmlns:a16="http://schemas.microsoft.com/office/drawing/2014/main" val="10002"/>
                  </a:ext>
                </a:extLst>
              </a:tr>
              <a:tr h="684076">
                <a:tc vMerge="1">
                  <a:txBody>
                    <a:bodyPr/>
                    <a:lstStyle/>
                    <a:p>
                      <a:endParaRPr lang="fr-FR"/>
                    </a:p>
                  </a:txBody>
                  <a:tcPr/>
                </a:tc>
                <a:tc>
                  <a:txBody>
                    <a:bodyPr/>
                    <a:lstStyle/>
                    <a:p>
                      <a:pPr algn="ctr" fontAlgn="ctr"/>
                      <a:r>
                        <a:rPr lang="fr-FR" sz="1800" u="none" strike="noStrike" dirty="0">
                          <a:effectLst/>
                        </a:rPr>
                        <a:t>Participations EPCI – 7475 </a:t>
                      </a:r>
                      <a:br>
                        <a:rPr lang="fr-FR" sz="1800" u="none" strike="noStrike" dirty="0">
                          <a:effectLst/>
                        </a:rPr>
                      </a:br>
                      <a:r>
                        <a:rPr lang="fr-FR" sz="1800" b="1" u="none" strike="noStrike" dirty="0">
                          <a:effectLst/>
                        </a:rPr>
                        <a:t>GEMAPI</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b="1" i="0" u="none" strike="noStrike" dirty="0">
                          <a:solidFill>
                            <a:srgbClr val="000000"/>
                          </a:solidFill>
                          <a:effectLst/>
                          <a:latin typeface="Calibri"/>
                        </a:rPr>
                        <a:t>23 700,84 €</a:t>
                      </a:r>
                    </a:p>
                  </a:txBody>
                  <a:tcPr marL="0" marR="0" marT="0" marB="0" anchor="ct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00972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99392"/>
            <a:ext cx="8784976" cy="1252728"/>
          </a:xfrm>
        </p:spPr>
        <p:txBody>
          <a:bodyPr>
            <a:normAutofit fontScale="90000"/>
          </a:bodyPr>
          <a:lstStyle/>
          <a:p>
            <a:r>
              <a:rPr lang="fr-FR" dirty="0"/>
              <a:t>Délibération</a:t>
            </a:r>
            <a:r>
              <a:rPr lang="fr-FR" sz="4000" dirty="0"/>
              <a:t>: Vote des participations 2021</a:t>
            </a:r>
            <a:endParaRPr lang="fr-FR" b="1" u="sng" dirty="0"/>
          </a:p>
        </p:txBody>
      </p:sp>
      <p:sp>
        <p:nvSpPr>
          <p:cNvPr id="4" name="Rectangle 3"/>
          <p:cNvSpPr/>
          <p:nvPr/>
        </p:nvSpPr>
        <p:spPr>
          <a:xfrm>
            <a:off x="2051720" y="908720"/>
            <a:ext cx="5015588" cy="461665"/>
          </a:xfrm>
          <a:prstGeom prst="rect">
            <a:avLst/>
          </a:prstGeom>
          <a:solidFill>
            <a:srgbClr val="FFFF99"/>
          </a:solidFill>
        </p:spPr>
        <p:txBody>
          <a:bodyPr wrap="square">
            <a:spAutoFit/>
          </a:bodyPr>
          <a:lstStyle/>
          <a:p>
            <a:pPr algn="ctr"/>
            <a:r>
              <a:rPr lang="fr-FR" sz="2400" b="1" u="sng" dirty="0">
                <a:solidFill>
                  <a:schemeClr val="tx2">
                    <a:lumMod val="75000"/>
                  </a:schemeClr>
                </a:solidFill>
              </a:rPr>
              <a:t>Participations totales : 262 097,42 €</a:t>
            </a:r>
          </a:p>
        </p:txBody>
      </p:sp>
      <p:graphicFrame>
        <p:nvGraphicFramePr>
          <p:cNvPr id="5" name="Tableau 4">
            <a:extLst>
              <a:ext uri="{FF2B5EF4-FFF2-40B4-BE49-F238E27FC236}">
                <a16:creationId xmlns:a16="http://schemas.microsoft.com/office/drawing/2014/main" id="{96910308-40EB-42A2-82F4-CF7CC094F9AF}"/>
              </a:ext>
            </a:extLst>
          </p:cNvPr>
          <p:cNvGraphicFramePr>
            <a:graphicFrameLocks noGrp="1"/>
          </p:cNvGraphicFramePr>
          <p:nvPr>
            <p:extLst>
              <p:ext uri="{D42A27DB-BD31-4B8C-83A1-F6EECF244321}">
                <p14:modId xmlns:p14="http://schemas.microsoft.com/office/powerpoint/2010/main" val="1028113401"/>
              </p:ext>
            </p:extLst>
          </p:nvPr>
        </p:nvGraphicFramePr>
        <p:xfrm>
          <a:off x="431539" y="1628800"/>
          <a:ext cx="8280921" cy="5040560"/>
        </p:xfrm>
        <a:graphic>
          <a:graphicData uri="http://schemas.openxmlformats.org/drawingml/2006/table">
            <a:tbl>
              <a:tblPr/>
              <a:tblGrid>
                <a:gridCol w="3290187">
                  <a:extLst>
                    <a:ext uri="{9D8B030D-6E8A-4147-A177-3AD203B41FA5}">
                      <a16:colId xmlns:a16="http://schemas.microsoft.com/office/drawing/2014/main" val="476823871"/>
                    </a:ext>
                  </a:extLst>
                </a:gridCol>
                <a:gridCol w="1663578">
                  <a:extLst>
                    <a:ext uri="{9D8B030D-6E8A-4147-A177-3AD203B41FA5}">
                      <a16:colId xmlns:a16="http://schemas.microsoft.com/office/drawing/2014/main" val="560728057"/>
                    </a:ext>
                  </a:extLst>
                </a:gridCol>
                <a:gridCol w="1663578">
                  <a:extLst>
                    <a:ext uri="{9D8B030D-6E8A-4147-A177-3AD203B41FA5}">
                      <a16:colId xmlns:a16="http://schemas.microsoft.com/office/drawing/2014/main" val="473575142"/>
                    </a:ext>
                  </a:extLst>
                </a:gridCol>
                <a:gridCol w="1663578">
                  <a:extLst>
                    <a:ext uri="{9D8B030D-6E8A-4147-A177-3AD203B41FA5}">
                      <a16:colId xmlns:a16="http://schemas.microsoft.com/office/drawing/2014/main" val="1554270204"/>
                    </a:ext>
                  </a:extLst>
                </a:gridCol>
              </a:tblGrid>
              <a:tr h="950506">
                <a:tc>
                  <a:txBody>
                    <a:bodyPr/>
                    <a:lstStyle/>
                    <a:p>
                      <a:pPr algn="ctr" fontAlgn="ctr"/>
                      <a:r>
                        <a:rPr lang="fr-FR" sz="1800" b="0" i="0" u="none" strike="noStrike">
                          <a:solidFill>
                            <a:srgbClr val="000000"/>
                          </a:solidFill>
                          <a:effectLst/>
                          <a:latin typeface="Calibri" panose="020F0502020204030204" pitchFamily="34" charset="0"/>
                        </a:rPr>
                        <a:t> EPCI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 Participations totales 2021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800" b="0" i="1" u="none" strike="noStrike">
                          <a:solidFill>
                            <a:srgbClr val="000000"/>
                          </a:solidFill>
                          <a:effectLst/>
                          <a:latin typeface="Calibri" panose="020F0502020204030204" pitchFamily="34" charset="0"/>
                        </a:rPr>
                        <a:t> Evolution par rapport à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1" u="none" strike="noStrike">
                          <a:solidFill>
                            <a:srgbClr val="000000"/>
                          </a:solidFill>
                          <a:effectLst/>
                          <a:latin typeface="Calibri" panose="020F0502020204030204" pitchFamily="34" charset="0"/>
                        </a:rPr>
                        <a:t> Participations totales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5971008"/>
                  </a:ext>
                </a:extLst>
              </a:tr>
              <a:tr h="950506">
                <a:tc>
                  <a:txBody>
                    <a:bodyPr/>
                    <a:lstStyle/>
                    <a:p>
                      <a:pPr algn="ctr" fontAlgn="ctr"/>
                      <a:r>
                        <a:rPr lang="fr-FR" sz="1800" b="0" i="0" u="none" strike="noStrike" dirty="0">
                          <a:solidFill>
                            <a:srgbClr val="000000"/>
                          </a:solidFill>
                          <a:effectLst/>
                          <a:latin typeface="Calibri" panose="020F0502020204030204" pitchFamily="34" charset="0"/>
                        </a:rPr>
                        <a:t> Communautés de communes </a:t>
                      </a:r>
                      <a:r>
                        <a:rPr lang="fr-FR" sz="1800" b="1" i="0" u="none" strike="noStrike" dirty="0">
                          <a:solidFill>
                            <a:srgbClr val="000000"/>
                          </a:solidFill>
                          <a:effectLst/>
                          <a:latin typeface="Calibri" panose="020F0502020204030204" pitchFamily="34" charset="0"/>
                        </a:rPr>
                        <a:t>Buëch Dévoluy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93 500,21 €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800" b="0" i="1" u="none" strike="noStrike">
                          <a:solidFill>
                            <a:srgbClr val="000000"/>
                          </a:solidFill>
                          <a:effectLst/>
                          <a:latin typeface="Calibri" panose="020F0502020204030204" pitchFamily="34" charset="0"/>
                        </a:rPr>
                        <a:t>10 752,57 €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1" u="none" strike="noStrike">
                          <a:solidFill>
                            <a:srgbClr val="000000"/>
                          </a:solidFill>
                          <a:effectLst/>
                          <a:latin typeface="Calibri" panose="020F0502020204030204" pitchFamily="34" charset="0"/>
                        </a:rPr>
                        <a:t>82 747,65 €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4562972"/>
                  </a:ext>
                </a:extLst>
              </a:tr>
              <a:tr h="950506">
                <a:tc>
                  <a:txBody>
                    <a:bodyPr/>
                    <a:lstStyle/>
                    <a:p>
                      <a:pPr algn="ctr" fontAlgn="ctr"/>
                      <a:r>
                        <a:rPr lang="fr-FR" sz="1800" b="0" i="0" u="none" strike="noStrike" dirty="0">
                          <a:solidFill>
                            <a:srgbClr val="000000"/>
                          </a:solidFill>
                          <a:effectLst/>
                          <a:latin typeface="Calibri" panose="020F0502020204030204" pitchFamily="34" charset="0"/>
                        </a:rPr>
                        <a:t> Communautés de communes </a:t>
                      </a:r>
                      <a:r>
                        <a:rPr lang="fr-FR" sz="1800" b="1" i="0" u="none" strike="noStrike" dirty="0">
                          <a:solidFill>
                            <a:srgbClr val="000000"/>
                          </a:solidFill>
                          <a:effectLst/>
                          <a:latin typeface="Calibri" panose="020F0502020204030204" pitchFamily="34" charset="0"/>
                        </a:rPr>
                        <a:t>Sisteronais Buëch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147 586,68 €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800" b="0" i="1" u="none" strike="noStrike">
                          <a:solidFill>
                            <a:srgbClr val="000000"/>
                          </a:solidFill>
                          <a:effectLst/>
                          <a:latin typeface="Calibri" panose="020F0502020204030204" pitchFamily="34" charset="0"/>
                        </a:rPr>
                        <a:t>17 132,11 €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1" u="none" strike="noStrike">
                          <a:solidFill>
                            <a:srgbClr val="000000"/>
                          </a:solidFill>
                          <a:effectLst/>
                          <a:latin typeface="Calibri" panose="020F0502020204030204" pitchFamily="34" charset="0"/>
                        </a:rPr>
                        <a:t>130 454,57 €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0513552"/>
                  </a:ext>
                </a:extLst>
              </a:tr>
              <a:tr h="950506">
                <a:tc>
                  <a:txBody>
                    <a:bodyPr/>
                    <a:lstStyle/>
                    <a:p>
                      <a:pPr algn="ctr" fontAlgn="ctr"/>
                      <a:r>
                        <a:rPr lang="fr-FR" sz="1800" b="0" i="0" u="none" strike="noStrike" dirty="0">
                          <a:solidFill>
                            <a:srgbClr val="000000"/>
                          </a:solidFill>
                          <a:effectLst/>
                          <a:latin typeface="Calibri" panose="020F0502020204030204" pitchFamily="34" charset="0"/>
                        </a:rPr>
                        <a:t> Communautés de communes </a:t>
                      </a:r>
                      <a:r>
                        <a:rPr lang="fr-FR" sz="1800" b="1" i="0" u="none" strike="noStrike" dirty="0">
                          <a:solidFill>
                            <a:srgbClr val="000000"/>
                          </a:solidFill>
                          <a:effectLst/>
                          <a:latin typeface="Calibri" panose="020F0502020204030204" pitchFamily="34" charset="0"/>
                        </a:rPr>
                        <a:t>Baronnies en Drôme Provençale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19 087,14 €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800" b="0" i="1" u="none" strike="noStrike">
                          <a:solidFill>
                            <a:srgbClr val="000000"/>
                          </a:solidFill>
                          <a:effectLst/>
                          <a:latin typeface="Calibri" panose="020F0502020204030204" pitchFamily="34" charset="0"/>
                        </a:rPr>
                        <a:t>2 308,62 €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1" u="none" strike="noStrike">
                          <a:solidFill>
                            <a:srgbClr val="000000"/>
                          </a:solidFill>
                          <a:effectLst/>
                          <a:latin typeface="Calibri" panose="020F0502020204030204" pitchFamily="34" charset="0"/>
                        </a:rPr>
                        <a:t>16 778,53 €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98026898"/>
                  </a:ext>
                </a:extLst>
              </a:tr>
              <a:tr h="475252">
                <a:tc>
                  <a:txBody>
                    <a:bodyPr/>
                    <a:lstStyle/>
                    <a:p>
                      <a:pPr algn="ctr" fontAlgn="ctr"/>
                      <a:r>
                        <a:rPr lang="fr-FR" sz="1800" b="0" i="0" u="none" strike="noStrike" dirty="0">
                          <a:solidFill>
                            <a:srgbClr val="000000"/>
                          </a:solidFill>
                          <a:effectLst/>
                          <a:latin typeface="Calibri" panose="020F0502020204030204" pitchFamily="34" charset="0"/>
                        </a:rPr>
                        <a:t> Communautés de communes </a:t>
                      </a:r>
                      <a:r>
                        <a:rPr lang="fr-FR" sz="1800" b="1" i="0" u="none" strike="noStrike" dirty="0">
                          <a:solidFill>
                            <a:srgbClr val="000000"/>
                          </a:solidFill>
                          <a:effectLst/>
                          <a:latin typeface="Calibri" panose="020F0502020204030204" pitchFamily="34" charset="0"/>
                        </a:rPr>
                        <a:t>Diois</a:t>
                      </a:r>
                      <a:r>
                        <a:rPr lang="fr-FR" sz="18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0" u="none" strike="noStrike" dirty="0">
                          <a:solidFill>
                            <a:srgbClr val="000000"/>
                          </a:solidFill>
                          <a:effectLst/>
                          <a:latin typeface="Calibri" panose="020F0502020204030204" pitchFamily="34" charset="0"/>
                        </a:rPr>
                        <a:t>1 923,39 €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800" b="0" i="1" u="none" strike="noStrike">
                          <a:solidFill>
                            <a:srgbClr val="000000"/>
                          </a:solidFill>
                          <a:effectLst/>
                          <a:latin typeface="Calibri" panose="020F0502020204030204" pitchFamily="34" charset="0"/>
                        </a:rPr>
                        <a:t>237,95 €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0" i="1" u="none" strike="noStrike">
                          <a:solidFill>
                            <a:srgbClr val="000000"/>
                          </a:solidFill>
                          <a:effectLst/>
                          <a:latin typeface="Calibri" panose="020F0502020204030204" pitchFamily="34" charset="0"/>
                        </a:rPr>
                        <a:t>1 685,44 €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95902404"/>
                  </a:ext>
                </a:extLst>
              </a:tr>
              <a:tr h="689896">
                <a:tc>
                  <a:txBody>
                    <a:bodyPr/>
                    <a:lstStyle/>
                    <a:p>
                      <a:pPr algn="ctr" fontAlgn="ctr"/>
                      <a:r>
                        <a:rPr lang="fr-FR" sz="1800" b="1" i="0" u="none" strike="noStrike">
                          <a:solidFill>
                            <a:srgbClr val="000000"/>
                          </a:solidFill>
                          <a:effectLst/>
                          <a:latin typeface="Calibri" panose="020F0502020204030204" pitchFamily="34" charset="0"/>
                        </a:rPr>
                        <a:t> Total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1" i="0" u="none" strike="noStrike" dirty="0">
                          <a:solidFill>
                            <a:srgbClr val="000000"/>
                          </a:solidFill>
                          <a:effectLst/>
                          <a:latin typeface="Calibri" panose="020F0502020204030204" pitchFamily="34" charset="0"/>
                        </a:rPr>
                        <a:t>262 097,42 €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fr-FR" sz="1800" b="1" i="1" u="none" strike="noStrike" dirty="0">
                          <a:solidFill>
                            <a:srgbClr val="000000"/>
                          </a:solidFill>
                          <a:effectLst/>
                          <a:latin typeface="Calibri" panose="020F0502020204030204" pitchFamily="34" charset="0"/>
                        </a:rPr>
                        <a:t>30 431,23 €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800" b="1" i="1" u="none" strike="noStrike" dirty="0">
                          <a:solidFill>
                            <a:srgbClr val="000000"/>
                          </a:solidFill>
                          <a:effectLst/>
                          <a:latin typeface="Calibri" panose="020F0502020204030204" pitchFamily="34" charset="0"/>
                        </a:rPr>
                        <a:t>231 666,19 €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7815442"/>
                  </a:ext>
                </a:extLst>
              </a:tr>
            </a:tbl>
          </a:graphicData>
        </a:graphic>
      </p:graphicFrame>
    </p:spTree>
    <p:extLst>
      <p:ext uri="{BB962C8B-B14F-4D97-AF65-F5344CB8AC3E}">
        <p14:creationId xmlns:p14="http://schemas.microsoft.com/office/powerpoint/2010/main" val="2682506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44624"/>
            <a:ext cx="8784976" cy="1252728"/>
          </a:xfrm>
        </p:spPr>
        <p:txBody>
          <a:bodyPr>
            <a:normAutofit fontScale="90000"/>
          </a:bodyPr>
          <a:lstStyle/>
          <a:p>
            <a:r>
              <a:rPr lang="fr-FR" dirty="0"/>
              <a:t>Délibération</a:t>
            </a:r>
            <a:r>
              <a:rPr lang="fr-FR" sz="4000" dirty="0"/>
              <a:t>: Vote des participations 2021</a:t>
            </a:r>
            <a:endParaRPr lang="fr-FR" b="1" u="sng" dirty="0"/>
          </a:p>
        </p:txBody>
      </p:sp>
      <p:sp>
        <p:nvSpPr>
          <p:cNvPr id="4" name="Rectangle 3"/>
          <p:cNvSpPr/>
          <p:nvPr/>
        </p:nvSpPr>
        <p:spPr>
          <a:xfrm>
            <a:off x="2915816" y="1060281"/>
            <a:ext cx="5904656" cy="461665"/>
          </a:xfrm>
          <a:prstGeom prst="rect">
            <a:avLst/>
          </a:prstGeom>
          <a:solidFill>
            <a:srgbClr val="FFC000"/>
          </a:solidFill>
        </p:spPr>
        <p:txBody>
          <a:bodyPr wrap="square">
            <a:spAutoFit/>
          </a:bodyPr>
          <a:lstStyle/>
          <a:p>
            <a:pPr algn="ctr"/>
            <a:r>
              <a:rPr lang="fr-FR" sz="2400" b="1" u="sng" dirty="0">
                <a:solidFill>
                  <a:schemeClr val="tx2">
                    <a:lumMod val="75000"/>
                  </a:schemeClr>
                </a:solidFill>
              </a:rPr>
              <a:t>Participations HORS GEMAPI : 147 557,48 €</a:t>
            </a:r>
          </a:p>
        </p:txBody>
      </p:sp>
      <p:graphicFrame>
        <p:nvGraphicFramePr>
          <p:cNvPr id="2" name="Tableau 1"/>
          <p:cNvGraphicFramePr>
            <a:graphicFrameLocks noGrp="1"/>
          </p:cNvGraphicFramePr>
          <p:nvPr>
            <p:extLst>
              <p:ext uri="{D42A27DB-BD31-4B8C-83A1-F6EECF244321}">
                <p14:modId xmlns:p14="http://schemas.microsoft.com/office/powerpoint/2010/main" val="3180224871"/>
              </p:ext>
            </p:extLst>
          </p:nvPr>
        </p:nvGraphicFramePr>
        <p:xfrm>
          <a:off x="1115616" y="2097786"/>
          <a:ext cx="6984776" cy="4067518"/>
        </p:xfrm>
        <a:graphic>
          <a:graphicData uri="http://schemas.openxmlformats.org/drawingml/2006/table">
            <a:tbl>
              <a:tblPr>
                <a:tableStyleId>{616DA210-FB5B-4158-B5E0-FEB733F419BA}</a:tableStyleId>
              </a:tblPr>
              <a:tblGrid>
                <a:gridCol w="4176464">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tblGrid>
              <a:tr h="752084">
                <a:tc>
                  <a:txBody>
                    <a:bodyPr/>
                    <a:lstStyle/>
                    <a:p>
                      <a:pPr algn="ctr" fontAlgn="ctr"/>
                      <a:r>
                        <a:rPr lang="fr-FR" sz="2000" u="none" strike="noStrike" dirty="0">
                          <a:effectLst/>
                        </a:rPr>
                        <a:t>EPCI</a:t>
                      </a:r>
                      <a:endParaRPr lang="fr-FR" sz="2000" b="0" i="0" u="none" strike="noStrike" dirty="0">
                        <a:solidFill>
                          <a:srgbClr val="000000"/>
                        </a:solidFill>
                        <a:effectLst/>
                        <a:latin typeface="Calibri"/>
                      </a:endParaRPr>
                    </a:p>
                  </a:txBody>
                  <a:tcPr marL="0" marR="0" marT="0" marB="0" anchor="ctr">
                    <a:solidFill>
                      <a:schemeClr val="bg1"/>
                    </a:solidFill>
                  </a:tcPr>
                </a:tc>
                <a:tc>
                  <a:txBody>
                    <a:bodyPr/>
                    <a:lstStyle/>
                    <a:p>
                      <a:pPr algn="ctr" fontAlgn="ctr"/>
                      <a:r>
                        <a:rPr lang="fr-FR" sz="2000" u="none" strike="noStrike" dirty="0">
                          <a:effectLst/>
                        </a:rPr>
                        <a:t>Participations</a:t>
                      </a:r>
                      <a:br>
                        <a:rPr lang="fr-FR" sz="2000" u="none" strike="noStrike" dirty="0">
                          <a:effectLst/>
                        </a:rPr>
                      </a:br>
                      <a:r>
                        <a:rPr lang="fr-FR" sz="2000" b="1" u="none" strike="noStrike" dirty="0">
                          <a:effectLst/>
                        </a:rPr>
                        <a:t>hors GEMAPI 2021</a:t>
                      </a:r>
                      <a:endParaRPr lang="fr-FR" sz="2000" b="1" i="0" u="none" strike="noStrike" dirty="0">
                        <a:solidFill>
                          <a:srgbClr val="000000"/>
                        </a:solidFill>
                        <a:effectLst/>
                        <a:latin typeface="Calibri"/>
                      </a:endParaRPr>
                    </a:p>
                  </a:txBody>
                  <a:tcPr marL="0" marR="0" marT="0" marB="0" anchor="ctr">
                    <a:solidFill>
                      <a:schemeClr val="bg1"/>
                    </a:solidFill>
                  </a:tcPr>
                </a:tc>
                <a:extLst>
                  <a:ext uri="{0D108BD9-81ED-4DB2-BD59-A6C34878D82A}">
                    <a16:rowId xmlns:a16="http://schemas.microsoft.com/office/drawing/2014/main" val="10000"/>
                  </a:ext>
                </a:extLst>
              </a:tr>
              <a:tr h="376042">
                <a:tc>
                  <a:txBody>
                    <a:bodyPr/>
                    <a:lstStyle/>
                    <a:p>
                      <a:pPr algn="ctr" fontAlgn="ctr"/>
                      <a:r>
                        <a:rPr lang="fr-FR" sz="2000" u="none" strike="noStrike" dirty="0">
                          <a:effectLst/>
                        </a:rPr>
                        <a:t>Communautés de communes </a:t>
                      </a:r>
                    </a:p>
                    <a:p>
                      <a:pPr algn="ctr" fontAlgn="ctr"/>
                      <a:r>
                        <a:rPr lang="fr-FR" sz="2000" b="1" u="none" strike="noStrike" dirty="0">
                          <a:effectLst/>
                        </a:rPr>
                        <a:t>Buëch Dévoluy</a:t>
                      </a:r>
                      <a:endParaRPr lang="fr-FR" sz="2000" b="1" i="0" u="none" strike="noStrike" dirty="0">
                        <a:solidFill>
                          <a:srgbClr val="000000"/>
                        </a:solidFill>
                        <a:effectLst/>
                        <a:latin typeface="Calibri"/>
                      </a:endParaRPr>
                    </a:p>
                  </a:txBody>
                  <a:tcPr marL="0" marR="0" marT="0" marB="0" anchor="ctr"/>
                </a:tc>
                <a:tc>
                  <a:txBody>
                    <a:bodyPr/>
                    <a:lstStyle/>
                    <a:p>
                      <a:pPr algn="ctr" fontAlgn="ctr"/>
                      <a:r>
                        <a:rPr lang="fr-FR" sz="2400" b="0" i="0" u="none" strike="noStrike" dirty="0">
                          <a:solidFill>
                            <a:srgbClr val="000000"/>
                          </a:solidFill>
                          <a:effectLst/>
                          <a:latin typeface="Calibri" panose="020F0502020204030204" pitchFamily="34" charset="0"/>
                        </a:rPr>
                        <a:t>52 639,42 €</a:t>
                      </a:r>
                    </a:p>
                  </a:txBody>
                  <a:tcPr marL="0" marR="0" marT="0" marB="0" anchor="ctr">
                    <a:solidFill>
                      <a:srgbClr val="FFC000"/>
                    </a:solidFill>
                  </a:tcPr>
                </a:tc>
                <a:extLst>
                  <a:ext uri="{0D108BD9-81ED-4DB2-BD59-A6C34878D82A}">
                    <a16:rowId xmlns:a16="http://schemas.microsoft.com/office/drawing/2014/main" val="10001"/>
                  </a:ext>
                </a:extLst>
              </a:tr>
              <a:tr h="752084">
                <a:tc>
                  <a:txBody>
                    <a:bodyPr/>
                    <a:lstStyle/>
                    <a:p>
                      <a:pPr algn="ctr" fontAlgn="ctr"/>
                      <a:r>
                        <a:rPr lang="fr-FR" sz="2000" u="none" strike="noStrike" dirty="0">
                          <a:effectLst/>
                        </a:rPr>
                        <a:t>Communautés de communes </a:t>
                      </a:r>
                      <a:r>
                        <a:rPr lang="fr-FR" sz="2000" b="1" u="none" strike="noStrike" dirty="0">
                          <a:effectLst/>
                        </a:rPr>
                        <a:t>Sisteronais Buëch</a:t>
                      </a:r>
                      <a:endParaRPr lang="fr-FR" sz="2000" b="1" i="0" u="none" strike="noStrike" dirty="0">
                        <a:solidFill>
                          <a:srgbClr val="000000"/>
                        </a:solidFill>
                        <a:effectLst/>
                        <a:latin typeface="Calibri"/>
                      </a:endParaRPr>
                    </a:p>
                  </a:txBody>
                  <a:tcPr marL="0" marR="0" marT="0" marB="0" anchor="ctr"/>
                </a:tc>
                <a:tc>
                  <a:txBody>
                    <a:bodyPr/>
                    <a:lstStyle/>
                    <a:p>
                      <a:pPr algn="ctr" fontAlgn="ctr"/>
                      <a:r>
                        <a:rPr lang="fr-FR" sz="2400" b="0" i="0" u="none" strike="noStrike" dirty="0">
                          <a:solidFill>
                            <a:srgbClr val="000000"/>
                          </a:solidFill>
                          <a:effectLst/>
                          <a:latin typeface="Calibri" panose="020F0502020204030204" pitchFamily="34" charset="0"/>
                        </a:rPr>
                        <a:t>83 089,40 €</a:t>
                      </a:r>
                    </a:p>
                  </a:txBody>
                  <a:tcPr marL="0" marR="0" marT="0" marB="0" anchor="ctr">
                    <a:solidFill>
                      <a:srgbClr val="FFC000"/>
                    </a:solidFill>
                  </a:tcPr>
                </a:tc>
                <a:extLst>
                  <a:ext uri="{0D108BD9-81ED-4DB2-BD59-A6C34878D82A}">
                    <a16:rowId xmlns:a16="http://schemas.microsoft.com/office/drawing/2014/main" val="10002"/>
                  </a:ext>
                </a:extLst>
              </a:tr>
              <a:tr h="752084">
                <a:tc>
                  <a:txBody>
                    <a:bodyPr/>
                    <a:lstStyle/>
                    <a:p>
                      <a:pPr algn="ctr" fontAlgn="ctr"/>
                      <a:r>
                        <a:rPr lang="fr-FR" sz="2000" u="none" strike="noStrike" dirty="0">
                          <a:effectLst/>
                        </a:rPr>
                        <a:t>Communautés de communes </a:t>
                      </a:r>
                    </a:p>
                    <a:p>
                      <a:pPr algn="ctr" fontAlgn="ctr"/>
                      <a:r>
                        <a:rPr lang="fr-FR" sz="2000" b="1" u="none" strike="noStrike" dirty="0">
                          <a:effectLst/>
                        </a:rPr>
                        <a:t>Baronnies en Drôme Provençale</a:t>
                      </a:r>
                      <a:endParaRPr lang="fr-FR" sz="2000" b="1" i="0" u="none" strike="noStrike" dirty="0">
                        <a:solidFill>
                          <a:srgbClr val="000000"/>
                        </a:solidFill>
                        <a:effectLst/>
                        <a:latin typeface="Calibri"/>
                      </a:endParaRPr>
                    </a:p>
                  </a:txBody>
                  <a:tcPr marL="0" marR="0" marT="0" marB="0" anchor="ctr"/>
                </a:tc>
                <a:tc>
                  <a:txBody>
                    <a:bodyPr/>
                    <a:lstStyle/>
                    <a:p>
                      <a:pPr algn="ctr" fontAlgn="ctr"/>
                      <a:r>
                        <a:rPr lang="fr-FR" sz="2400" b="0" i="0" u="none" strike="noStrike" dirty="0">
                          <a:solidFill>
                            <a:srgbClr val="000000"/>
                          </a:solidFill>
                          <a:effectLst/>
                          <a:latin typeface="Calibri" panose="020F0502020204030204" pitchFamily="34" charset="0"/>
                        </a:rPr>
                        <a:t>10 745,82 €</a:t>
                      </a:r>
                    </a:p>
                  </a:txBody>
                  <a:tcPr marL="0" marR="0" marT="0" marB="0" anchor="ctr">
                    <a:solidFill>
                      <a:srgbClr val="FFC000"/>
                    </a:solidFill>
                  </a:tcPr>
                </a:tc>
                <a:extLst>
                  <a:ext uri="{0D108BD9-81ED-4DB2-BD59-A6C34878D82A}">
                    <a16:rowId xmlns:a16="http://schemas.microsoft.com/office/drawing/2014/main" val="10003"/>
                  </a:ext>
                </a:extLst>
              </a:tr>
              <a:tr h="376042">
                <a:tc>
                  <a:txBody>
                    <a:bodyPr/>
                    <a:lstStyle/>
                    <a:p>
                      <a:pPr algn="ctr" fontAlgn="ctr"/>
                      <a:r>
                        <a:rPr lang="fr-FR" sz="2000" u="none" strike="noStrike" dirty="0">
                          <a:effectLst/>
                        </a:rPr>
                        <a:t>Communautés de communes</a:t>
                      </a:r>
                    </a:p>
                    <a:p>
                      <a:pPr algn="ctr" fontAlgn="ctr"/>
                      <a:r>
                        <a:rPr lang="fr-FR" sz="2000" b="1" u="none" strike="noStrike" dirty="0">
                          <a:effectLst/>
                        </a:rPr>
                        <a:t> Diois</a:t>
                      </a:r>
                      <a:endParaRPr lang="fr-FR" sz="2000" b="1" i="0" u="none" strike="noStrike" dirty="0">
                        <a:solidFill>
                          <a:srgbClr val="000000"/>
                        </a:solidFill>
                        <a:effectLst/>
                        <a:latin typeface="Calibri"/>
                      </a:endParaRPr>
                    </a:p>
                  </a:txBody>
                  <a:tcPr marL="0" marR="0" marT="0" marB="0" anchor="ctr"/>
                </a:tc>
                <a:tc>
                  <a:txBody>
                    <a:bodyPr/>
                    <a:lstStyle/>
                    <a:p>
                      <a:pPr algn="ctr" fontAlgn="ctr"/>
                      <a:r>
                        <a:rPr lang="fr-FR" sz="2400" b="0" i="0" u="none" strike="noStrike" dirty="0">
                          <a:solidFill>
                            <a:srgbClr val="000000"/>
                          </a:solidFill>
                          <a:effectLst/>
                          <a:latin typeface="Calibri" panose="020F0502020204030204" pitchFamily="34" charset="0"/>
                        </a:rPr>
                        <a:t>1 082,84 €</a:t>
                      </a:r>
                    </a:p>
                  </a:txBody>
                  <a:tcPr marL="0" marR="0" marT="0" marB="0" anchor="ctr">
                    <a:solidFill>
                      <a:srgbClr val="FFC000"/>
                    </a:solidFill>
                  </a:tcPr>
                </a:tc>
                <a:extLst>
                  <a:ext uri="{0D108BD9-81ED-4DB2-BD59-A6C34878D82A}">
                    <a16:rowId xmlns:a16="http://schemas.microsoft.com/office/drawing/2014/main" val="10004"/>
                  </a:ext>
                </a:extLst>
              </a:tr>
              <a:tr h="592066">
                <a:tc>
                  <a:txBody>
                    <a:bodyPr/>
                    <a:lstStyle/>
                    <a:p>
                      <a:pPr algn="ctr" fontAlgn="ctr"/>
                      <a:r>
                        <a:rPr lang="fr-FR" sz="2000" u="none" strike="noStrike">
                          <a:effectLst/>
                        </a:rPr>
                        <a:t>Total</a:t>
                      </a:r>
                      <a:endParaRPr lang="fr-FR" sz="2000" b="1" i="0" u="none" strike="noStrike">
                        <a:solidFill>
                          <a:srgbClr val="000000"/>
                        </a:solidFill>
                        <a:effectLst/>
                        <a:latin typeface="Calibri"/>
                      </a:endParaRPr>
                    </a:p>
                  </a:txBody>
                  <a:tcPr marL="0" marR="0" marT="0" marB="0" anchor="ctr"/>
                </a:tc>
                <a:tc>
                  <a:txBody>
                    <a:bodyPr/>
                    <a:lstStyle/>
                    <a:p>
                      <a:pPr algn="ctr" fontAlgn="ctr"/>
                      <a:r>
                        <a:rPr lang="fr-FR" sz="2400" b="1" i="0" u="none" strike="noStrike" dirty="0">
                          <a:solidFill>
                            <a:srgbClr val="000000"/>
                          </a:solidFill>
                          <a:effectLst/>
                          <a:latin typeface="Calibri" panose="020F0502020204030204" pitchFamily="34" charset="0"/>
                        </a:rPr>
                        <a:t>147 557,48 €</a:t>
                      </a:r>
                    </a:p>
                  </a:txBody>
                  <a:tcPr marL="0" marR="0" marT="0" marB="0" anchor="ctr">
                    <a:solidFill>
                      <a:srgbClr val="FFC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88422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44624"/>
            <a:ext cx="8784976" cy="1252728"/>
          </a:xfrm>
        </p:spPr>
        <p:txBody>
          <a:bodyPr>
            <a:normAutofit fontScale="90000"/>
          </a:bodyPr>
          <a:lstStyle/>
          <a:p>
            <a:r>
              <a:rPr lang="fr-FR" dirty="0"/>
              <a:t>Délibération</a:t>
            </a:r>
            <a:r>
              <a:rPr lang="fr-FR" sz="4000" dirty="0"/>
              <a:t>: Vote des participations 2021</a:t>
            </a:r>
            <a:endParaRPr lang="fr-FR" b="1" u="sng" dirty="0"/>
          </a:p>
        </p:txBody>
      </p:sp>
      <p:sp>
        <p:nvSpPr>
          <p:cNvPr id="4" name="Rectangle 3"/>
          <p:cNvSpPr/>
          <p:nvPr/>
        </p:nvSpPr>
        <p:spPr>
          <a:xfrm>
            <a:off x="3275856" y="1060281"/>
            <a:ext cx="5544616" cy="461665"/>
          </a:xfrm>
          <a:prstGeom prst="rect">
            <a:avLst/>
          </a:prstGeom>
          <a:solidFill>
            <a:srgbClr val="FFFF00"/>
          </a:solidFill>
        </p:spPr>
        <p:txBody>
          <a:bodyPr wrap="square">
            <a:spAutoFit/>
          </a:bodyPr>
          <a:lstStyle/>
          <a:p>
            <a:pPr algn="ctr"/>
            <a:r>
              <a:rPr lang="fr-FR" sz="2400" b="1" u="sng" dirty="0">
                <a:solidFill>
                  <a:schemeClr val="tx2">
                    <a:lumMod val="75000"/>
                  </a:schemeClr>
                </a:solidFill>
              </a:rPr>
              <a:t>Participations GEMAPI : 114 539,95 €</a:t>
            </a:r>
          </a:p>
        </p:txBody>
      </p:sp>
      <p:graphicFrame>
        <p:nvGraphicFramePr>
          <p:cNvPr id="5" name="Tableau 4"/>
          <p:cNvGraphicFramePr>
            <a:graphicFrameLocks noGrp="1"/>
          </p:cNvGraphicFramePr>
          <p:nvPr>
            <p:extLst>
              <p:ext uri="{D42A27DB-BD31-4B8C-83A1-F6EECF244321}">
                <p14:modId xmlns:p14="http://schemas.microsoft.com/office/powerpoint/2010/main" val="3449575482"/>
              </p:ext>
            </p:extLst>
          </p:nvPr>
        </p:nvGraphicFramePr>
        <p:xfrm>
          <a:off x="1259632" y="1700808"/>
          <a:ext cx="6912768" cy="4896544"/>
        </p:xfrm>
        <a:graphic>
          <a:graphicData uri="http://schemas.openxmlformats.org/drawingml/2006/table">
            <a:tbl>
              <a:tblPr>
                <a:tableStyleId>{616DA210-FB5B-4158-B5E0-FEB733F419BA}</a:tableStyleId>
              </a:tblPr>
              <a:tblGrid>
                <a:gridCol w="4057494">
                  <a:extLst>
                    <a:ext uri="{9D8B030D-6E8A-4147-A177-3AD203B41FA5}">
                      <a16:colId xmlns:a16="http://schemas.microsoft.com/office/drawing/2014/main" val="20000"/>
                    </a:ext>
                  </a:extLst>
                </a:gridCol>
                <a:gridCol w="2855274">
                  <a:extLst>
                    <a:ext uri="{9D8B030D-6E8A-4147-A177-3AD203B41FA5}">
                      <a16:colId xmlns:a16="http://schemas.microsoft.com/office/drawing/2014/main" val="20001"/>
                    </a:ext>
                  </a:extLst>
                </a:gridCol>
              </a:tblGrid>
              <a:tr h="792087">
                <a:tc>
                  <a:txBody>
                    <a:bodyPr/>
                    <a:lstStyle/>
                    <a:p>
                      <a:pPr algn="ctr" fontAlgn="ctr"/>
                      <a:r>
                        <a:rPr lang="fr-FR" sz="2000" u="none" strike="noStrike" dirty="0">
                          <a:effectLst/>
                        </a:rPr>
                        <a:t>EPCI</a:t>
                      </a:r>
                      <a:endParaRPr lang="fr-FR" sz="2000" b="0" i="0" u="none" strike="noStrike" dirty="0">
                        <a:solidFill>
                          <a:srgbClr val="000000"/>
                        </a:solidFill>
                        <a:effectLst/>
                        <a:latin typeface="Calibri"/>
                      </a:endParaRPr>
                    </a:p>
                  </a:txBody>
                  <a:tcPr marL="0" marR="0" marT="0" marB="0" anchor="ctr">
                    <a:solidFill>
                      <a:schemeClr val="bg1"/>
                    </a:solidFill>
                  </a:tcPr>
                </a:tc>
                <a:tc>
                  <a:txBody>
                    <a:bodyPr/>
                    <a:lstStyle/>
                    <a:p>
                      <a:pPr algn="ctr" fontAlgn="ctr"/>
                      <a:r>
                        <a:rPr lang="fr-FR" sz="2000" u="none" strike="noStrike" dirty="0">
                          <a:effectLst/>
                        </a:rPr>
                        <a:t>Participations </a:t>
                      </a:r>
                      <a:r>
                        <a:rPr lang="fr-FR" sz="2000" b="1" u="none" strike="noStrike" dirty="0">
                          <a:effectLst/>
                        </a:rPr>
                        <a:t>GEMAPI </a:t>
                      </a:r>
                      <a:r>
                        <a:rPr lang="fr-FR" sz="2000" u="none" strike="noStrike" dirty="0">
                          <a:effectLst/>
                        </a:rPr>
                        <a:t>2021</a:t>
                      </a:r>
                      <a:endParaRPr lang="fr-FR" sz="2000" b="0" i="0" u="none" strike="noStrike" dirty="0">
                        <a:solidFill>
                          <a:srgbClr val="000000"/>
                        </a:solidFill>
                        <a:effectLst/>
                        <a:latin typeface="Calibri"/>
                      </a:endParaRPr>
                    </a:p>
                  </a:txBody>
                  <a:tcPr marL="0" marR="0" marT="0" marB="0" anchor="ctr">
                    <a:solidFill>
                      <a:schemeClr val="bg1"/>
                    </a:solidFill>
                  </a:tcPr>
                </a:tc>
                <a:extLst>
                  <a:ext uri="{0D108BD9-81ED-4DB2-BD59-A6C34878D82A}">
                    <a16:rowId xmlns:a16="http://schemas.microsoft.com/office/drawing/2014/main" val="10000"/>
                  </a:ext>
                </a:extLst>
              </a:tr>
              <a:tr h="792088">
                <a:tc>
                  <a:txBody>
                    <a:bodyPr/>
                    <a:lstStyle/>
                    <a:p>
                      <a:pPr algn="ctr" fontAlgn="ctr"/>
                      <a:r>
                        <a:rPr lang="fr-FR" sz="2000" u="none" strike="noStrike" dirty="0">
                          <a:effectLst/>
                        </a:rPr>
                        <a:t>Communautés de communes </a:t>
                      </a:r>
                    </a:p>
                    <a:p>
                      <a:pPr algn="ctr" fontAlgn="ctr"/>
                      <a:r>
                        <a:rPr lang="fr-FR" sz="2000" b="1" u="none" strike="noStrike" dirty="0">
                          <a:effectLst/>
                        </a:rPr>
                        <a:t>Buëch Dévoluy</a:t>
                      </a:r>
                      <a:endParaRPr lang="fr-FR" sz="2000" b="1" i="0" u="none" strike="noStrike" dirty="0">
                        <a:solidFill>
                          <a:srgbClr val="000000"/>
                        </a:solidFill>
                        <a:effectLst/>
                        <a:latin typeface="Calibri"/>
                      </a:endParaRPr>
                    </a:p>
                  </a:txBody>
                  <a:tcPr marL="0" marR="0" marT="0" marB="0" anchor="ctr">
                    <a:solidFill>
                      <a:schemeClr val="bg1"/>
                    </a:solidFill>
                  </a:tcPr>
                </a:tc>
                <a:tc>
                  <a:txBody>
                    <a:bodyPr/>
                    <a:lstStyle/>
                    <a:p>
                      <a:pPr algn="ctr" fontAlgn="ctr"/>
                      <a:r>
                        <a:rPr lang="fr-FR" sz="2000" b="0" i="0" u="none" strike="noStrike" dirty="0">
                          <a:solidFill>
                            <a:srgbClr val="000000"/>
                          </a:solidFill>
                          <a:effectLst/>
                          <a:latin typeface="Calibri" panose="020F0502020204030204" pitchFamily="34" charset="0"/>
                        </a:rPr>
                        <a:t>40 860,80 €</a:t>
                      </a:r>
                    </a:p>
                  </a:txBody>
                  <a:tcPr marL="0" marR="0" marT="0" marB="0" anchor="ctr">
                    <a:solidFill>
                      <a:srgbClr val="FFFF00"/>
                    </a:solidFill>
                  </a:tcPr>
                </a:tc>
                <a:extLst>
                  <a:ext uri="{0D108BD9-81ED-4DB2-BD59-A6C34878D82A}">
                    <a16:rowId xmlns:a16="http://schemas.microsoft.com/office/drawing/2014/main" val="10001"/>
                  </a:ext>
                </a:extLst>
              </a:tr>
              <a:tr h="928103">
                <a:tc>
                  <a:txBody>
                    <a:bodyPr/>
                    <a:lstStyle/>
                    <a:p>
                      <a:pPr algn="ctr" fontAlgn="ctr"/>
                      <a:r>
                        <a:rPr lang="fr-FR" sz="2000" u="none" strike="noStrike" dirty="0">
                          <a:effectLst/>
                        </a:rPr>
                        <a:t>Communautés de communes </a:t>
                      </a:r>
                      <a:r>
                        <a:rPr lang="fr-FR" sz="2000" b="1" u="none" strike="noStrike" dirty="0">
                          <a:effectLst/>
                        </a:rPr>
                        <a:t>Sisteronais Buëch</a:t>
                      </a:r>
                      <a:endParaRPr lang="fr-FR" sz="2000" b="1" i="0" u="none" strike="noStrike" dirty="0">
                        <a:solidFill>
                          <a:srgbClr val="000000"/>
                        </a:solidFill>
                        <a:effectLst/>
                        <a:latin typeface="Calibri"/>
                      </a:endParaRPr>
                    </a:p>
                  </a:txBody>
                  <a:tcPr marL="0" marR="0" marT="0" marB="0" anchor="ctr">
                    <a:solidFill>
                      <a:schemeClr val="bg1"/>
                    </a:solidFill>
                  </a:tcPr>
                </a:tc>
                <a:tc>
                  <a:txBody>
                    <a:bodyPr/>
                    <a:lstStyle/>
                    <a:p>
                      <a:pPr algn="ctr" fontAlgn="ctr"/>
                      <a:r>
                        <a:rPr lang="fr-FR" sz="2000" b="0" i="0" u="none" strike="noStrike">
                          <a:solidFill>
                            <a:srgbClr val="000000"/>
                          </a:solidFill>
                          <a:effectLst/>
                          <a:latin typeface="Calibri" panose="020F0502020204030204" pitchFamily="34" charset="0"/>
                        </a:rPr>
                        <a:t>64 497,28 €</a:t>
                      </a:r>
                    </a:p>
                  </a:txBody>
                  <a:tcPr marL="0" marR="0" marT="0" marB="0" anchor="ctr">
                    <a:solidFill>
                      <a:srgbClr val="FFFF00"/>
                    </a:solidFill>
                  </a:tcPr>
                </a:tc>
                <a:extLst>
                  <a:ext uri="{0D108BD9-81ED-4DB2-BD59-A6C34878D82A}">
                    <a16:rowId xmlns:a16="http://schemas.microsoft.com/office/drawing/2014/main" val="10002"/>
                  </a:ext>
                </a:extLst>
              </a:tr>
              <a:tr h="928103">
                <a:tc>
                  <a:txBody>
                    <a:bodyPr/>
                    <a:lstStyle/>
                    <a:p>
                      <a:pPr algn="ctr" fontAlgn="ctr"/>
                      <a:r>
                        <a:rPr lang="fr-FR" sz="2000" u="none" strike="noStrike" dirty="0">
                          <a:effectLst/>
                        </a:rPr>
                        <a:t>Communautés de communes </a:t>
                      </a:r>
                      <a:r>
                        <a:rPr lang="fr-FR" sz="2000" b="1" u="none" strike="noStrike" dirty="0">
                          <a:effectLst/>
                        </a:rPr>
                        <a:t>Baronnies en Drôme Provençale</a:t>
                      </a:r>
                      <a:endParaRPr lang="fr-FR" sz="2000" b="1" i="0" u="none" strike="noStrike" dirty="0">
                        <a:solidFill>
                          <a:srgbClr val="000000"/>
                        </a:solidFill>
                        <a:effectLst/>
                        <a:latin typeface="Calibri"/>
                      </a:endParaRPr>
                    </a:p>
                  </a:txBody>
                  <a:tcPr marL="0" marR="0" marT="0" marB="0" anchor="ctr">
                    <a:solidFill>
                      <a:schemeClr val="bg1"/>
                    </a:solidFill>
                  </a:tcPr>
                </a:tc>
                <a:tc>
                  <a:txBody>
                    <a:bodyPr/>
                    <a:lstStyle/>
                    <a:p>
                      <a:pPr algn="ctr" fontAlgn="ctr"/>
                      <a:r>
                        <a:rPr lang="fr-FR" sz="2000" b="0" i="0" u="none" strike="noStrike">
                          <a:solidFill>
                            <a:srgbClr val="000000"/>
                          </a:solidFill>
                          <a:effectLst/>
                          <a:latin typeface="Calibri" panose="020F0502020204030204" pitchFamily="34" charset="0"/>
                        </a:rPr>
                        <a:t>8 341,33 €</a:t>
                      </a:r>
                    </a:p>
                  </a:txBody>
                  <a:tcPr marL="0" marR="0" marT="0" marB="0" anchor="ctr">
                    <a:solidFill>
                      <a:srgbClr val="FFFF00"/>
                    </a:solidFill>
                  </a:tcPr>
                </a:tc>
                <a:extLst>
                  <a:ext uri="{0D108BD9-81ED-4DB2-BD59-A6C34878D82A}">
                    <a16:rowId xmlns:a16="http://schemas.microsoft.com/office/drawing/2014/main" val="10003"/>
                  </a:ext>
                </a:extLst>
              </a:tr>
              <a:tr h="736082">
                <a:tc>
                  <a:txBody>
                    <a:bodyPr/>
                    <a:lstStyle/>
                    <a:p>
                      <a:pPr algn="ctr" fontAlgn="ctr"/>
                      <a:r>
                        <a:rPr lang="fr-FR" sz="2000" u="none" strike="noStrike" dirty="0">
                          <a:effectLst/>
                        </a:rPr>
                        <a:t>Communautés de communes </a:t>
                      </a:r>
                    </a:p>
                    <a:p>
                      <a:pPr algn="ctr" fontAlgn="ctr"/>
                      <a:r>
                        <a:rPr lang="fr-FR" sz="2000" b="1" u="none" strike="noStrike" dirty="0">
                          <a:effectLst/>
                        </a:rPr>
                        <a:t>Diois</a:t>
                      </a:r>
                      <a:endParaRPr lang="fr-FR" sz="2000" b="1" i="0" u="none" strike="noStrike" dirty="0">
                        <a:solidFill>
                          <a:srgbClr val="000000"/>
                        </a:solidFill>
                        <a:effectLst/>
                        <a:latin typeface="Calibri"/>
                      </a:endParaRPr>
                    </a:p>
                  </a:txBody>
                  <a:tcPr marL="0" marR="0" marT="0" marB="0" anchor="ctr">
                    <a:solidFill>
                      <a:schemeClr val="bg1"/>
                    </a:solidFill>
                  </a:tcPr>
                </a:tc>
                <a:tc>
                  <a:txBody>
                    <a:bodyPr/>
                    <a:lstStyle/>
                    <a:p>
                      <a:pPr algn="ctr" fontAlgn="ctr"/>
                      <a:r>
                        <a:rPr lang="fr-FR" sz="2000" b="0" i="0" u="none" strike="noStrike">
                          <a:solidFill>
                            <a:srgbClr val="000000"/>
                          </a:solidFill>
                          <a:effectLst/>
                          <a:latin typeface="Calibri" panose="020F0502020204030204" pitchFamily="34" charset="0"/>
                        </a:rPr>
                        <a:t>840,54 €</a:t>
                      </a:r>
                    </a:p>
                  </a:txBody>
                  <a:tcPr marL="0" marR="0" marT="0" marB="0" anchor="ctr">
                    <a:solidFill>
                      <a:srgbClr val="FFFF00"/>
                    </a:solidFill>
                  </a:tcPr>
                </a:tc>
                <a:extLst>
                  <a:ext uri="{0D108BD9-81ED-4DB2-BD59-A6C34878D82A}">
                    <a16:rowId xmlns:a16="http://schemas.microsoft.com/office/drawing/2014/main" val="10004"/>
                  </a:ext>
                </a:extLst>
              </a:tr>
              <a:tr h="720081">
                <a:tc>
                  <a:txBody>
                    <a:bodyPr/>
                    <a:lstStyle/>
                    <a:p>
                      <a:pPr algn="ctr" fontAlgn="ctr"/>
                      <a:r>
                        <a:rPr lang="fr-FR" sz="2000" u="none" strike="noStrike">
                          <a:effectLst/>
                        </a:rPr>
                        <a:t>Total</a:t>
                      </a:r>
                      <a:endParaRPr lang="fr-FR" sz="2000" b="1" i="0" u="none" strike="noStrike">
                        <a:solidFill>
                          <a:srgbClr val="000000"/>
                        </a:solidFill>
                        <a:effectLst/>
                        <a:latin typeface="Calibri"/>
                      </a:endParaRPr>
                    </a:p>
                  </a:txBody>
                  <a:tcPr marL="0" marR="0" marT="0" marB="0" anchor="ctr">
                    <a:solidFill>
                      <a:schemeClr val="bg1"/>
                    </a:solidFill>
                  </a:tcPr>
                </a:tc>
                <a:tc>
                  <a:txBody>
                    <a:bodyPr/>
                    <a:lstStyle/>
                    <a:p>
                      <a:pPr algn="ctr" fontAlgn="ctr"/>
                      <a:r>
                        <a:rPr lang="fr-FR" sz="2000" b="1" i="0" u="none" strike="noStrike" dirty="0">
                          <a:solidFill>
                            <a:srgbClr val="000000"/>
                          </a:solidFill>
                          <a:effectLst/>
                          <a:latin typeface="Calibri" panose="020F0502020204030204" pitchFamily="34" charset="0"/>
                        </a:rPr>
                        <a:t>114 539,95 €</a:t>
                      </a:r>
                    </a:p>
                  </a:txBody>
                  <a:tcPr marL="0" marR="0" marT="0" marB="0" anchor="ctr">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41892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44624"/>
            <a:ext cx="8784976" cy="1252728"/>
          </a:xfrm>
        </p:spPr>
        <p:txBody>
          <a:bodyPr>
            <a:normAutofit fontScale="90000"/>
          </a:bodyPr>
          <a:lstStyle/>
          <a:p>
            <a:r>
              <a:rPr lang="fr-FR" dirty="0"/>
              <a:t>Délibération</a:t>
            </a:r>
            <a:r>
              <a:rPr lang="fr-FR" sz="4000" dirty="0"/>
              <a:t>: Vote des participations 2021</a:t>
            </a:r>
            <a:endParaRPr lang="fr-FR" b="1" u="sng" dirty="0"/>
          </a:p>
        </p:txBody>
      </p:sp>
      <p:sp>
        <p:nvSpPr>
          <p:cNvPr id="4" name="Rectangle 3"/>
          <p:cNvSpPr/>
          <p:nvPr/>
        </p:nvSpPr>
        <p:spPr>
          <a:xfrm>
            <a:off x="2843808" y="1124744"/>
            <a:ext cx="5904656" cy="461665"/>
          </a:xfrm>
          <a:prstGeom prst="rect">
            <a:avLst/>
          </a:prstGeom>
          <a:solidFill>
            <a:srgbClr val="FFFF99"/>
          </a:solidFill>
        </p:spPr>
        <p:txBody>
          <a:bodyPr wrap="square">
            <a:spAutoFit/>
          </a:bodyPr>
          <a:lstStyle/>
          <a:p>
            <a:pPr algn="ctr"/>
            <a:r>
              <a:rPr lang="fr-FR" sz="2400" b="1" u="sng" dirty="0">
                <a:solidFill>
                  <a:schemeClr val="tx2">
                    <a:lumMod val="75000"/>
                  </a:schemeClr>
                </a:solidFill>
              </a:rPr>
              <a:t>Ventilation Investissement / Fonctionnement</a:t>
            </a:r>
          </a:p>
        </p:txBody>
      </p:sp>
      <p:graphicFrame>
        <p:nvGraphicFramePr>
          <p:cNvPr id="2" name="Tableau 1"/>
          <p:cNvGraphicFramePr>
            <a:graphicFrameLocks noGrp="1"/>
          </p:cNvGraphicFramePr>
          <p:nvPr>
            <p:extLst>
              <p:ext uri="{D42A27DB-BD31-4B8C-83A1-F6EECF244321}">
                <p14:modId xmlns:p14="http://schemas.microsoft.com/office/powerpoint/2010/main" val="3097859377"/>
              </p:ext>
            </p:extLst>
          </p:nvPr>
        </p:nvGraphicFramePr>
        <p:xfrm>
          <a:off x="179510" y="2564904"/>
          <a:ext cx="8856988" cy="3370638"/>
        </p:xfrm>
        <a:graphic>
          <a:graphicData uri="http://schemas.openxmlformats.org/drawingml/2006/table">
            <a:tbl>
              <a:tblPr>
                <a:tableStyleId>{616DA210-FB5B-4158-B5E0-FEB733F419BA}</a:tableStyleId>
              </a:tblPr>
              <a:tblGrid>
                <a:gridCol w="1584178">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296144">
                  <a:extLst>
                    <a:ext uri="{9D8B030D-6E8A-4147-A177-3AD203B41FA5}">
                      <a16:colId xmlns:a16="http://schemas.microsoft.com/office/drawing/2014/main" val="20004"/>
                    </a:ext>
                  </a:extLst>
                </a:gridCol>
                <a:gridCol w="1512170">
                  <a:extLst>
                    <a:ext uri="{9D8B030D-6E8A-4147-A177-3AD203B41FA5}">
                      <a16:colId xmlns:a16="http://schemas.microsoft.com/office/drawing/2014/main" val="20005"/>
                    </a:ext>
                  </a:extLst>
                </a:gridCol>
              </a:tblGrid>
              <a:tr h="408045">
                <a:tc>
                  <a:txBody>
                    <a:bodyPr/>
                    <a:lstStyle/>
                    <a:p>
                      <a:pPr algn="l" fontAlgn="ctr"/>
                      <a:r>
                        <a:rPr lang="fr-FR" sz="1800" u="none" strike="noStrike" dirty="0">
                          <a:effectLst/>
                        </a:rPr>
                        <a:t>EPCI</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u="none" strike="noStrike" dirty="0">
                          <a:effectLst/>
                        </a:rPr>
                        <a:t>CC BD</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u="none" strike="noStrike" dirty="0">
                          <a:effectLst/>
                        </a:rPr>
                        <a:t>CC SB</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u="none" strike="noStrike" dirty="0">
                          <a:effectLst/>
                        </a:rPr>
                        <a:t>CC BDP</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u="none" strike="noStrike" dirty="0">
                          <a:effectLst/>
                        </a:rPr>
                        <a:t>CC Diois</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1800" b="1" u="none" strike="noStrike" dirty="0">
                          <a:effectLst/>
                        </a:rPr>
                        <a:t>Somme</a:t>
                      </a:r>
                      <a:endParaRPr lang="fr-FR" sz="1800" b="1"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0"/>
                  </a:ext>
                </a:extLst>
              </a:tr>
              <a:tr h="960107">
                <a:tc>
                  <a:txBody>
                    <a:bodyPr/>
                    <a:lstStyle/>
                    <a:p>
                      <a:pPr algn="ctr" fontAlgn="ctr"/>
                      <a:r>
                        <a:rPr lang="fr-FR" sz="1800" u="none" strike="noStrike" dirty="0">
                          <a:effectLst/>
                        </a:rPr>
                        <a:t>PARTICIPATIONS </a:t>
                      </a:r>
                      <a:r>
                        <a:rPr lang="fr-FR" sz="1800" b="1" u="none" strike="noStrike" dirty="0">
                          <a:effectLst/>
                        </a:rPr>
                        <a:t>Fonctionnement 2021</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2000" b="1" i="0" u="none" strike="noStrike" dirty="0">
                          <a:solidFill>
                            <a:srgbClr val="000000"/>
                          </a:solidFill>
                          <a:effectLst/>
                          <a:latin typeface="Calibri" panose="020F0502020204030204" pitchFamily="34" charset="0"/>
                        </a:rPr>
                        <a:t>77 192,93 €</a:t>
                      </a:r>
                    </a:p>
                  </a:txBody>
                  <a:tcPr marL="0" marR="0" marT="0" marB="0" anchor="ctr"/>
                </a:tc>
                <a:tc>
                  <a:txBody>
                    <a:bodyPr/>
                    <a:lstStyle/>
                    <a:p>
                      <a:pPr algn="ctr" fontAlgn="ctr"/>
                      <a:r>
                        <a:rPr lang="fr-FR" sz="2000" b="1" i="0" u="none" strike="noStrike">
                          <a:solidFill>
                            <a:srgbClr val="000000"/>
                          </a:solidFill>
                          <a:effectLst/>
                          <a:latin typeface="Calibri" panose="020F0502020204030204" pitchFamily="34" charset="0"/>
                        </a:rPr>
                        <a:t>121 846,22 €</a:t>
                      </a:r>
                    </a:p>
                  </a:txBody>
                  <a:tcPr marL="0" marR="0" marT="0" marB="0" anchor="ctr"/>
                </a:tc>
                <a:tc>
                  <a:txBody>
                    <a:bodyPr/>
                    <a:lstStyle/>
                    <a:p>
                      <a:pPr algn="ctr" fontAlgn="ctr"/>
                      <a:r>
                        <a:rPr lang="fr-FR" sz="2000" b="1" i="0" u="none" strike="noStrike">
                          <a:solidFill>
                            <a:srgbClr val="000000"/>
                          </a:solidFill>
                          <a:effectLst/>
                          <a:latin typeface="Calibri" panose="020F0502020204030204" pitchFamily="34" charset="0"/>
                        </a:rPr>
                        <a:t>15 758,17 €</a:t>
                      </a:r>
                    </a:p>
                  </a:txBody>
                  <a:tcPr marL="0" marR="0" marT="0" marB="0" anchor="ctr"/>
                </a:tc>
                <a:tc>
                  <a:txBody>
                    <a:bodyPr/>
                    <a:lstStyle/>
                    <a:p>
                      <a:pPr algn="ctr" fontAlgn="ctr"/>
                      <a:r>
                        <a:rPr lang="fr-FR" sz="2000" b="1" i="0" u="none" strike="noStrike" dirty="0">
                          <a:solidFill>
                            <a:srgbClr val="000000"/>
                          </a:solidFill>
                          <a:effectLst/>
                          <a:latin typeface="Calibri" panose="020F0502020204030204" pitchFamily="34" charset="0"/>
                        </a:rPr>
                        <a:t>1 587,93 €</a:t>
                      </a:r>
                    </a:p>
                  </a:txBody>
                  <a:tcPr marL="0" marR="0" marT="0" marB="0" anchor="ctr"/>
                </a:tc>
                <a:tc>
                  <a:txBody>
                    <a:bodyPr/>
                    <a:lstStyle/>
                    <a:p>
                      <a:pPr algn="ctr" fontAlgn="ctr"/>
                      <a:r>
                        <a:rPr lang="fr-FR" sz="2000" b="1" i="0" u="none" strike="noStrike" dirty="0">
                          <a:solidFill>
                            <a:srgbClr val="000000"/>
                          </a:solidFill>
                          <a:effectLst/>
                          <a:latin typeface="Calibri" panose="020F0502020204030204" pitchFamily="34" charset="0"/>
                        </a:rPr>
                        <a:t>216 385,25 €</a:t>
                      </a:r>
                    </a:p>
                  </a:txBody>
                  <a:tcPr marL="0" marR="0" marT="0" marB="0" anchor="ctr"/>
                </a:tc>
                <a:extLst>
                  <a:ext uri="{0D108BD9-81ED-4DB2-BD59-A6C34878D82A}">
                    <a16:rowId xmlns:a16="http://schemas.microsoft.com/office/drawing/2014/main" val="10001"/>
                  </a:ext>
                </a:extLst>
              </a:tr>
              <a:tr h="1001243">
                <a:tc>
                  <a:txBody>
                    <a:bodyPr/>
                    <a:lstStyle/>
                    <a:p>
                      <a:pPr algn="ctr" fontAlgn="ctr"/>
                      <a:r>
                        <a:rPr lang="fr-FR" sz="1800" u="none" strike="noStrike" dirty="0">
                          <a:effectLst/>
                        </a:rPr>
                        <a:t>PARTICIPATIONS </a:t>
                      </a:r>
                      <a:r>
                        <a:rPr lang="fr-FR" sz="1800" b="1" u="none" strike="noStrike" dirty="0">
                          <a:effectLst/>
                        </a:rPr>
                        <a:t>Investissement 2021</a:t>
                      </a:r>
                      <a:endParaRPr lang="fr-FR" sz="1800" b="1" i="0" u="none" strike="noStrike" dirty="0">
                        <a:solidFill>
                          <a:srgbClr val="000000"/>
                        </a:solidFill>
                        <a:effectLst/>
                        <a:latin typeface="Calibri"/>
                      </a:endParaRPr>
                    </a:p>
                  </a:txBody>
                  <a:tcPr marL="0" marR="0" marT="0" marB="0" anchor="ctr"/>
                </a:tc>
                <a:tc>
                  <a:txBody>
                    <a:bodyPr/>
                    <a:lstStyle/>
                    <a:p>
                      <a:pPr algn="ctr" fontAlgn="ctr"/>
                      <a:r>
                        <a:rPr lang="fr-FR" sz="2000" b="1" i="0" u="none" strike="noStrike" dirty="0">
                          <a:solidFill>
                            <a:srgbClr val="000000"/>
                          </a:solidFill>
                          <a:effectLst/>
                          <a:latin typeface="Calibri" panose="020F0502020204030204" pitchFamily="34" charset="0"/>
                        </a:rPr>
                        <a:t>16 307,29 €</a:t>
                      </a:r>
                    </a:p>
                  </a:txBody>
                  <a:tcPr marL="0" marR="0" marT="0" marB="0" anchor="ctr"/>
                </a:tc>
                <a:tc>
                  <a:txBody>
                    <a:bodyPr/>
                    <a:lstStyle/>
                    <a:p>
                      <a:pPr algn="ctr" fontAlgn="ctr"/>
                      <a:r>
                        <a:rPr lang="fr-FR" sz="2000" b="1" i="0" u="none" strike="noStrike">
                          <a:solidFill>
                            <a:srgbClr val="000000"/>
                          </a:solidFill>
                          <a:effectLst/>
                          <a:latin typeface="Calibri" panose="020F0502020204030204" pitchFamily="34" charset="0"/>
                        </a:rPr>
                        <a:t>25 740,46 €</a:t>
                      </a:r>
                    </a:p>
                  </a:txBody>
                  <a:tcPr marL="0" marR="0" marT="0" marB="0" anchor="ctr"/>
                </a:tc>
                <a:tc>
                  <a:txBody>
                    <a:bodyPr/>
                    <a:lstStyle/>
                    <a:p>
                      <a:pPr algn="ctr" fontAlgn="ctr"/>
                      <a:r>
                        <a:rPr lang="fr-FR" sz="2000" b="1" i="0" u="none" strike="noStrike">
                          <a:solidFill>
                            <a:srgbClr val="000000"/>
                          </a:solidFill>
                          <a:effectLst/>
                          <a:latin typeface="Calibri" panose="020F0502020204030204" pitchFamily="34" charset="0"/>
                        </a:rPr>
                        <a:t>3 328,97 €</a:t>
                      </a:r>
                    </a:p>
                  </a:txBody>
                  <a:tcPr marL="0" marR="0" marT="0" marB="0" anchor="ctr"/>
                </a:tc>
                <a:tc>
                  <a:txBody>
                    <a:bodyPr/>
                    <a:lstStyle/>
                    <a:p>
                      <a:pPr algn="ctr" fontAlgn="ctr"/>
                      <a:r>
                        <a:rPr lang="fr-FR" sz="2000" b="1" i="0" u="none" strike="noStrike" dirty="0">
                          <a:solidFill>
                            <a:srgbClr val="000000"/>
                          </a:solidFill>
                          <a:effectLst/>
                          <a:latin typeface="Calibri" panose="020F0502020204030204" pitchFamily="34" charset="0"/>
                        </a:rPr>
                        <a:t>335,46 €</a:t>
                      </a:r>
                    </a:p>
                  </a:txBody>
                  <a:tcPr marL="0" marR="0" marT="0" marB="0" anchor="ctr"/>
                </a:tc>
                <a:tc>
                  <a:txBody>
                    <a:bodyPr/>
                    <a:lstStyle/>
                    <a:p>
                      <a:pPr algn="ctr" fontAlgn="ctr"/>
                      <a:r>
                        <a:rPr lang="fr-FR" sz="2000" b="1" i="0" u="none" strike="noStrike" dirty="0">
                          <a:solidFill>
                            <a:srgbClr val="000000"/>
                          </a:solidFill>
                          <a:effectLst/>
                          <a:latin typeface="Calibri" panose="020F0502020204030204" pitchFamily="34" charset="0"/>
                        </a:rPr>
                        <a:t>45 712,17 €</a:t>
                      </a:r>
                    </a:p>
                  </a:txBody>
                  <a:tcPr marL="0" marR="0" marT="0" marB="0" anchor="ctr"/>
                </a:tc>
                <a:extLst>
                  <a:ext uri="{0D108BD9-81ED-4DB2-BD59-A6C34878D82A}">
                    <a16:rowId xmlns:a16="http://schemas.microsoft.com/office/drawing/2014/main" val="10002"/>
                  </a:ext>
                </a:extLst>
              </a:tr>
              <a:tr h="1001243">
                <a:tc>
                  <a:txBody>
                    <a:bodyPr/>
                    <a:lstStyle/>
                    <a:p>
                      <a:pPr algn="ctr" fontAlgn="ctr"/>
                      <a:r>
                        <a:rPr lang="fr-FR" sz="1800" b="1" i="0" u="none" strike="noStrike" dirty="0">
                          <a:solidFill>
                            <a:srgbClr val="000000"/>
                          </a:solidFill>
                          <a:effectLst/>
                          <a:latin typeface="Calibri"/>
                        </a:rPr>
                        <a:t>Participations totales</a:t>
                      </a:r>
                    </a:p>
                  </a:txBody>
                  <a:tcPr marL="0" marR="0" marT="0" marB="0" anchor="ctr">
                    <a:solidFill>
                      <a:schemeClr val="accent5">
                        <a:lumMod val="20000"/>
                        <a:lumOff val="80000"/>
                      </a:schemeClr>
                    </a:solidFill>
                  </a:tcPr>
                </a:tc>
                <a:tc>
                  <a:txBody>
                    <a:bodyPr/>
                    <a:lstStyle/>
                    <a:p>
                      <a:pPr algn="ctr" fontAlgn="ctr"/>
                      <a:r>
                        <a:rPr lang="fr-FR" sz="2000" b="1" i="0" u="none" strike="noStrike" dirty="0">
                          <a:solidFill>
                            <a:srgbClr val="000000"/>
                          </a:solidFill>
                          <a:effectLst/>
                          <a:latin typeface="Calibri" panose="020F0502020204030204" pitchFamily="34" charset="0"/>
                        </a:rPr>
                        <a:t>93 500,21 €</a:t>
                      </a:r>
                    </a:p>
                  </a:txBody>
                  <a:tcPr marL="0" marR="0" marT="0" marB="0" anchor="ctr">
                    <a:solidFill>
                      <a:schemeClr val="accent5">
                        <a:lumMod val="20000"/>
                        <a:lumOff val="80000"/>
                      </a:schemeClr>
                    </a:solidFill>
                  </a:tcPr>
                </a:tc>
                <a:tc>
                  <a:txBody>
                    <a:bodyPr/>
                    <a:lstStyle/>
                    <a:p>
                      <a:pPr algn="ctr" fontAlgn="ctr"/>
                      <a:r>
                        <a:rPr lang="fr-FR" sz="2000" b="1" i="0" u="none" strike="noStrike" dirty="0">
                          <a:solidFill>
                            <a:srgbClr val="000000"/>
                          </a:solidFill>
                          <a:effectLst/>
                          <a:latin typeface="Calibri" panose="020F0502020204030204" pitchFamily="34" charset="0"/>
                        </a:rPr>
                        <a:t>147 586,68 €</a:t>
                      </a:r>
                    </a:p>
                  </a:txBody>
                  <a:tcPr marL="0" marR="0" marT="0" marB="0" anchor="ctr">
                    <a:solidFill>
                      <a:schemeClr val="accent5">
                        <a:lumMod val="20000"/>
                        <a:lumOff val="80000"/>
                      </a:schemeClr>
                    </a:solidFill>
                  </a:tcPr>
                </a:tc>
                <a:tc>
                  <a:txBody>
                    <a:bodyPr/>
                    <a:lstStyle/>
                    <a:p>
                      <a:pPr algn="ctr" fontAlgn="ctr"/>
                      <a:r>
                        <a:rPr lang="fr-FR" sz="2000" b="1" i="0" u="none" strike="noStrike" dirty="0">
                          <a:solidFill>
                            <a:srgbClr val="000000"/>
                          </a:solidFill>
                          <a:effectLst/>
                          <a:latin typeface="Calibri" panose="020F0502020204030204" pitchFamily="34" charset="0"/>
                        </a:rPr>
                        <a:t>19 087,14 €</a:t>
                      </a:r>
                    </a:p>
                  </a:txBody>
                  <a:tcPr marL="0" marR="0" marT="0" marB="0" anchor="ctr">
                    <a:solidFill>
                      <a:schemeClr val="accent5">
                        <a:lumMod val="20000"/>
                        <a:lumOff val="80000"/>
                      </a:schemeClr>
                    </a:solidFill>
                  </a:tcPr>
                </a:tc>
                <a:tc>
                  <a:txBody>
                    <a:bodyPr/>
                    <a:lstStyle/>
                    <a:p>
                      <a:pPr algn="ctr" fontAlgn="ctr"/>
                      <a:r>
                        <a:rPr lang="fr-FR" sz="2000" b="1" i="0" u="none" strike="noStrike" dirty="0">
                          <a:solidFill>
                            <a:srgbClr val="000000"/>
                          </a:solidFill>
                          <a:effectLst/>
                          <a:latin typeface="Calibri" panose="020F0502020204030204" pitchFamily="34" charset="0"/>
                        </a:rPr>
                        <a:t>1 923,39 €</a:t>
                      </a:r>
                    </a:p>
                  </a:txBody>
                  <a:tcPr marL="0" marR="0" marT="0" marB="0" anchor="ctr">
                    <a:solidFill>
                      <a:schemeClr val="accent5">
                        <a:lumMod val="20000"/>
                        <a:lumOff val="80000"/>
                      </a:schemeClr>
                    </a:solidFill>
                  </a:tcPr>
                </a:tc>
                <a:tc>
                  <a:txBody>
                    <a:bodyPr/>
                    <a:lstStyle/>
                    <a:p>
                      <a:pPr algn="ctr" fontAlgn="ctr"/>
                      <a:r>
                        <a:rPr lang="fr-FR" sz="2000" b="1" i="0" u="none" strike="noStrike" dirty="0">
                          <a:solidFill>
                            <a:srgbClr val="000000"/>
                          </a:solidFill>
                          <a:effectLst/>
                          <a:latin typeface="Calibri" panose="020F0502020204030204" pitchFamily="34" charset="0"/>
                        </a:rPr>
                        <a:t>262 097,42 €</a:t>
                      </a:r>
                    </a:p>
                  </a:txBody>
                  <a:tcPr marL="0" marR="0" marT="0" marB="0" anchor="ctr">
                    <a:solidFill>
                      <a:schemeClr val="accent5">
                        <a:lumMod val="20000"/>
                        <a:lumOff val="80000"/>
                      </a:schemeClr>
                    </a:solidFill>
                  </a:tcPr>
                </a:tc>
                <a:extLst>
                  <a:ext uri="{0D108BD9-81ED-4DB2-BD59-A6C34878D82A}">
                    <a16:rowId xmlns:a16="http://schemas.microsoft.com/office/drawing/2014/main" val="316104374"/>
                  </a:ext>
                </a:extLst>
              </a:tr>
            </a:tbl>
          </a:graphicData>
        </a:graphic>
      </p:graphicFrame>
    </p:spTree>
    <p:extLst>
      <p:ext uri="{BB962C8B-B14F-4D97-AF65-F5344CB8AC3E}">
        <p14:creationId xmlns:p14="http://schemas.microsoft.com/office/powerpoint/2010/main" val="222553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44624"/>
            <a:ext cx="8784976" cy="1252728"/>
          </a:xfrm>
        </p:spPr>
        <p:txBody>
          <a:bodyPr>
            <a:normAutofit fontScale="90000"/>
          </a:bodyPr>
          <a:lstStyle/>
          <a:p>
            <a:r>
              <a:rPr lang="fr-FR" dirty="0"/>
              <a:t>Délibération</a:t>
            </a:r>
            <a:r>
              <a:rPr lang="fr-FR" sz="4000" dirty="0"/>
              <a:t>: Vote des participations 2021</a:t>
            </a:r>
            <a:endParaRPr lang="fr-FR" b="1" u="sng" dirty="0"/>
          </a:p>
        </p:txBody>
      </p:sp>
      <p:sp>
        <p:nvSpPr>
          <p:cNvPr id="4" name="Rectangle 3"/>
          <p:cNvSpPr/>
          <p:nvPr/>
        </p:nvSpPr>
        <p:spPr>
          <a:xfrm>
            <a:off x="2843808" y="1124744"/>
            <a:ext cx="5904656" cy="830997"/>
          </a:xfrm>
          <a:prstGeom prst="rect">
            <a:avLst/>
          </a:prstGeom>
          <a:solidFill>
            <a:srgbClr val="FFFF00"/>
          </a:solidFill>
        </p:spPr>
        <p:txBody>
          <a:bodyPr wrap="square">
            <a:spAutoFit/>
          </a:bodyPr>
          <a:lstStyle/>
          <a:p>
            <a:pPr algn="ctr"/>
            <a:r>
              <a:rPr lang="fr-FR" sz="2400" b="1" u="sng" dirty="0">
                <a:solidFill>
                  <a:schemeClr val="tx2">
                    <a:lumMod val="75000"/>
                  </a:schemeClr>
                </a:solidFill>
              </a:rPr>
              <a:t>Ventilation GEMAPI </a:t>
            </a:r>
          </a:p>
          <a:p>
            <a:pPr algn="ctr"/>
            <a:r>
              <a:rPr lang="fr-FR" sz="2400" b="1" u="sng" dirty="0">
                <a:solidFill>
                  <a:schemeClr val="tx2">
                    <a:lumMod val="75000"/>
                  </a:schemeClr>
                </a:solidFill>
              </a:rPr>
              <a:t>Investissement / Fonctionnement</a:t>
            </a:r>
          </a:p>
        </p:txBody>
      </p:sp>
      <p:graphicFrame>
        <p:nvGraphicFramePr>
          <p:cNvPr id="5" name="Tableau 4">
            <a:extLst>
              <a:ext uri="{FF2B5EF4-FFF2-40B4-BE49-F238E27FC236}">
                <a16:creationId xmlns:a16="http://schemas.microsoft.com/office/drawing/2014/main" id="{42F6AAF9-1BCE-4D1E-A5CA-66EF4B9DEA48}"/>
              </a:ext>
            </a:extLst>
          </p:cNvPr>
          <p:cNvGraphicFramePr>
            <a:graphicFrameLocks noGrp="1"/>
          </p:cNvGraphicFramePr>
          <p:nvPr>
            <p:extLst>
              <p:ext uri="{D42A27DB-BD31-4B8C-83A1-F6EECF244321}">
                <p14:modId xmlns:p14="http://schemas.microsoft.com/office/powerpoint/2010/main" val="2288911294"/>
              </p:ext>
            </p:extLst>
          </p:nvPr>
        </p:nvGraphicFramePr>
        <p:xfrm>
          <a:off x="395536" y="2420888"/>
          <a:ext cx="8064896" cy="4116351"/>
        </p:xfrm>
        <a:graphic>
          <a:graphicData uri="http://schemas.openxmlformats.org/drawingml/2006/table">
            <a:tbl>
              <a:tblPr/>
              <a:tblGrid>
                <a:gridCol w="2875459">
                  <a:extLst>
                    <a:ext uri="{9D8B030D-6E8A-4147-A177-3AD203B41FA5}">
                      <a16:colId xmlns:a16="http://schemas.microsoft.com/office/drawing/2014/main" val="7006077"/>
                    </a:ext>
                  </a:extLst>
                </a:gridCol>
                <a:gridCol w="2053089">
                  <a:extLst>
                    <a:ext uri="{9D8B030D-6E8A-4147-A177-3AD203B41FA5}">
                      <a16:colId xmlns:a16="http://schemas.microsoft.com/office/drawing/2014/main" val="519769248"/>
                    </a:ext>
                  </a:extLst>
                </a:gridCol>
                <a:gridCol w="1673097">
                  <a:extLst>
                    <a:ext uri="{9D8B030D-6E8A-4147-A177-3AD203B41FA5}">
                      <a16:colId xmlns:a16="http://schemas.microsoft.com/office/drawing/2014/main" val="2853020647"/>
                    </a:ext>
                  </a:extLst>
                </a:gridCol>
                <a:gridCol w="1463251">
                  <a:extLst>
                    <a:ext uri="{9D8B030D-6E8A-4147-A177-3AD203B41FA5}">
                      <a16:colId xmlns:a16="http://schemas.microsoft.com/office/drawing/2014/main" val="1597525684"/>
                    </a:ext>
                  </a:extLst>
                </a:gridCol>
              </a:tblGrid>
              <a:tr h="879017">
                <a:tc>
                  <a:txBody>
                    <a:bodyPr/>
                    <a:lstStyle/>
                    <a:p>
                      <a:pPr algn="ctr" fontAlgn="ctr"/>
                      <a:r>
                        <a:rPr lang="fr-FR" sz="1800" b="0" i="0" u="none" strike="noStrike">
                          <a:solidFill>
                            <a:srgbClr val="333333"/>
                          </a:solidFill>
                          <a:effectLst/>
                          <a:latin typeface="Calibri" panose="020F0502020204030204" pitchFamily="34" charset="0"/>
                        </a:rPr>
                        <a:t>EPCI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dirty="0">
                          <a:solidFill>
                            <a:srgbClr val="333333"/>
                          </a:solidFill>
                          <a:effectLst/>
                          <a:latin typeface="Calibri" panose="020F0502020204030204" pitchFamily="34" charset="0"/>
                        </a:rPr>
                        <a:t>Participations totales</a:t>
                      </a:r>
                    </a:p>
                    <a:p>
                      <a:pPr algn="ctr" fontAlgn="ctr"/>
                      <a:r>
                        <a:rPr lang="fr-FR" sz="1800" b="0" i="0" u="none" strike="noStrike" dirty="0">
                          <a:solidFill>
                            <a:srgbClr val="333333"/>
                          </a:solidFill>
                          <a:effectLst/>
                          <a:latin typeface="Calibri" panose="020F0502020204030204" pitchFamily="34" charset="0"/>
                        </a:rPr>
                        <a:t>GEMAPI 2021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333333"/>
                          </a:solidFill>
                          <a:effectLst/>
                          <a:latin typeface="Calibri" panose="020F0502020204030204" pitchFamily="34" charset="0"/>
                        </a:rPr>
                        <a:t>GEMAPI</a:t>
                      </a:r>
                    </a:p>
                    <a:p>
                      <a:pPr algn="ctr" fontAlgn="ctr"/>
                      <a:r>
                        <a:rPr lang="fr-FR" sz="1600" b="0" i="0" u="none" strike="noStrike" dirty="0">
                          <a:solidFill>
                            <a:srgbClr val="333333"/>
                          </a:solidFill>
                          <a:effectLst/>
                          <a:latin typeface="Calibri" panose="020F0502020204030204" pitchFamily="34" charset="0"/>
                        </a:rPr>
                        <a:t>Fonctionnement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1600" b="0" i="0" u="none" strike="noStrike" dirty="0">
                          <a:solidFill>
                            <a:srgbClr val="333333"/>
                          </a:solidFill>
                          <a:effectLst/>
                          <a:latin typeface="Calibri" panose="020F0502020204030204" pitchFamily="34" charset="0"/>
                        </a:rPr>
                        <a:t>GEMAPI</a:t>
                      </a:r>
                    </a:p>
                    <a:p>
                      <a:pPr algn="ctr" fontAlgn="ctr"/>
                      <a:r>
                        <a:rPr lang="fr-FR" sz="1600" b="0" i="0" u="none" strike="noStrike" dirty="0">
                          <a:solidFill>
                            <a:srgbClr val="333333"/>
                          </a:solidFill>
                          <a:effectLst/>
                          <a:latin typeface="Calibri" panose="020F0502020204030204" pitchFamily="34" charset="0"/>
                        </a:rPr>
                        <a:t>Investissement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3149507"/>
                  </a:ext>
                </a:extLst>
              </a:tr>
              <a:tr h="687644">
                <a:tc>
                  <a:txBody>
                    <a:bodyPr/>
                    <a:lstStyle/>
                    <a:p>
                      <a:pPr algn="ctr" fontAlgn="ctr"/>
                      <a:r>
                        <a:rPr lang="fr-FR" sz="1800" b="0" i="0" u="none" strike="noStrike">
                          <a:solidFill>
                            <a:srgbClr val="333333"/>
                          </a:solidFill>
                          <a:effectLst/>
                          <a:latin typeface="Calibri" panose="020F0502020204030204" pitchFamily="34" charset="0"/>
                        </a:rPr>
                        <a:t>Communautés de communes Buëch Dévoluy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333333"/>
                          </a:solidFill>
                          <a:effectLst/>
                          <a:latin typeface="Calibri" panose="020F0502020204030204" pitchFamily="34" charset="0"/>
                        </a:rPr>
                        <a:t>40 860,80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333333"/>
                          </a:solidFill>
                          <a:effectLst/>
                          <a:latin typeface="Calibri" panose="020F0502020204030204" pitchFamily="34" charset="0"/>
                        </a:rPr>
                        <a:t> 32 405,80 €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1600" b="0" i="0" u="none" strike="noStrike" dirty="0">
                          <a:solidFill>
                            <a:srgbClr val="333333"/>
                          </a:solidFill>
                          <a:effectLst/>
                          <a:latin typeface="Calibri" panose="020F0502020204030204" pitchFamily="34" charset="0"/>
                        </a:rPr>
                        <a:t> 8 455,00 €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1645246"/>
                  </a:ext>
                </a:extLst>
              </a:tr>
              <a:tr h="687644">
                <a:tc>
                  <a:txBody>
                    <a:bodyPr/>
                    <a:lstStyle/>
                    <a:p>
                      <a:pPr algn="ctr" fontAlgn="ctr"/>
                      <a:r>
                        <a:rPr lang="fr-FR" sz="1800" b="0" i="0" u="none" strike="noStrike">
                          <a:solidFill>
                            <a:srgbClr val="333333"/>
                          </a:solidFill>
                          <a:effectLst/>
                          <a:latin typeface="Calibri" panose="020F0502020204030204" pitchFamily="34" charset="0"/>
                        </a:rPr>
                        <a:t>Communautés de communes Sisteronais Buëch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333333"/>
                          </a:solidFill>
                          <a:effectLst/>
                          <a:latin typeface="Calibri" panose="020F0502020204030204" pitchFamily="34" charset="0"/>
                        </a:rPr>
                        <a:t>64 497,28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333333"/>
                          </a:solidFill>
                          <a:effectLst/>
                          <a:latin typeface="Calibri" panose="020F0502020204030204" pitchFamily="34" charset="0"/>
                        </a:rPr>
                        <a:t> 51 151,37 €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1600" b="0" i="0" u="none" strike="noStrike" dirty="0">
                          <a:solidFill>
                            <a:srgbClr val="333333"/>
                          </a:solidFill>
                          <a:effectLst/>
                          <a:latin typeface="Calibri" panose="020F0502020204030204" pitchFamily="34" charset="0"/>
                        </a:rPr>
                        <a:t> 13 345,91 €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20369044"/>
                  </a:ext>
                </a:extLst>
              </a:tr>
              <a:tr h="674670">
                <a:tc>
                  <a:txBody>
                    <a:bodyPr/>
                    <a:lstStyle/>
                    <a:p>
                      <a:pPr algn="ctr" fontAlgn="ctr"/>
                      <a:r>
                        <a:rPr lang="fr-FR" sz="1800" b="0" i="0" u="none" strike="noStrike">
                          <a:solidFill>
                            <a:srgbClr val="333333"/>
                          </a:solidFill>
                          <a:effectLst/>
                          <a:latin typeface="Calibri" panose="020F0502020204030204" pitchFamily="34" charset="0"/>
                        </a:rPr>
                        <a:t>Communautés de communes Baronnies en Drôme Provençale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333333"/>
                          </a:solidFill>
                          <a:effectLst/>
                          <a:latin typeface="Calibri" panose="020F0502020204030204" pitchFamily="34" charset="0"/>
                        </a:rPr>
                        <a:t>8 341,33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333333"/>
                          </a:solidFill>
                          <a:effectLst/>
                          <a:latin typeface="Calibri" panose="020F0502020204030204" pitchFamily="34" charset="0"/>
                        </a:rPr>
                        <a:t> 6 615,32 €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1600" b="0" i="0" u="none" strike="noStrike" dirty="0">
                          <a:solidFill>
                            <a:srgbClr val="333333"/>
                          </a:solidFill>
                          <a:effectLst/>
                          <a:latin typeface="Calibri" panose="020F0502020204030204" pitchFamily="34" charset="0"/>
                        </a:rPr>
                        <a:t> 1 726,00 €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11914704"/>
                  </a:ext>
                </a:extLst>
              </a:tr>
              <a:tr h="635747">
                <a:tc>
                  <a:txBody>
                    <a:bodyPr/>
                    <a:lstStyle/>
                    <a:p>
                      <a:pPr algn="ctr" fontAlgn="ctr"/>
                      <a:r>
                        <a:rPr lang="fr-FR" sz="1800" b="0" i="0" u="none" strike="noStrike">
                          <a:solidFill>
                            <a:srgbClr val="333333"/>
                          </a:solidFill>
                          <a:effectLst/>
                          <a:latin typeface="Calibri" panose="020F0502020204030204" pitchFamily="34" charset="0"/>
                        </a:rPr>
                        <a:t>Communautés de communes Diois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333333"/>
                          </a:solidFill>
                          <a:effectLst/>
                          <a:latin typeface="Calibri" panose="020F0502020204030204" pitchFamily="34" charset="0"/>
                        </a:rPr>
                        <a:t>840,54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333333"/>
                          </a:solidFill>
                          <a:effectLst/>
                          <a:latin typeface="Calibri" panose="020F0502020204030204" pitchFamily="34" charset="0"/>
                        </a:rPr>
                        <a:t> 666,62 €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1600" b="0" i="0" u="none" strike="noStrike" dirty="0">
                          <a:solidFill>
                            <a:srgbClr val="333333"/>
                          </a:solidFill>
                          <a:effectLst/>
                          <a:latin typeface="Calibri" panose="020F0502020204030204" pitchFamily="34" charset="0"/>
                        </a:rPr>
                        <a:t> 173,93 €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10155981"/>
                  </a:ext>
                </a:extLst>
              </a:tr>
              <a:tr h="395719">
                <a:tc>
                  <a:txBody>
                    <a:bodyPr/>
                    <a:lstStyle/>
                    <a:p>
                      <a:pPr algn="ctr" fontAlgn="ctr"/>
                      <a:r>
                        <a:rPr lang="fr-FR" sz="1800" b="1" i="0" u="none" strike="noStrike">
                          <a:solidFill>
                            <a:srgbClr val="333333"/>
                          </a:solidFill>
                          <a:effectLst/>
                          <a:latin typeface="Calibri" panose="020F0502020204030204" pitchFamily="34" charset="0"/>
                        </a:rPr>
                        <a:t>Total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a:solidFill>
                            <a:srgbClr val="333333"/>
                          </a:solidFill>
                          <a:effectLst/>
                          <a:latin typeface="Calibri" panose="020F0502020204030204" pitchFamily="34" charset="0"/>
                        </a:rPr>
                        <a:t>114 539,95 €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a:solidFill>
                            <a:srgbClr val="333333"/>
                          </a:solidFill>
                          <a:effectLst/>
                          <a:latin typeface="Calibri" panose="020F0502020204030204" pitchFamily="34" charset="0"/>
                        </a:rPr>
                        <a:t> 90 839,10 €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1600" b="1" i="0" u="none" strike="noStrike" dirty="0">
                          <a:solidFill>
                            <a:srgbClr val="333333"/>
                          </a:solidFill>
                          <a:effectLst/>
                          <a:latin typeface="Calibri" panose="020F0502020204030204" pitchFamily="34" charset="0"/>
                        </a:rPr>
                        <a:t> 23 700,84 €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21329744"/>
                  </a:ext>
                </a:extLst>
              </a:tr>
            </a:tbl>
          </a:graphicData>
        </a:graphic>
      </p:graphicFrame>
    </p:spTree>
    <p:extLst>
      <p:ext uri="{BB962C8B-B14F-4D97-AF65-F5344CB8AC3E}">
        <p14:creationId xmlns:p14="http://schemas.microsoft.com/office/powerpoint/2010/main" val="3347487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9512" y="44624"/>
            <a:ext cx="8784976" cy="1252728"/>
          </a:xfrm>
        </p:spPr>
        <p:txBody>
          <a:bodyPr>
            <a:normAutofit fontScale="90000"/>
          </a:bodyPr>
          <a:lstStyle/>
          <a:p>
            <a:r>
              <a:rPr lang="fr-FR" dirty="0"/>
              <a:t>Délibération</a:t>
            </a:r>
            <a:r>
              <a:rPr lang="fr-FR" sz="4000" dirty="0"/>
              <a:t>: Vote des participations 2021</a:t>
            </a:r>
            <a:endParaRPr lang="fr-FR" b="1" u="sng" dirty="0"/>
          </a:p>
        </p:txBody>
      </p:sp>
      <p:sp>
        <p:nvSpPr>
          <p:cNvPr id="4" name="Rectangle 3"/>
          <p:cNvSpPr/>
          <p:nvPr/>
        </p:nvSpPr>
        <p:spPr>
          <a:xfrm>
            <a:off x="2843808" y="1124744"/>
            <a:ext cx="5904656" cy="830997"/>
          </a:xfrm>
          <a:prstGeom prst="rect">
            <a:avLst/>
          </a:prstGeom>
          <a:solidFill>
            <a:srgbClr val="FFC000"/>
          </a:solidFill>
        </p:spPr>
        <p:txBody>
          <a:bodyPr wrap="square">
            <a:spAutoFit/>
          </a:bodyPr>
          <a:lstStyle/>
          <a:p>
            <a:pPr algn="ctr"/>
            <a:r>
              <a:rPr lang="fr-FR" sz="2400" b="1" u="sng" dirty="0">
                <a:solidFill>
                  <a:schemeClr val="tx2">
                    <a:lumMod val="75000"/>
                  </a:schemeClr>
                </a:solidFill>
              </a:rPr>
              <a:t>Ventilation HORS GEMAPI </a:t>
            </a:r>
          </a:p>
          <a:p>
            <a:pPr algn="ctr"/>
            <a:r>
              <a:rPr lang="fr-FR" sz="2400" b="1" u="sng" dirty="0">
                <a:solidFill>
                  <a:schemeClr val="tx2">
                    <a:lumMod val="75000"/>
                  </a:schemeClr>
                </a:solidFill>
              </a:rPr>
              <a:t>Investissement / Fonctionnement</a:t>
            </a:r>
          </a:p>
        </p:txBody>
      </p:sp>
      <p:graphicFrame>
        <p:nvGraphicFramePr>
          <p:cNvPr id="2" name="Tableau 1">
            <a:extLst>
              <a:ext uri="{FF2B5EF4-FFF2-40B4-BE49-F238E27FC236}">
                <a16:creationId xmlns:a16="http://schemas.microsoft.com/office/drawing/2014/main" id="{8BC62F4F-85FF-47F5-B54B-EFE0F143A960}"/>
              </a:ext>
            </a:extLst>
          </p:cNvPr>
          <p:cNvGraphicFramePr>
            <a:graphicFrameLocks noGrp="1"/>
          </p:cNvGraphicFramePr>
          <p:nvPr>
            <p:extLst>
              <p:ext uri="{D42A27DB-BD31-4B8C-83A1-F6EECF244321}">
                <p14:modId xmlns:p14="http://schemas.microsoft.com/office/powerpoint/2010/main" val="1815290953"/>
              </p:ext>
            </p:extLst>
          </p:nvPr>
        </p:nvGraphicFramePr>
        <p:xfrm>
          <a:off x="179512" y="2276872"/>
          <a:ext cx="8496943" cy="4392489"/>
        </p:xfrm>
        <a:graphic>
          <a:graphicData uri="http://schemas.openxmlformats.org/drawingml/2006/table">
            <a:tbl>
              <a:tblPr/>
              <a:tblGrid>
                <a:gridCol w="3029501">
                  <a:extLst>
                    <a:ext uri="{9D8B030D-6E8A-4147-A177-3AD203B41FA5}">
                      <a16:colId xmlns:a16="http://schemas.microsoft.com/office/drawing/2014/main" val="2848587312"/>
                    </a:ext>
                  </a:extLst>
                </a:gridCol>
                <a:gridCol w="2155075">
                  <a:extLst>
                    <a:ext uri="{9D8B030D-6E8A-4147-A177-3AD203B41FA5}">
                      <a16:colId xmlns:a16="http://schemas.microsoft.com/office/drawing/2014/main" val="664652586"/>
                    </a:ext>
                  </a:extLst>
                </a:gridCol>
                <a:gridCol w="1584176">
                  <a:extLst>
                    <a:ext uri="{9D8B030D-6E8A-4147-A177-3AD203B41FA5}">
                      <a16:colId xmlns:a16="http://schemas.microsoft.com/office/drawing/2014/main" val="4036815951"/>
                    </a:ext>
                  </a:extLst>
                </a:gridCol>
                <a:gridCol w="1728191">
                  <a:extLst>
                    <a:ext uri="{9D8B030D-6E8A-4147-A177-3AD203B41FA5}">
                      <a16:colId xmlns:a16="http://schemas.microsoft.com/office/drawing/2014/main" val="3242759091"/>
                    </a:ext>
                  </a:extLst>
                </a:gridCol>
              </a:tblGrid>
              <a:tr h="941761">
                <a:tc>
                  <a:txBody>
                    <a:bodyPr/>
                    <a:lstStyle/>
                    <a:p>
                      <a:pPr algn="ctr" fontAlgn="ctr"/>
                      <a:r>
                        <a:rPr lang="fr-FR" sz="1800" b="0" i="0" u="none" strike="noStrike">
                          <a:solidFill>
                            <a:srgbClr val="333333"/>
                          </a:solidFill>
                          <a:effectLst/>
                          <a:latin typeface="Calibri" panose="020F0502020204030204" pitchFamily="34" charset="0"/>
                        </a:rPr>
                        <a:t>EPCI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dirty="0">
                          <a:solidFill>
                            <a:srgbClr val="333333"/>
                          </a:solidFill>
                          <a:effectLst/>
                          <a:latin typeface="Calibri" panose="020F0502020204030204" pitchFamily="34" charset="0"/>
                        </a:rPr>
                        <a:t>Participations totales</a:t>
                      </a:r>
                    </a:p>
                    <a:p>
                      <a:pPr algn="ctr" fontAlgn="ctr"/>
                      <a:r>
                        <a:rPr lang="fr-FR" sz="1800" b="0" i="0" u="none" strike="noStrike" dirty="0">
                          <a:solidFill>
                            <a:srgbClr val="333333"/>
                          </a:solidFill>
                          <a:effectLst/>
                          <a:latin typeface="Calibri" panose="020F0502020204030204" pitchFamily="34" charset="0"/>
                        </a:rPr>
                        <a:t>HORS GEMAPI 2021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333333"/>
                          </a:solidFill>
                          <a:effectLst/>
                          <a:latin typeface="Calibri" panose="020F0502020204030204" pitchFamily="34" charset="0"/>
                        </a:rPr>
                        <a:t>HORS GEMAPI</a:t>
                      </a:r>
                    </a:p>
                    <a:p>
                      <a:pPr algn="ctr" fontAlgn="ctr"/>
                      <a:r>
                        <a:rPr lang="fr-FR" sz="1600" b="0" i="0" u="none" strike="noStrike" dirty="0">
                          <a:solidFill>
                            <a:srgbClr val="333333"/>
                          </a:solidFill>
                          <a:effectLst/>
                          <a:latin typeface="Calibri" panose="020F0502020204030204" pitchFamily="34" charset="0"/>
                        </a:rPr>
                        <a:t>Fonctionnement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1600" b="0" i="0" u="none" strike="noStrike" dirty="0">
                          <a:solidFill>
                            <a:srgbClr val="333333"/>
                          </a:solidFill>
                          <a:effectLst/>
                          <a:latin typeface="Calibri" panose="020F0502020204030204" pitchFamily="34" charset="0"/>
                        </a:rPr>
                        <a:t>HORS GEMAPI</a:t>
                      </a:r>
                    </a:p>
                    <a:p>
                      <a:pPr algn="ctr" fontAlgn="ctr"/>
                      <a:r>
                        <a:rPr lang="fr-FR" sz="1600" b="0" i="0" u="none" strike="noStrike" dirty="0">
                          <a:solidFill>
                            <a:srgbClr val="333333"/>
                          </a:solidFill>
                          <a:effectLst/>
                          <a:latin typeface="Calibri" panose="020F0502020204030204" pitchFamily="34" charset="0"/>
                        </a:rPr>
                        <a:t>Investissement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8110188"/>
                  </a:ext>
                </a:extLst>
              </a:tr>
              <a:tr h="780008">
                <a:tc>
                  <a:txBody>
                    <a:bodyPr/>
                    <a:lstStyle/>
                    <a:p>
                      <a:pPr algn="ctr" fontAlgn="ctr"/>
                      <a:r>
                        <a:rPr lang="fr-FR" sz="1800" b="0" i="0" u="none" strike="noStrike">
                          <a:solidFill>
                            <a:srgbClr val="333333"/>
                          </a:solidFill>
                          <a:effectLst/>
                          <a:latin typeface="Calibri" panose="020F0502020204030204" pitchFamily="34" charset="0"/>
                        </a:rPr>
                        <a:t>Communautés de communes Buëch Dévoluy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333333"/>
                          </a:solidFill>
                          <a:effectLst/>
                          <a:latin typeface="Calibri" panose="020F0502020204030204" pitchFamily="34" charset="0"/>
                        </a:rPr>
                        <a:t>52 639,42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333333"/>
                          </a:solidFill>
                          <a:effectLst/>
                          <a:latin typeface="Calibri" panose="020F0502020204030204" pitchFamily="34" charset="0"/>
                        </a:rPr>
                        <a:t> 44 787,13 €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1600" b="0" i="0" u="none" strike="noStrike">
                          <a:solidFill>
                            <a:srgbClr val="333333"/>
                          </a:solidFill>
                          <a:effectLst/>
                          <a:latin typeface="Calibri" panose="020F0502020204030204" pitchFamily="34" charset="0"/>
                        </a:rPr>
                        <a:t> 7 852,29 €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16301683"/>
                  </a:ext>
                </a:extLst>
              </a:tr>
              <a:tr h="747658">
                <a:tc>
                  <a:txBody>
                    <a:bodyPr/>
                    <a:lstStyle/>
                    <a:p>
                      <a:pPr algn="ctr" fontAlgn="ctr"/>
                      <a:r>
                        <a:rPr lang="fr-FR" sz="1800" b="0" i="0" u="none" strike="noStrike">
                          <a:solidFill>
                            <a:srgbClr val="333333"/>
                          </a:solidFill>
                          <a:effectLst/>
                          <a:latin typeface="Calibri" panose="020F0502020204030204" pitchFamily="34" charset="0"/>
                        </a:rPr>
                        <a:t>Communautés de communes Sisteronais Buëch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333333"/>
                          </a:solidFill>
                          <a:effectLst/>
                          <a:latin typeface="Calibri" panose="020F0502020204030204" pitchFamily="34" charset="0"/>
                        </a:rPr>
                        <a:t>83 089,40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333333"/>
                          </a:solidFill>
                          <a:effectLst/>
                          <a:latin typeface="Calibri" panose="020F0502020204030204" pitchFamily="34" charset="0"/>
                        </a:rPr>
                        <a:t> 70 694,85 €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1600" b="0" i="0" u="none" strike="noStrike" dirty="0">
                          <a:solidFill>
                            <a:srgbClr val="333333"/>
                          </a:solidFill>
                          <a:effectLst/>
                          <a:latin typeface="Calibri" panose="020F0502020204030204" pitchFamily="34" charset="0"/>
                        </a:rPr>
                        <a:t> 12 394,55 €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13387197"/>
                  </a:ext>
                </a:extLst>
              </a:tr>
              <a:tr h="729685">
                <a:tc>
                  <a:txBody>
                    <a:bodyPr/>
                    <a:lstStyle/>
                    <a:p>
                      <a:pPr algn="ctr" fontAlgn="ctr"/>
                      <a:r>
                        <a:rPr lang="fr-FR" sz="1800" b="0" i="0" u="none" strike="noStrike">
                          <a:solidFill>
                            <a:srgbClr val="333333"/>
                          </a:solidFill>
                          <a:effectLst/>
                          <a:latin typeface="Calibri" panose="020F0502020204030204" pitchFamily="34" charset="0"/>
                        </a:rPr>
                        <a:t>Communautés de communes Baronnies en Drôme Provençale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333333"/>
                          </a:solidFill>
                          <a:effectLst/>
                          <a:latin typeface="Calibri" panose="020F0502020204030204" pitchFamily="34" charset="0"/>
                        </a:rPr>
                        <a:t>10 745,82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333333"/>
                          </a:solidFill>
                          <a:effectLst/>
                          <a:latin typeface="Calibri" panose="020F0502020204030204" pitchFamily="34" charset="0"/>
                        </a:rPr>
                        <a:t> 9 142,85 €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1600" b="0" i="0" u="none" strike="noStrike" dirty="0">
                          <a:solidFill>
                            <a:srgbClr val="333333"/>
                          </a:solidFill>
                          <a:effectLst/>
                          <a:latin typeface="Calibri" panose="020F0502020204030204" pitchFamily="34" charset="0"/>
                        </a:rPr>
                        <a:t> 1 602,97 €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948552751"/>
                  </a:ext>
                </a:extLst>
              </a:tr>
              <a:tr h="704524">
                <a:tc>
                  <a:txBody>
                    <a:bodyPr/>
                    <a:lstStyle/>
                    <a:p>
                      <a:pPr algn="ctr" fontAlgn="ctr"/>
                      <a:r>
                        <a:rPr lang="fr-FR" sz="1800" b="0" i="0" u="none" strike="noStrike">
                          <a:solidFill>
                            <a:srgbClr val="333333"/>
                          </a:solidFill>
                          <a:effectLst/>
                          <a:latin typeface="Calibri" panose="020F0502020204030204" pitchFamily="34" charset="0"/>
                        </a:rPr>
                        <a:t>Communautés de communes Diois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0" i="0" u="none" strike="noStrike">
                          <a:solidFill>
                            <a:srgbClr val="333333"/>
                          </a:solidFill>
                          <a:effectLst/>
                          <a:latin typeface="Calibri" panose="020F0502020204030204" pitchFamily="34" charset="0"/>
                        </a:rPr>
                        <a:t>1 082,84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333333"/>
                          </a:solidFill>
                          <a:effectLst/>
                          <a:latin typeface="Calibri" panose="020F0502020204030204" pitchFamily="34" charset="0"/>
                        </a:rPr>
                        <a:t> 921,31 €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1600" b="0" i="0" u="none" strike="noStrike" dirty="0">
                          <a:solidFill>
                            <a:srgbClr val="333333"/>
                          </a:solidFill>
                          <a:effectLst/>
                          <a:latin typeface="Calibri" panose="020F0502020204030204" pitchFamily="34" charset="0"/>
                        </a:rPr>
                        <a:t> 161,53 €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47301720"/>
                  </a:ext>
                </a:extLst>
              </a:tr>
              <a:tr h="488853">
                <a:tc>
                  <a:txBody>
                    <a:bodyPr/>
                    <a:lstStyle/>
                    <a:p>
                      <a:pPr algn="ctr" fontAlgn="ctr"/>
                      <a:r>
                        <a:rPr lang="fr-FR" sz="1800" b="1" i="0" u="none" strike="noStrike">
                          <a:solidFill>
                            <a:srgbClr val="333333"/>
                          </a:solidFill>
                          <a:effectLst/>
                          <a:latin typeface="Calibri" panose="020F0502020204030204" pitchFamily="34" charset="0"/>
                        </a:rPr>
                        <a:t>Total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a:solidFill>
                            <a:srgbClr val="333333"/>
                          </a:solidFill>
                          <a:effectLst/>
                          <a:latin typeface="Calibri" panose="020F0502020204030204" pitchFamily="34" charset="0"/>
                        </a:rPr>
                        <a:t>147 557,48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a:solidFill>
                            <a:srgbClr val="333333"/>
                          </a:solidFill>
                          <a:effectLst/>
                          <a:latin typeface="Calibri" panose="020F0502020204030204" pitchFamily="34" charset="0"/>
                        </a:rPr>
                        <a:t> 125 546,14 €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1600" b="1" i="0" u="none" strike="noStrike" dirty="0">
                          <a:solidFill>
                            <a:srgbClr val="333333"/>
                          </a:solidFill>
                          <a:effectLst/>
                          <a:latin typeface="Calibri" panose="020F0502020204030204" pitchFamily="34" charset="0"/>
                        </a:rPr>
                        <a:t> 22 011,33 €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121488637"/>
                  </a:ext>
                </a:extLst>
              </a:tr>
            </a:tbl>
          </a:graphicData>
        </a:graphic>
      </p:graphicFrame>
    </p:spTree>
    <p:extLst>
      <p:ext uri="{BB962C8B-B14F-4D97-AF65-F5344CB8AC3E}">
        <p14:creationId xmlns:p14="http://schemas.microsoft.com/office/powerpoint/2010/main" val="1804936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Délibération</a:t>
            </a:r>
            <a:r>
              <a:rPr lang="fr-FR" sz="4000" dirty="0"/>
              <a:t>: CDD accroissement temporaire d’activité</a:t>
            </a:r>
            <a:endParaRPr lang="fr-FR" b="1" u="sng" dirty="0"/>
          </a:p>
        </p:txBody>
      </p:sp>
      <p:sp>
        <p:nvSpPr>
          <p:cNvPr id="4" name="Espace réservé du contenu 1">
            <a:extLst>
              <a:ext uri="{FF2B5EF4-FFF2-40B4-BE49-F238E27FC236}">
                <a16:creationId xmlns:a16="http://schemas.microsoft.com/office/drawing/2014/main" id="{5EBF3C67-44D3-4CA8-83AD-99902CC61F2D}"/>
              </a:ext>
            </a:extLst>
          </p:cNvPr>
          <p:cNvSpPr txBox="1">
            <a:spLocks/>
          </p:cNvSpPr>
          <p:nvPr/>
        </p:nvSpPr>
        <p:spPr>
          <a:xfrm>
            <a:off x="611560" y="1916831"/>
            <a:ext cx="8229600" cy="4602839"/>
          </a:xfrm>
          <a:prstGeom prst="rect">
            <a:avLst/>
          </a:prstGeom>
        </p:spPr>
        <p:txBody>
          <a:bodyPr vert="horz" lIns="91430" tIns="45715" rIns="91430" bIns="45715" rtlCol="0">
            <a:normAutofit fontScale="92500" lnSpcReduction="10000"/>
          </a:bodyPr>
          <a:lstStyle>
            <a:lvl1pPr marL="274292" indent="-274292" algn="l" defTabSz="914305"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04" indent="-274292" algn="l" defTabSz="914305"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574" indent="-228577" algn="l" defTabSz="914305"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2882" indent="-228577" algn="l" defTabSz="914305"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2888" indent="-228577" algn="l" defTabSz="914305"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2895" indent="-228577" algn="l" defTabSz="914305"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2902" indent="-228577" algn="l" defTabSz="914305"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2909" indent="-228577" algn="l" defTabSz="914305"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2915" indent="-228577" algn="l" defTabSz="914305"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fr-FR" sz="3200" b="1" dirty="0">
                <a:solidFill>
                  <a:srgbClr val="FF6600"/>
                </a:solidFill>
              </a:rPr>
              <a:t>Objectifs:</a:t>
            </a:r>
          </a:p>
          <a:p>
            <a:r>
              <a:rPr lang="fr-FR" sz="2800" dirty="0">
                <a:solidFill>
                  <a:schemeClr val="accent2"/>
                </a:solidFill>
              </a:rPr>
              <a:t>Coordination administrative </a:t>
            </a:r>
          </a:p>
          <a:p>
            <a:r>
              <a:rPr lang="fr-FR" sz="2800" dirty="0">
                <a:solidFill>
                  <a:schemeClr val="accent2"/>
                </a:solidFill>
              </a:rPr>
              <a:t>Suivi de subventions</a:t>
            </a:r>
          </a:p>
          <a:p>
            <a:r>
              <a:rPr lang="fr-FR" sz="2800" dirty="0">
                <a:solidFill>
                  <a:schemeClr val="accent2"/>
                </a:solidFill>
              </a:rPr>
              <a:t>Préparation d’un second contrat de rivière</a:t>
            </a:r>
          </a:p>
          <a:p>
            <a:r>
              <a:rPr lang="fr-FR" sz="2800" dirty="0">
                <a:solidFill>
                  <a:schemeClr val="accent2"/>
                </a:solidFill>
              </a:rPr>
              <a:t>Mise à jour sur les obligations réglementaires</a:t>
            </a:r>
          </a:p>
          <a:p>
            <a:pPr marL="0" indent="0">
              <a:buNone/>
            </a:pPr>
            <a:r>
              <a:rPr lang="fr-FR" sz="2800" dirty="0">
                <a:solidFill>
                  <a:schemeClr val="accent2"/>
                </a:solidFill>
              </a:rPr>
              <a:t>-&gt; compenser les temps partiels (Antoine, Jocelyne, Cyril)</a:t>
            </a:r>
          </a:p>
          <a:p>
            <a:endParaRPr lang="fr-FR" sz="2800" dirty="0">
              <a:solidFill>
                <a:schemeClr val="accent2"/>
              </a:solidFill>
            </a:endParaRPr>
          </a:p>
          <a:p>
            <a:pPr marL="0" indent="0">
              <a:buNone/>
            </a:pPr>
            <a:r>
              <a:rPr lang="fr-FR" sz="3200" b="1" dirty="0">
                <a:solidFill>
                  <a:srgbClr val="FF6600"/>
                </a:solidFill>
              </a:rPr>
              <a:t>Principe:</a:t>
            </a:r>
          </a:p>
          <a:p>
            <a:r>
              <a:rPr lang="fr-FR" sz="2800" dirty="0">
                <a:solidFill>
                  <a:schemeClr val="accent2"/>
                </a:solidFill>
              </a:rPr>
              <a:t>CDD 9 mois (1 avril – 31 </a:t>
            </a:r>
            <a:r>
              <a:rPr lang="fr-FR" sz="2800" dirty="0" err="1">
                <a:solidFill>
                  <a:schemeClr val="accent2"/>
                </a:solidFill>
              </a:rPr>
              <a:t>déc</a:t>
            </a:r>
            <a:r>
              <a:rPr lang="fr-FR" sz="2800" dirty="0">
                <a:solidFill>
                  <a:schemeClr val="accent2"/>
                </a:solidFill>
              </a:rPr>
              <a:t> 2021) – bac + 5 – mi-temps</a:t>
            </a:r>
          </a:p>
          <a:p>
            <a:r>
              <a:rPr lang="fr-FR" sz="2800" dirty="0">
                <a:solidFill>
                  <a:schemeClr val="accent2"/>
                </a:solidFill>
              </a:rPr>
              <a:t>Maintien des subventions</a:t>
            </a:r>
          </a:p>
          <a:p>
            <a:endParaRPr lang="fr-FR" sz="2800" dirty="0">
              <a:solidFill>
                <a:schemeClr val="accent2"/>
              </a:solidFill>
            </a:endParaRPr>
          </a:p>
          <a:p>
            <a:pPr marL="0" indent="0">
              <a:buFont typeface="Symbol" pitchFamily="18" charset="2"/>
              <a:buNone/>
            </a:pPr>
            <a:endParaRPr lang="fr-FR" sz="3200" b="1" u="sng" dirty="0">
              <a:solidFill>
                <a:srgbClr val="FF6600"/>
              </a:solidFill>
            </a:endParaRPr>
          </a:p>
        </p:txBody>
      </p:sp>
    </p:spTree>
    <p:extLst>
      <p:ext uri="{BB962C8B-B14F-4D97-AF65-F5344CB8AC3E}">
        <p14:creationId xmlns:p14="http://schemas.microsoft.com/office/powerpoint/2010/main" val="1760477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Délibération</a:t>
            </a:r>
            <a:r>
              <a:rPr lang="fr-FR" sz="4000" dirty="0"/>
              <a:t>: Travaux d’entretien lit – campagne 2021</a:t>
            </a:r>
            <a:endParaRPr lang="fr-FR" b="1" u="sng" dirty="0"/>
          </a:p>
        </p:txBody>
      </p:sp>
      <p:sp>
        <p:nvSpPr>
          <p:cNvPr id="5" name="TextShape 2">
            <a:extLst>
              <a:ext uri="{FF2B5EF4-FFF2-40B4-BE49-F238E27FC236}">
                <a16:creationId xmlns:a16="http://schemas.microsoft.com/office/drawing/2014/main" id="{561EB914-1D22-4BBA-9C51-F6E0FB811B9D}"/>
              </a:ext>
            </a:extLst>
          </p:cNvPr>
          <p:cNvSpPr txBox="1"/>
          <p:nvPr/>
        </p:nvSpPr>
        <p:spPr>
          <a:xfrm>
            <a:off x="324216" y="1907751"/>
            <a:ext cx="5471920" cy="4608512"/>
          </a:xfrm>
          <a:prstGeom prst="rect">
            <a:avLst/>
          </a:prstGeom>
          <a:noFill/>
          <a:ln>
            <a:noFill/>
          </a:ln>
        </p:spPr>
        <p:txBody>
          <a:bodyPr lIns="0" tIns="0" rIns="0" bIns="0"/>
          <a:lstStyle/>
          <a:p>
            <a:r>
              <a:rPr lang="fr-FR" sz="2800" b="1" spc="-1" dirty="0">
                <a:solidFill>
                  <a:srgbClr val="0070C0"/>
                </a:solidFill>
                <a:uFill>
                  <a:solidFill>
                    <a:srgbClr val="FFFFFF"/>
                  </a:solidFill>
                </a:uFill>
                <a:latin typeface="Calibri"/>
              </a:rPr>
              <a:t>Entretien prévisionnel 2021</a:t>
            </a:r>
          </a:p>
          <a:p>
            <a:endParaRPr lang="fr-FR" sz="1200" b="1" spc="-1" dirty="0">
              <a:solidFill>
                <a:srgbClr val="0070C0"/>
              </a:solidFill>
              <a:uFill>
                <a:solidFill>
                  <a:srgbClr val="FFFFFF"/>
                </a:solidFill>
              </a:uFill>
              <a:latin typeface="Calibri"/>
            </a:endParaRPr>
          </a:p>
          <a:p>
            <a:pPr marL="0" lvl="1"/>
            <a:r>
              <a:rPr lang="fr-FR" sz="2800" b="1" spc="-1" dirty="0">
                <a:solidFill>
                  <a:srgbClr val="0070C0"/>
                </a:solidFill>
                <a:uFill>
                  <a:solidFill>
                    <a:srgbClr val="FFFFFF"/>
                  </a:solidFill>
                </a:uFill>
                <a:latin typeface="Calibri"/>
              </a:rPr>
              <a:t>Enveloppe proposée = </a:t>
            </a:r>
            <a:r>
              <a:rPr lang="fr-FR" sz="2800" b="1" spc="-1" dirty="0">
                <a:solidFill>
                  <a:srgbClr val="0070C0"/>
                </a:solidFill>
                <a:effectLst>
                  <a:outerShdw blurRad="38100" dist="38100" dir="2700000" algn="tl">
                    <a:srgbClr val="000000">
                      <a:alpha val="43137"/>
                    </a:srgbClr>
                  </a:outerShdw>
                </a:effectLst>
                <a:uFill>
                  <a:solidFill>
                    <a:srgbClr val="FFFFFF"/>
                  </a:solidFill>
                </a:uFill>
                <a:latin typeface="Calibri"/>
              </a:rPr>
              <a:t>80 000 €HT</a:t>
            </a:r>
          </a:p>
          <a:p>
            <a:pPr marL="0" lvl="1"/>
            <a:endParaRPr lang="fr-FR" dirty="0">
              <a:solidFill>
                <a:srgbClr val="FF6600"/>
              </a:solidFill>
              <a:effectLst>
                <a:outerShdw blurRad="38100" dist="38100" dir="2700000" algn="tl">
                  <a:srgbClr val="000000">
                    <a:alpha val="43137"/>
                  </a:srgbClr>
                </a:outerShdw>
              </a:effectLst>
            </a:endParaRPr>
          </a:p>
          <a:p>
            <a:pPr marL="0" lvl="1">
              <a:tabLst>
                <a:tab pos="2689225" algn="l"/>
              </a:tabLst>
            </a:pPr>
            <a:r>
              <a:rPr lang="fr-FR" b="1" dirty="0">
                <a:solidFill>
                  <a:srgbClr val="FF9933"/>
                </a:solidFill>
              </a:rPr>
              <a:t>Agence de l'Eau : </a:t>
            </a:r>
            <a:r>
              <a:rPr lang="fr-FR" dirty="0">
                <a:solidFill>
                  <a:srgbClr val="FF6600"/>
                </a:solidFill>
              </a:rPr>
              <a:t>	</a:t>
            </a:r>
            <a:r>
              <a:rPr lang="fr-FR" dirty="0">
                <a:solidFill>
                  <a:srgbClr val="0070C0"/>
                </a:solidFill>
              </a:rPr>
              <a:t>30 % soit 24 000 € HT </a:t>
            </a:r>
            <a:endParaRPr lang="fr-FR" dirty="0">
              <a:solidFill>
                <a:srgbClr val="00B050"/>
              </a:solidFill>
            </a:endParaRPr>
          </a:p>
          <a:p>
            <a:pPr marL="0" lvl="1">
              <a:tabLst>
                <a:tab pos="2689225" algn="l"/>
              </a:tabLst>
            </a:pPr>
            <a:r>
              <a:rPr lang="fr-FR" b="1" dirty="0">
                <a:solidFill>
                  <a:srgbClr val="FF9933"/>
                </a:solidFill>
              </a:rPr>
              <a:t>Conseil Départemental 05 :</a:t>
            </a:r>
            <a:r>
              <a:rPr lang="fr-FR" dirty="0">
                <a:solidFill>
                  <a:srgbClr val="FF6600"/>
                </a:solidFill>
              </a:rPr>
              <a:t> 	</a:t>
            </a:r>
            <a:r>
              <a:rPr lang="fr-FR" dirty="0">
                <a:solidFill>
                  <a:srgbClr val="0070C0"/>
                </a:solidFill>
              </a:rPr>
              <a:t>20 % soit 16 000 € HT</a:t>
            </a:r>
          </a:p>
          <a:p>
            <a:pPr marL="0" lvl="1">
              <a:tabLst>
                <a:tab pos="2689225" algn="l"/>
              </a:tabLst>
            </a:pPr>
            <a:r>
              <a:rPr lang="fr-FR" b="1" dirty="0">
                <a:solidFill>
                  <a:srgbClr val="FF9933"/>
                </a:solidFill>
              </a:rPr>
              <a:t>SMIGIBA : </a:t>
            </a:r>
            <a:r>
              <a:rPr lang="fr-FR" dirty="0">
                <a:solidFill>
                  <a:srgbClr val="0070C0"/>
                </a:solidFill>
              </a:rPr>
              <a:t>	50 % soit 40 000 € HT</a:t>
            </a:r>
          </a:p>
          <a:p>
            <a:pPr marL="342900" indent="-342900">
              <a:buFontTx/>
              <a:buChar char="-"/>
            </a:pPr>
            <a:endParaRPr lang="fr-FR" sz="2400" spc="-1" dirty="0">
              <a:solidFill>
                <a:srgbClr val="0070C0"/>
              </a:solidFill>
              <a:uFill>
                <a:solidFill>
                  <a:srgbClr val="FFFFFF"/>
                </a:solidFill>
              </a:uFill>
              <a:latin typeface="Calibri"/>
            </a:endParaRPr>
          </a:p>
          <a:p>
            <a:pPr marL="342900" indent="-342900">
              <a:buFontTx/>
              <a:buChar char="-"/>
            </a:pPr>
            <a:endParaRPr lang="fr-FR" sz="2400" b="1" spc="-1" dirty="0">
              <a:solidFill>
                <a:srgbClr val="FF950E"/>
              </a:solidFill>
              <a:uFill>
                <a:solidFill>
                  <a:srgbClr val="FFFFFF"/>
                </a:solidFill>
              </a:uFill>
              <a:latin typeface="Calibri"/>
            </a:endParaRPr>
          </a:p>
        </p:txBody>
      </p:sp>
      <p:sp>
        <p:nvSpPr>
          <p:cNvPr id="6" name="Rectangle 5">
            <a:extLst>
              <a:ext uri="{FF2B5EF4-FFF2-40B4-BE49-F238E27FC236}">
                <a16:creationId xmlns:a16="http://schemas.microsoft.com/office/drawing/2014/main" id="{889D9C2E-D450-499C-9E80-5F4C13BFF8A5}"/>
              </a:ext>
            </a:extLst>
          </p:cNvPr>
          <p:cNvSpPr/>
          <p:nvPr/>
        </p:nvSpPr>
        <p:spPr>
          <a:xfrm>
            <a:off x="282040" y="5229200"/>
            <a:ext cx="7897296" cy="1446550"/>
          </a:xfrm>
          <a:prstGeom prst="rect">
            <a:avLst/>
          </a:prstGeom>
        </p:spPr>
        <p:txBody>
          <a:bodyPr wrap="square">
            <a:spAutoFit/>
          </a:bodyPr>
          <a:lstStyle/>
          <a:p>
            <a:pPr lvl="0"/>
            <a:r>
              <a:rPr lang="fr-FR" sz="3200" b="1" dirty="0">
                <a:solidFill>
                  <a:srgbClr val="FF6600"/>
                </a:solidFill>
              </a:rPr>
              <a:t>Principe:</a:t>
            </a:r>
          </a:p>
          <a:p>
            <a:pPr lvl="0"/>
            <a:r>
              <a:rPr lang="fr-FR" sz="2800" dirty="0">
                <a:solidFill>
                  <a:srgbClr val="4584D3"/>
                </a:solidFill>
              </a:rPr>
              <a:t>Demande de subventions</a:t>
            </a:r>
          </a:p>
          <a:p>
            <a:pPr lvl="0"/>
            <a:r>
              <a:rPr lang="fr-FR" sz="2800" dirty="0">
                <a:solidFill>
                  <a:srgbClr val="4584D3"/>
                </a:solidFill>
              </a:rPr>
              <a:t>Engager et signer les marchés</a:t>
            </a:r>
          </a:p>
        </p:txBody>
      </p:sp>
      <p:pic>
        <p:nvPicPr>
          <p:cNvPr id="7" name="Image 6">
            <a:extLst>
              <a:ext uri="{FF2B5EF4-FFF2-40B4-BE49-F238E27FC236}">
                <a16:creationId xmlns:a16="http://schemas.microsoft.com/office/drawing/2014/main" id="{488B7FEA-7C7F-48C4-B914-15967E262242}"/>
              </a:ext>
            </a:extLst>
          </p:cNvPr>
          <p:cNvPicPr>
            <a:picLocks noChangeAspect="1"/>
          </p:cNvPicPr>
          <p:nvPr/>
        </p:nvPicPr>
        <p:blipFill>
          <a:blip r:embed="rId2"/>
          <a:stretch>
            <a:fillRect/>
          </a:stretch>
        </p:blipFill>
        <p:spPr>
          <a:xfrm>
            <a:off x="5114904" y="3717032"/>
            <a:ext cx="3771645" cy="2714685"/>
          </a:xfrm>
          <a:prstGeom prst="rect">
            <a:avLst/>
          </a:prstGeom>
        </p:spPr>
      </p:pic>
    </p:spTree>
    <p:extLst>
      <p:ext uri="{BB962C8B-B14F-4D97-AF65-F5344CB8AC3E}">
        <p14:creationId xmlns:p14="http://schemas.microsoft.com/office/powerpoint/2010/main" val="1490694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457200" y="-129996"/>
            <a:ext cx="8229600" cy="1252537"/>
          </a:xfrm>
        </p:spPr>
        <p:txBody>
          <a:bodyPr>
            <a:normAutofit fontScale="90000"/>
          </a:bodyPr>
          <a:lstStyle/>
          <a:p>
            <a:r>
              <a:rPr lang="fr-FR" dirty="0"/>
              <a:t>Délibération</a:t>
            </a:r>
            <a:r>
              <a:rPr lang="fr-FR" sz="4000" dirty="0"/>
              <a:t>: Levé topographique LIDAR</a:t>
            </a:r>
            <a:endParaRPr lang="fr-FR" b="1" u="sng" dirty="0"/>
          </a:p>
        </p:txBody>
      </p:sp>
      <p:sp>
        <p:nvSpPr>
          <p:cNvPr id="5" name="TextShape 2">
            <a:extLst>
              <a:ext uri="{FF2B5EF4-FFF2-40B4-BE49-F238E27FC236}">
                <a16:creationId xmlns:a16="http://schemas.microsoft.com/office/drawing/2014/main" id="{561EB914-1D22-4BBA-9C51-F6E0FB811B9D}"/>
              </a:ext>
            </a:extLst>
          </p:cNvPr>
          <p:cNvSpPr txBox="1"/>
          <p:nvPr/>
        </p:nvSpPr>
        <p:spPr>
          <a:xfrm>
            <a:off x="245714" y="1143831"/>
            <a:ext cx="5910462" cy="5186317"/>
          </a:xfrm>
          <a:prstGeom prst="rect">
            <a:avLst/>
          </a:prstGeom>
          <a:noFill/>
          <a:ln>
            <a:noFill/>
          </a:ln>
        </p:spPr>
        <p:txBody>
          <a:bodyPr lIns="0" tIns="0" rIns="0" bIns="0"/>
          <a:lstStyle/>
          <a:p>
            <a:r>
              <a:rPr lang="fr-FR" sz="2800" b="1" spc="-1" dirty="0">
                <a:solidFill>
                  <a:srgbClr val="4584D3"/>
                </a:solidFill>
                <a:uFill>
                  <a:solidFill>
                    <a:srgbClr val="FFFFFF"/>
                  </a:solidFill>
                </a:uFill>
                <a:latin typeface="Calibri"/>
              </a:rPr>
              <a:t>Campagne 2021 – suivi tous les 10 ans</a:t>
            </a:r>
          </a:p>
          <a:p>
            <a:pPr marL="0" lvl="1"/>
            <a:r>
              <a:rPr lang="fr-FR" sz="2800" b="1" spc="-1" dirty="0">
                <a:solidFill>
                  <a:srgbClr val="4584D3"/>
                </a:solidFill>
                <a:uFill>
                  <a:solidFill>
                    <a:srgbClr val="FFFFFF"/>
                  </a:solidFill>
                </a:uFill>
                <a:latin typeface="Calibri"/>
              </a:rPr>
              <a:t>	Enveloppe proposée = </a:t>
            </a:r>
            <a:r>
              <a:rPr lang="fr-FR" sz="2800" b="1" spc="-1" dirty="0">
                <a:solidFill>
                  <a:srgbClr val="4584D3"/>
                </a:solidFill>
                <a:effectLst>
                  <a:outerShdw blurRad="38100" dist="38100" dir="2700000" algn="tl">
                    <a:srgbClr val="000000">
                      <a:alpha val="43137"/>
                    </a:srgbClr>
                  </a:outerShdw>
                </a:effectLst>
                <a:uFill>
                  <a:solidFill>
                    <a:srgbClr val="FFFFFF"/>
                  </a:solidFill>
                </a:uFill>
                <a:latin typeface="Calibri"/>
              </a:rPr>
              <a:t>30 000 €HT</a:t>
            </a:r>
          </a:p>
          <a:p>
            <a:pPr marL="0" lvl="1"/>
            <a:endParaRPr lang="fr-FR" sz="2800" dirty="0">
              <a:solidFill>
                <a:srgbClr val="4584D3"/>
              </a:solidFill>
              <a:effectLst>
                <a:outerShdw blurRad="38100" dist="38100" dir="2700000" algn="tl">
                  <a:srgbClr val="000000">
                    <a:alpha val="43137"/>
                  </a:srgbClr>
                </a:outerShdw>
              </a:effectLst>
            </a:endParaRPr>
          </a:p>
          <a:p>
            <a:pPr marL="0" lvl="1">
              <a:tabLst>
                <a:tab pos="2689225" algn="l"/>
              </a:tabLst>
            </a:pPr>
            <a:endParaRPr lang="fr-FR" sz="2800" b="1" dirty="0">
              <a:solidFill>
                <a:srgbClr val="4584D3"/>
              </a:solidFill>
            </a:endParaRPr>
          </a:p>
          <a:p>
            <a:pPr marL="0" lvl="1"/>
            <a:r>
              <a:rPr lang="fr-FR" sz="2800" dirty="0">
                <a:solidFill>
                  <a:srgbClr val="4584D3"/>
                </a:solidFill>
              </a:rPr>
              <a:t>		</a:t>
            </a:r>
          </a:p>
          <a:p>
            <a:pPr marL="0" lvl="1"/>
            <a:endParaRPr lang="fr-FR" sz="2800" dirty="0">
              <a:solidFill>
                <a:srgbClr val="4584D3"/>
              </a:solidFill>
            </a:endParaRPr>
          </a:p>
          <a:p>
            <a:pPr marL="0" lvl="1"/>
            <a:endParaRPr lang="fr-FR" sz="2800" dirty="0">
              <a:solidFill>
                <a:srgbClr val="4584D3"/>
              </a:solidFill>
            </a:endParaRPr>
          </a:p>
          <a:p>
            <a:pPr marL="800053" lvl="1" indent="-342900">
              <a:buFontTx/>
              <a:buChar char="-"/>
            </a:pPr>
            <a:endParaRPr lang="fr-FR" sz="2800" b="1" spc="-1" dirty="0">
              <a:solidFill>
                <a:srgbClr val="4584D3"/>
              </a:solidFill>
              <a:uFill>
                <a:solidFill>
                  <a:srgbClr val="FFFFFF"/>
                </a:solidFill>
              </a:uFill>
              <a:latin typeface="Calibri"/>
            </a:endParaRPr>
          </a:p>
          <a:p>
            <a:pPr marL="342900" indent="-342900">
              <a:buFontTx/>
              <a:buChar char="-"/>
            </a:pPr>
            <a:endParaRPr lang="fr-FR" sz="2800" spc="-1" dirty="0">
              <a:solidFill>
                <a:srgbClr val="4584D3"/>
              </a:solidFill>
              <a:uFill>
                <a:solidFill>
                  <a:srgbClr val="FFFFFF"/>
                </a:solidFill>
              </a:uFill>
              <a:latin typeface="Calibri"/>
            </a:endParaRPr>
          </a:p>
          <a:p>
            <a:endParaRPr lang="fr-FR" sz="2800" b="1" spc="-1" dirty="0">
              <a:solidFill>
                <a:srgbClr val="4584D3"/>
              </a:solidFill>
              <a:uFill>
                <a:solidFill>
                  <a:srgbClr val="FFFFFF"/>
                </a:solidFill>
              </a:uFill>
              <a:latin typeface="Calibri"/>
            </a:endParaRPr>
          </a:p>
        </p:txBody>
      </p:sp>
      <p:sp>
        <p:nvSpPr>
          <p:cNvPr id="6" name="Rectangle 5">
            <a:extLst>
              <a:ext uri="{FF2B5EF4-FFF2-40B4-BE49-F238E27FC236}">
                <a16:creationId xmlns:a16="http://schemas.microsoft.com/office/drawing/2014/main" id="{5CE07496-0300-4AD3-8F7D-1814BAD02174}"/>
              </a:ext>
            </a:extLst>
          </p:cNvPr>
          <p:cNvSpPr/>
          <p:nvPr/>
        </p:nvSpPr>
        <p:spPr>
          <a:xfrm>
            <a:off x="226016" y="5157192"/>
            <a:ext cx="7897296" cy="1446550"/>
          </a:xfrm>
          <a:prstGeom prst="rect">
            <a:avLst/>
          </a:prstGeom>
        </p:spPr>
        <p:txBody>
          <a:bodyPr wrap="square">
            <a:spAutoFit/>
          </a:bodyPr>
          <a:lstStyle/>
          <a:p>
            <a:pPr lvl="0"/>
            <a:r>
              <a:rPr lang="fr-FR" sz="3200" b="1" dirty="0">
                <a:solidFill>
                  <a:srgbClr val="FF6600"/>
                </a:solidFill>
              </a:rPr>
              <a:t>Principe:</a:t>
            </a:r>
          </a:p>
          <a:p>
            <a:pPr lvl="0"/>
            <a:r>
              <a:rPr lang="fr-FR" sz="2800" dirty="0">
                <a:solidFill>
                  <a:srgbClr val="4584D3"/>
                </a:solidFill>
              </a:rPr>
              <a:t>Demande de subventions</a:t>
            </a:r>
          </a:p>
          <a:p>
            <a:pPr lvl="0"/>
            <a:r>
              <a:rPr lang="fr-FR" sz="2800" dirty="0">
                <a:solidFill>
                  <a:srgbClr val="4584D3"/>
                </a:solidFill>
              </a:rPr>
              <a:t>Engager et signer les marchés</a:t>
            </a:r>
          </a:p>
        </p:txBody>
      </p:sp>
      <p:pic>
        <p:nvPicPr>
          <p:cNvPr id="4" name="Image 3">
            <a:extLst>
              <a:ext uri="{FF2B5EF4-FFF2-40B4-BE49-F238E27FC236}">
                <a16:creationId xmlns:a16="http://schemas.microsoft.com/office/drawing/2014/main" id="{BE74F14A-B998-4CD9-8E97-880F878E51DE}"/>
              </a:ext>
            </a:extLst>
          </p:cNvPr>
          <p:cNvPicPr>
            <a:picLocks noChangeAspect="1"/>
          </p:cNvPicPr>
          <p:nvPr/>
        </p:nvPicPr>
        <p:blipFill>
          <a:blip r:embed="rId2"/>
          <a:stretch>
            <a:fillRect/>
          </a:stretch>
        </p:blipFill>
        <p:spPr>
          <a:xfrm>
            <a:off x="5282348" y="3789040"/>
            <a:ext cx="3789722" cy="2923991"/>
          </a:xfrm>
          <a:prstGeom prst="rect">
            <a:avLst/>
          </a:prstGeom>
        </p:spPr>
      </p:pic>
      <p:cxnSp>
        <p:nvCxnSpPr>
          <p:cNvPr id="9" name="Connecteur droit 8">
            <a:extLst>
              <a:ext uri="{FF2B5EF4-FFF2-40B4-BE49-F238E27FC236}">
                <a16:creationId xmlns:a16="http://schemas.microsoft.com/office/drawing/2014/main" id="{0358B750-C82C-43BF-BF2A-49AD080ED9F8}"/>
              </a:ext>
            </a:extLst>
          </p:cNvPr>
          <p:cNvCxnSpPr/>
          <p:nvPr/>
        </p:nvCxnSpPr>
        <p:spPr>
          <a:xfrm>
            <a:off x="6444208" y="4581128"/>
            <a:ext cx="1944216" cy="360040"/>
          </a:xfrm>
          <a:prstGeom prst="line">
            <a:avLst/>
          </a:prstGeom>
          <a:ln w="28575">
            <a:solidFill>
              <a:schemeClr val="accent1"/>
            </a:solidFill>
          </a:ln>
        </p:spPr>
        <p:style>
          <a:lnRef idx="2">
            <a:schemeClr val="accent5"/>
          </a:lnRef>
          <a:fillRef idx="0">
            <a:schemeClr val="accent5"/>
          </a:fillRef>
          <a:effectRef idx="1">
            <a:schemeClr val="accent5"/>
          </a:effectRef>
          <a:fontRef idx="minor">
            <a:schemeClr val="tx1"/>
          </a:fontRef>
        </p:style>
      </p:cxnSp>
      <p:pic>
        <p:nvPicPr>
          <p:cNvPr id="11" name="Image 10">
            <a:extLst>
              <a:ext uri="{FF2B5EF4-FFF2-40B4-BE49-F238E27FC236}">
                <a16:creationId xmlns:a16="http://schemas.microsoft.com/office/drawing/2014/main" id="{5DC7101B-47A9-4755-839F-DD74E4C6EA91}"/>
              </a:ext>
            </a:extLst>
          </p:cNvPr>
          <p:cNvPicPr>
            <a:picLocks noChangeAspect="1"/>
          </p:cNvPicPr>
          <p:nvPr/>
        </p:nvPicPr>
        <p:blipFill>
          <a:blip r:embed="rId3"/>
          <a:stretch>
            <a:fillRect/>
          </a:stretch>
        </p:blipFill>
        <p:spPr>
          <a:xfrm>
            <a:off x="92165" y="2349555"/>
            <a:ext cx="6064011" cy="2514019"/>
          </a:xfrm>
          <a:prstGeom prst="rect">
            <a:avLst/>
          </a:prstGeom>
        </p:spPr>
      </p:pic>
      <p:sp>
        <p:nvSpPr>
          <p:cNvPr id="12" name="ZoneTexte 11">
            <a:extLst>
              <a:ext uri="{FF2B5EF4-FFF2-40B4-BE49-F238E27FC236}">
                <a16:creationId xmlns:a16="http://schemas.microsoft.com/office/drawing/2014/main" id="{E2073AD5-ECC5-4A04-8F6A-A7E9AFFC9928}"/>
              </a:ext>
            </a:extLst>
          </p:cNvPr>
          <p:cNvSpPr txBox="1"/>
          <p:nvPr/>
        </p:nvSpPr>
        <p:spPr>
          <a:xfrm>
            <a:off x="6353983" y="2673786"/>
            <a:ext cx="2697852" cy="646331"/>
          </a:xfrm>
          <a:prstGeom prst="rect">
            <a:avLst/>
          </a:prstGeom>
          <a:noFill/>
        </p:spPr>
        <p:txBody>
          <a:bodyPr wrap="square" rtlCol="0">
            <a:spAutoFit/>
          </a:bodyPr>
          <a:lstStyle/>
          <a:p>
            <a:r>
              <a:rPr lang="fr-FR" dirty="0"/>
              <a:t>- Extraction de profils </a:t>
            </a:r>
          </a:p>
          <a:p>
            <a:r>
              <a:rPr lang="fr-FR" dirty="0"/>
              <a:t>- Photos aériennes</a:t>
            </a:r>
          </a:p>
        </p:txBody>
      </p:sp>
      <p:sp>
        <p:nvSpPr>
          <p:cNvPr id="13" name="ZoneTexte 12">
            <a:extLst>
              <a:ext uri="{FF2B5EF4-FFF2-40B4-BE49-F238E27FC236}">
                <a16:creationId xmlns:a16="http://schemas.microsoft.com/office/drawing/2014/main" id="{EA5E7752-43C8-4210-AE44-5D91C1C41037}"/>
              </a:ext>
            </a:extLst>
          </p:cNvPr>
          <p:cNvSpPr txBox="1"/>
          <p:nvPr/>
        </p:nvSpPr>
        <p:spPr>
          <a:xfrm>
            <a:off x="5455443" y="5079598"/>
            <a:ext cx="854282" cy="375909"/>
          </a:xfrm>
          <a:prstGeom prst="rect">
            <a:avLst/>
          </a:prstGeom>
          <a:solidFill>
            <a:schemeClr val="bg1"/>
          </a:solidFill>
          <a:ln>
            <a:solidFill>
              <a:schemeClr val="tx1"/>
            </a:solidFill>
          </a:ln>
        </p:spPr>
        <p:txBody>
          <a:bodyPr wrap="square" rtlCol="0">
            <a:spAutoFit/>
          </a:bodyPr>
          <a:lstStyle/>
          <a:p>
            <a:r>
              <a:rPr lang="fr-FR" dirty="0"/>
              <a:t>Profil 1 </a:t>
            </a:r>
          </a:p>
        </p:txBody>
      </p:sp>
      <p:cxnSp>
        <p:nvCxnSpPr>
          <p:cNvPr id="15" name="Connecteur droit avec flèche 14">
            <a:extLst>
              <a:ext uri="{FF2B5EF4-FFF2-40B4-BE49-F238E27FC236}">
                <a16:creationId xmlns:a16="http://schemas.microsoft.com/office/drawing/2014/main" id="{BED66352-93E2-4BED-AF98-41E2AB55B0DA}"/>
              </a:ext>
            </a:extLst>
          </p:cNvPr>
          <p:cNvCxnSpPr/>
          <p:nvPr/>
        </p:nvCxnSpPr>
        <p:spPr>
          <a:xfrm flipV="1">
            <a:off x="6309725" y="4725144"/>
            <a:ext cx="566531" cy="504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Connecteur droit avec flèche 15">
            <a:extLst>
              <a:ext uri="{FF2B5EF4-FFF2-40B4-BE49-F238E27FC236}">
                <a16:creationId xmlns:a16="http://schemas.microsoft.com/office/drawing/2014/main" id="{DDCE0A0B-B3DC-47A7-A215-C2D6C4ED8CD9}"/>
              </a:ext>
            </a:extLst>
          </p:cNvPr>
          <p:cNvCxnSpPr>
            <a:cxnSpLocks/>
          </p:cNvCxnSpPr>
          <p:nvPr/>
        </p:nvCxnSpPr>
        <p:spPr>
          <a:xfrm flipH="1" flipV="1">
            <a:off x="4598702" y="4437112"/>
            <a:ext cx="840128" cy="7331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105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374848" y="-171400"/>
            <a:ext cx="8229600" cy="1254126"/>
          </a:xfrm>
        </p:spPr>
        <p:txBody>
          <a:bodyPr>
            <a:normAutofit/>
          </a:bodyPr>
          <a:lstStyle/>
          <a:p>
            <a:r>
              <a:rPr lang="fr-FR" dirty="0"/>
              <a:t>Délibération</a:t>
            </a:r>
            <a:r>
              <a:rPr lang="fr-FR" sz="4000" dirty="0"/>
              <a:t>: Compte de gestion</a:t>
            </a:r>
            <a:endParaRPr lang="fr-FR" b="1" u="sng" dirty="0"/>
          </a:p>
        </p:txBody>
      </p:sp>
      <p:sp>
        <p:nvSpPr>
          <p:cNvPr id="4" name="Rectangle 3"/>
          <p:cNvSpPr/>
          <p:nvPr/>
        </p:nvSpPr>
        <p:spPr>
          <a:xfrm>
            <a:off x="132899" y="1082726"/>
            <a:ext cx="6290825" cy="461665"/>
          </a:xfrm>
          <a:prstGeom prst="rect">
            <a:avLst/>
          </a:prstGeom>
          <a:solidFill>
            <a:schemeClr val="accent4">
              <a:lumMod val="20000"/>
              <a:lumOff val="80000"/>
            </a:schemeClr>
          </a:solidFill>
        </p:spPr>
        <p:txBody>
          <a:bodyPr wrap="none">
            <a:spAutoFit/>
          </a:bodyPr>
          <a:lstStyle/>
          <a:p>
            <a:pPr algn="ctr"/>
            <a:r>
              <a:rPr lang="fr-FR" sz="2400" b="1" u="sng" dirty="0">
                <a:solidFill>
                  <a:schemeClr val="tx2">
                    <a:lumMod val="75000"/>
                  </a:schemeClr>
                </a:solidFill>
              </a:rPr>
              <a:t>Résultats d’exécution du budget – exercice 2020</a:t>
            </a:r>
          </a:p>
        </p:txBody>
      </p:sp>
      <p:graphicFrame>
        <p:nvGraphicFramePr>
          <p:cNvPr id="5" name="Tableau 4">
            <a:extLst>
              <a:ext uri="{FF2B5EF4-FFF2-40B4-BE49-F238E27FC236}">
                <a16:creationId xmlns:a16="http://schemas.microsoft.com/office/drawing/2014/main" id="{2E594C75-89FA-43AD-8BBE-4641C2A9E2AA}"/>
              </a:ext>
            </a:extLst>
          </p:cNvPr>
          <p:cNvGraphicFramePr>
            <a:graphicFrameLocks noGrp="1"/>
          </p:cNvGraphicFramePr>
          <p:nvPr>
            <p:extLst>
              <p:ext uri="{D42A27DB-BD31-4B8C-83A1-F6EECF244321}">
                <p14:modId xmlns:p14="http://schemas.microsoft.com/office/powerpoint/2010/main" val="2906821383"/>
              </p:ext>
            </p:extLst>
          </p:nvPr>
        </p:nvGraphicFramePr>
        <p:xfrm>
          <a:off x="251520" y="1700808"/>
          <a:ext cx="8640960" cy="5077484"/>
        </p:xfrm>
        <a:graphic>
          <a:graphicData uri="http://schemas.openxmlformats.org/drawingml/2006/table">
            <a:tbl>
              <a:tblPr/>
              <a:tblGrid>
                <a:gridCol w="2128190">
                  <a:extLst>
                    <a:ext uri="{9D8B030D-6E8A-4147-A177-3AD203B41FA5}">
                      <a16:colId xmlns:a16="http://schemas.microsoft.com/office/drawing/2014/main" val="4087613728"/>
                    </a:ext>
                  </a:extLst>
                </a:gridCol>
                <a:gridCol w="1410245">
                  <a:extLst>
                    <a:ext uri="{9D8B030D-6E8A-4147-A177-3AD203B41FA5}">
                      <a16:colId xmlns:a16="http://schemas.microsoft.com/office/drawing/2014/main" val="2718839888"/>
                    </a:ext>
                  </a:extLst>
                </a:gridCol>
                <a:gridCol w="1294644">
                  <a:extLst>
                    <a:ext uri="{9D8B030D-6E8A-4147-A177-3AD203B41FA5}">
                      <a16:colId xmlns:a16="http://schemas.microsoft.com/office/drawing/2014/main" val="1402476849"/>
                    </a:ext>
                  </a:extLst>
                </a:gridCol>
                <a:gridCol w="1391341">
                  <a:extLst>
                    <a:ext uri="{9D8B030D-6E8A-4147-A177-3AD203B41FA5}">
                      <a16:colId xmlns:a16="http://schemas.microsoft.com/office/drawing/2014/main" val="2269525542"/>
                    </a:ext>
                  </a:extLst>
                </a:gridCol>
                <a:gridCol w="1171655">
                  <a:extLst>
                    <a:ext uri="{9D8B030D-6E8A-4147-A177-3AD203B41FA5}">
                      <a16:colId xmlns:a16="http://schemas.microsoft.com/office/drawing/2014/main" val="2798282881"/>
                    </a:ext>
                  </a:extLst>
                </a:gridCol>
                <a:gridCol w="1244885">
                  <a:extLst>
                    <a:ext uri="{9D8B030D-6E8A-4147-A177-3AD203B41FA5}">
                      <a16:colId xmlns:a16="http://schemas.microsoft.com/office/drawing/2014/main" val="908961623"/>
                    </a:ext>
                  </a:extLst>
                </a:gridCol>
              </a:tblGrid>
              <a:tr h="1512168">
                <a:tc>
                  <a:txBody>
                    <a:bodyPr/>
                    <a:lstStyle/>
                    <a:p>
                      <a:pPr algn="l" fontAlgn="ctr"/>
                      <a:r>
                        <a:rPr lang="fr-FR" sz="1600" b="0"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Résultat à la clôture de l'exercice précédent : 2019</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Part affectée à l'investissement : exercice 2020</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Résultat de l'exercice 2020</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Transfert ou intégration de résultats par opération d'ordre non budgétaire</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Résultat de clôture de l'exercice 2020</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1159037"/>
                  </a:ext>
                </a:extLst>
              </a:tr>
              <a:tr h="360040">
                <a:tc>
                  <a:txBody>
                    <a:bodyPr/>
                    <a:lstStyle/>
                    <a:p>
                      <a:pPr algn="l" fontAlgn="ctr"/>
                      <a:r>
                        <a:rPr lang="fr-FR" sz="1600" b="0" i="0" u="none" strike="noStrike" dirty="0">
                          <a:solidFill>
                            <a:srgbClr val="000000"/>
                          </a:solidFill>
                          <a:effectLst/>
                          <a:latin typeface="Calibri" panose="020F0502020204030204" pitchFamily="34" charset="0"/>
                        </a:rPr>
                        <a:t>I – </a:t>
                      </a:r>
                      <a:r>
                        <a:rPr lang="fr-FR" sz="1600" b="1" i="0" u="none" strike="noStrike" dirty="0">
                          <a:solidFill>
                            <a:srgbClr val="000000"/>
                          </a:solidFill>
                          <a:effectLst/>
                          <a:latin typeface="Calibri" panose="020F0502020204030204" pitchFamily="34" charset="0"/>
                        </a:rPr>
                        <a:t>Budget principal</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3CAFF"/>
                    </a:solidFill>
                  </a:tcPr>
                </a:tc>
                <a:extLst>
                  <a:ext uri="{0D108BD9-81ED-4DB2-BD59-A6C34878D82A}">
                    <a16:rowId xmlns:a16="http://schemas.microsoft.com/office/drawing/2014/main" val="2416906007"/>
                  </a:ext>
                </a:extLst>
              </a:tr>
              <a:tr h="360040">
                <a:tc>
                  <a:txBody>
                    <a:bodyPr/>
                    <a:lstStyle/>
                    <a:p>
                      <a:pPr algn="r" fontAlgn="ctr"/>
                      <a:r>
                        <a:rPr lang="fr-FR" sz="1600" b="0" i="0" u="none" strike="noStrike" dirty="0">
                          <a:solidFill>
                            <a:srgbClr val="000000"/>
                          </a:solidFill>
                          <a:effectLst/>
                          <a:latin typeface="Calibri" panose="020F0502020204030204" pitchFamily="34" charset="0"/>
                        </a:rPr>
                        <a:t>Investissement</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a:solidFill>
                            <a:srgbClr val="000000"/>
                          </a:solidFill>
                          <a:effectLst/>
                          <a:latin typeface="Calibri" panose="020F0502020204030204" pitchFamily="34" charset="0"/>
                        </a:rPr>
                        <a:t>211 744,06 €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dirty="0">
                          <a:solidFill>
                            <a:srgbClr val="FF0000"/>
                          </a:solidFill>
                          <a:effectLst/>
                          <a:latin typeface="Calibri" panose="020F0502020204030204" pitchFamily="34" charset="0"/>
                        </a:rPr>
                        <a:t>-36 700,89 €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r" fontAlgn="ctr"/>
                      <a:r>
                        <a:rPr lang="fr-FR" sz="1600" b="0" i="0" u="none" strike="noStrike">
                          <a:solidFill>
                            <a:srgbClr val="000000"/>
                          </a:solidFill>
                          <a:effectLst/>
                          <a:latin typeface="Calibri" panose="020F0502020204030204" pitchFamily="34" charset="0"/>
                        </a:rPr>
                        <a:t>175 043,17 €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726952433"/>
                  </a:ext>
                </a:extLst>
              </a:tr>
              <a:tr h="432048">
                <a:tc>
                  <a:txBody>
                    <a:bodyPr/>
                    <a:lstStyle/>
                    <a:p>
                      <a:pPr algn="r" fontAlgn="ctr"/>
                      <a:r>
                        <a:rPr lang="fr-FR" sz="1600" b="0" i="0" u="none" strike="noStrike" dirty="0">
                          <a:solidFill>
                            <a:srgbClr val="000000"/>
                          </a:solidFill>
                          <a:effectLst/>
                          <a:latin typeface="Calibri" panose="020F0502020204030204" pitchFamily="34" charset="0"/>
                        </a:rPr>
                        <a:t>Fonctionnement</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128 419,44 €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3CAFF"/>
                    </a:solidFill>
                  </a:tcPr>
                </a:tc>
                <a:tc>
                  <a:txBody>
                    <a:bodyPr/>
                    <a:lstStyle/>
                    <a:p>
                      <a:pPr algn="r" fontAlgn="ctr"/>
                      <a:r>
                        <a:rPr lang="fr-FR" sz="1600" b="0" i="0" u="none" strike="noStrike">
                          <a:solidFill>
                            <a:srgbClr val="FF0000"/>
                          </a:solidFill>
                          <a:effectLst/>
                          <a:latin typeface="Calibri" panose="020F0502020204030204" pitchFamily="34" charset="0"/>
                        </a:rPr>
                        <a:t>-12 400,87 €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3CAFF"/>
                    </a:solidFill>
                  </a:tcPr>
                </a:tc>
                <a:tc>
                  <a:txBody>
                    <a:bodyPr/>
                    <a:lstStyle/>
                    <a:p>
                      <a:pPr algn="r" fontAlgn="ctr"/>
                      <a:r>
                        <a:rPr lang="fr-FR" sz="1600" b="0" i="0" u="none" strike="noStrike">
                          <a:solidFill>
                            <a:srgbClr val="000000"/>
                          </a:solidFill>
                          <a:effectLst/>
                          <a:latin typeface="Calibri" panose="020F0502020204030204" pitchFamily="34" charset="0"/>
                        </a:rPr>
                        <a:t>116 018,57 €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3CAFF"/>
                    </a:solidFill>
                  </a:tcPr>
                </a:tc>
                <a:extLst>
                  <a:ext uri="{0D108BD9-81ED-4DB2-BD59-A6C34878D82A}">
                    <a16:rowId xmlns:a16="http://schemas.microsoft.com/office/drawing/2014/main" val="499774979"/>
                  </a:ext>
                </a:extLst>
              </a:tr>
              <a:tr h="432048">
                <a:tc>
                  <a:txBody>
                    <a:bodyPr/>
                    <a:lstStyle/>
                    <a:p>
                      <a:pPr algn="ctr" fontAlgn="ctr"/>
                      <a:r>
                        <a:rPr lang="fr-FR" sz="1600" b="1" i="0" u="none" strike="noStrike" dirty="0">
                          <a:solidFill>
                            <a:srgbClr val="000000"/>
                          </a:solidFill>
                          <a:effectLst/>
                          <a:latin typeface="Calibri" panose="020F0502020204030204" pitchFamily="34" charset="0"/>
                        </a:rPr>
                        <a:t>TOTAL I</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000000"/>
                          </a:solidFill>
                          <a:effectLst/>
                          <a:latin typeface="Calibri" panose="020F0502020204030204" pitchFamily="34" charset="0"/>
                        </a:rPr>
                        <a:t>340 163,50 €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a:solidFill>
                            <a:srgbClr val="FF0000"/>
                          </a:solidFill>
                          <a:effectLst/>
                          <a:latin typeface="Calibri" panose="020F0502020204030204" pitchFamily="34" charset="0"/>
                        </a:rPr>
                        <a:t>-49 101,76 €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fr-FR" sz="1600" b="1" i="0" u="none" strike="noStrike" dirty="0">
                          <a:solidFill>
                            <a:srgbClr val="000000"/>
                          </a:solidFill>
                          <a:effectLst/>
                          <a:latin typeface="Calibri" panose="020F0502020204030204" pitchFamily="34" charset="0"/>
                        </a:rPr>
                        <a:t>291 061,74 €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849969712"/>
                  </a:ext>
                </a:extLst>
              </a:tr>
              <a:tr h="506878">
                <a:tc>
                  <a:txBody>
                    <a:bodyPr/>
                    <a:lstStyle/>
                    <a:p>
                      <a:pPr algn="l" fontAlgn="ctr"/>
                      <a:r>
                        <a:rPr lang="fr-FR" sz="1200" b="0" i="0" u="none" strike="noStrike">
                          <a:solidFill>
                            <a:srgbClr val="000000"/>
                          </a:solidFill>
                          <a:effectLst/>
                          <a:latin typeface="Calibri" panose="020F0502020204030204" pitchFamily="34" charset="0"/>
                        </a:rPr>
                        <a:t>II – Budgets des services à caractère administratif</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dirty="0">
                          <a:solidFill>
                            <a:srgbClr val="FF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extLst>
                  <a:ext uri="{0D108BD9-81ED-4DB2-BD59-A6C34878D82A}">
                    <a16:rowId xmlns:a16="http://schemas.microsoft.com/office/drawing/2014/main" val="3745422723"/>
                  </a:ext>
                </a:extLst>
              </a:tr>
              <a:tr h="268912">
                <a:tc>
                  <a:txBody>
                    <a:bodyPr/>
                    <a:lstStyle/>
                    <a:p>
                      <a:pPr algn="ctr" fontAlgn="ctr"/>
                      <a:r>
                        <a:rPr lang="fr-FR" sz="1600" b="1" i="0" u="none" strike="noStrike" dirty="0">
                          <a:solidFill>
                            <a:srgbClr val="000000"/>
                          </a:solidFill>
                          <a:effectLst/>
                          <a:latin typeface="Calibri" panose="020F0502020204030204" pitchFamily="34" charset="0"/>
                        </a:rPr>
                        <a:t>TOTAL II</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200" b="0"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2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200" b="0" i="0" u="none" strike="noStrike">
                          <a:solidFill>
                            <a:srgbClr val="FF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2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200" b="0"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373949444"/>
                  </a:ext>
                </a:extLst>
              </a:tr>
              <a:tr h="481104">
                <a:tc>
                  <a:txBody>
                    <a:bodyPr/>
                    <a:lstStyle/>
                    <a:p>
                      <a:pPr algn="l" fontAlgn="ctr"/>
                      <a:r>
                        <a:rPr lang="fr-FR" sz="1200" b="0" i="0" u="none" strike="noStrike">
                          <a:solidFill>
                            <a:srgbClr val="000000"/>
                          </a:solidFill>
                          <a:effectLst/>
                          <a:latin typeface="Calibri" panose="020F0502020204030204" pitchFamily="34" charset="0"/>
                        </a:rPr>
                        <a:t>III – Budgets des services à caractère industriel et commercial</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a:solidFill>
                            <a:srgbClr val="FF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l" fontAlgn="ctr"/>
                      <a:r>
                        <a:rPr lang="fr-FR" sz="1200" b="0" i="0" u="none" strike="noStrike" dirty="0">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extLst>
                  <a:ext uri="{0D108BD9-81ED-4DB2-BD59-A6C34878D82A}">
                    <a16:rowId xmlns:a16="http://schemas.microsoft.com/office/drawing/2014/main" val="828838250"/>
                  </a:ext>
                </a:extLst>
              </a:tr>
              <a:tr h="268912">
                <a:tc>
                  <a:txBody>
                    <a:bodyPr/>
                    <a:lstStyle/>
                    <a:p>
                      <a:pPr algn="ctr" fontAlgn="ctr"/>
                      <a:r>
                        <a:rPr lang="fr-FR" sz="1600" b="1" i="0" u="none" strike="noStrike" dirty="0">
                          <a:solidFill>
                            <a:srgbClr val="000000"/>
                          </a:solidFill>
                          <a:effectLst/>
                          <a:latin typeface="Calibri" panose="020F0502020204030204" pitchFamily="34" charset="0"/>
                        </a:rPr>
                        <a:t>TOTAL III</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600" b="0" i="0" u="none" strike="noStrike">
                          <a:solidFill>
                            <a:srgbClr val="FF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fr-FR" sz="1600" b="0"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352696378"/>
                  </a:ext>
                </a:extLst>
              </a:tr>
              <a:tr h="455334">
                <a:tc>
                  <a:txBody>
                    <a:bodyPr/>
                    <a:lstStyle/>
                    <a:p>
                      <a:pPr algn="ctr" fontAlgn="ctr"/>
                      <a:r>
                        <a:rPr lang="fr-FR" sz="1600" b="1" i="0" u="none" strike="noStrike" dirty="0">
                          <a:solidFill>
                            <a:srgbClr val="000000"/>
                          </a:solidFill>
                          <a:effectLst/>
                          <a:latin typeface="Calibri" panose="020F0502020204030204" pitchFamily="34" charset="0"/>
                        </a:rPr>
                        <a:t>TOTAL I + II + III</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ctr" fontAlgn="ctr"/>
                      <a:r>
                        <a:rPr lang="fr-FR" sz="1600" b="1" i="0" u="none" strike="noStrike" dirty="0">
                          <a:solidFill>
                            <a:srgbClr val="000000"/>
                          </a:solidFill>
                          <a:effectLst/>
                          <a:latin typeface="Calibri" panose="020F0502020204030204" pitchFamily="34" charset="0"/>
                        </a:rPr>
                        <a:t>340 163,50 €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ctr" fontAlgn="ctr"/>
                      <a:r>
                        <a:rPr lang="fr-FR" sz="1600" b="1"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ctr" fontAlgn="ctr"/>
                      <a:r>
                        <a:rPr lang="fr-FR" sz="1600" b="1" i="0" u="none" strike="noStrike" dirty="0">
                          <a:solidFill>
                            <a:srgbClr val="FF0000"/>
                          </a:solidFill>
                          <a:effectLst/>
                          <a:latin typeface="Calibri" panose="020F0502020204030204" pitchFamily="34" charset="0"/>
                        </a:rPr>
                        <a:t>-49 101,76 €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ctr" fontAlgn="ctr"/>
                      <a:r>
                        <a:rPr lang="fr-FR" sz="1600" b="1" i="0" u="none" strike="noStrike">
                          <a:solidFill>
                            <a:srgbClr val="000000"/>
                          </a:solidFill>
                          <a:effectLst/>
                          <a:latin typeface="Calibri" panose="020F0502020204030204" pitchFamily="34" charset="0"/>
                        </a:rPr>
                        <a:t>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tc>
                  <a:txBody>
                    <a:bodyPr/>
                    <a:lstStyle/>
                    <a:p>
                      <a:pPr algn="ctr" fontAlgn="ctr"/>
                      <a:r>
                        <a:rPr lang="fr-FR" sz="1600" b="1" i="0" u="none" strike="noStrike" dirty="0">
                          <a:solidFill>
                            <a:srgbClr val="000000"/>
                          </a:solidFill>
                          <a:effectLst/>
                          <a:latin typeface="Calibri" panose="020F0502020204030204" pitchFamily="34" charset="0"/>
                        </a:rPr>
                        <a:t>291 061,74 €</a:t>
                      </a:r>
                    </a:p>
                  </a:txBody>
                  <a:tcPr marL="6595" marR="6595" marT="65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AFF"/>
                    </a:solidFill>
                  </a:tcPr>
                </a:tc>
                <a:extLst>
                  <a:ext uri="{0D108BD9-81ED-4DB2-BD59-A6C34878D82A}">
                    <a16:rowId xmlns:a16="http://schemas.microsoft.com/office/drawing/2014/main" val="3743669578"/>
                  </a:ext>
                </a:extLst>
              </a:tr>
            </a:tbl>
          </a:graphicData>
        </a:graphic>
      </p:graphicFrame>
    </p:spTree>
    <p:extLst>
      <p:ext uri="{BB962C8B-B14F-4D97-AF65-F5344CB8AC3E}">
        <p14:creationId xmlns:p14="http://schemas.microsoft.com/office/powerpoint/2010/main" val="1652626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457200" y="123092"/>
            <a:ext cx="8229600" cy="1252537"/>
          </a:xfrm>
        </p:spPr>
        <p:txBody>
          <a:bodyPr>
            <a:normAutofit fontScale="90000"/>
          </a:bodyPr>
          <a:lstStyle/>
          <a:p>
            <a:r>
              <a:rPr lang="fr-FR" dirty="0"/>
              <a:t>Délibération</a:t>
            </a:r>
            <a:r>
              <a:rPr lang="fr-FR" sz="4000" dirty="0"/>
              <a:t>: Etude d’aménagement du 				Grand Buëch </a:t>
            </a:r>
            <a:endParaRPr lang="fr-FR" b="1" u="sng" dirty="0"/>
          </a:p>
        </p:txBody>
      </p:sp>
      <p:sp>
        <p:nvSpPr>
          <p:cNvPr id="5" name="TextShape 2">
            <a:extLst>
              <a:ext uri="{FF2B5EF4-FFF2-40B4-BE49-F238E27FC236}">
                <a16:creationId xmlns:a16="http://schemas.microsoft.com/office/drawing/2014/main" id="{561EB914-1D22-4BBA-9C51-F6E0FB811B9D}"/>
              </a:ext>
            </a:extLst>
          </p:cNvPr>
          <p:cNvSpPr txBox="1"/>
          <p:nvPr/>
        </p:nvSpPr>
        <p:spPr>
          <a:xfrm>
            <a:off x="226016" y="1555051"/>
            <a:ext cx="6552728" cy="4608512"/>
          </a:xfrm>
          <a:prstGeom prst="rect">
            <a:avLst/>
          </a:prstGeom>
          <a:noFill/>
          <a:ln>
            <a:noFill/>
          </a:ln>
        </p:spPr>
        <p:txBody>
          <a:bodyPr lIns="0" tIns="0" rIns="0" bIns="0"/>
          <a:lstStyle/>
          <a:p>
            <a:pPr marL="0" lvl="1"/>
            <a:r>
              <a:rPr lang="fr-FR" sz="2800" b="1" spc="-1" dirty="0">
                <a:solidFill>
                  <a:srgbClr val="4584D3"/>
                </a:solidFill>
                <a:uFill>
                  <a:solidFill>
                    <a:srgbClr val="FFFFFF"/>
                  </a:solidFill>
                </a:uFill>
                <a:latin typeface="Calibri"/>
              </a:rPr>
              <a:t>Enveloppe proposée = </a:t>
            </a:r>
            <a:r>
              <a:rPr lang="fr-FR" sz="2800" b="1" spc="-1" dirty="0">
                <a:solidFill>
                  <a:srgbClr val="4584D3"/>
                </a:solidFill>
                <a:effectLst>
                  <a:outerShdw blurRad="38100" dist="38100" dir="2700000" algn="tl">
                    <a:srgbClr val="000000">
                      <a:alpha val="43137"/>
                    </a:srgbClr>
                  </a:outerShdw>
                </a:effectLst>
                <a:uFill>
                  <a:solidFill>
                    <a:srgbClr val="FFFFFF"/>
                  </a:solidFill>
                </a:uFill>
                <a:latin typeface="Calibri"/>
              </a:rPr>
              <a:t>125 000 €HT</a:t>
            </a:r>
          </a:p>
          <a:p>
            <a:pPr marL="0" lvl="1"/>
            <a:endParaRPr lang="fr-FR" sz="2800" dirty="0">
              <a:solidFill>
                <a:srgbClr val="4584D3"/>
              </a:solidFill>
              <a:effectLst>
                <a:outerShdw blurRad="38100" dist="38100" dir="2700000" algn="tl">
                  <a:srgbClr val="000000">
                    <a:alpha val="43137"/>
                  </a:srgbClr>
                </a:outerShdw>
              </a:effectLst>
            </a:endParaRPr>
          </a:p>
          <a:p>
            <a:pPr marL="0" lvl="1">
              <a:tabLst>
                <a:tab pos="2689225" algn="l"/>
              </a:tabLst>
            </a:pPr>
            <a:endParaRPr lang="fr-FR" sz="2800" b="1" dirty="0">
              <a:solidFill>
                <a:srgbClr val="4584D3"/>
              </a:solidFill>
            </a:endParaRPr>
          </a:p>
          <a:p>
            <a:pPr marL="0" lvl="1"/>
            <a:r>
              <a:rPr lang="fr-FR" sz="2800" dirty="0">
                <a:solidFill>
                  <a:srgbClr val="4584D3"/>
                </a:solidFill>
              </a:rPr>
              <a:t>		</a:t>
            </a:r>
          </a:p>
          <a:p>
            <a:pPr marL="800053" lvl="1" indent="-342900">
              <a:buFontTx/>
              <a:buChar char="-"/>
            </a:pPr>
            <a:endParaRPr lang="fr-FR" sz="2800" b="1" spc="-1" dirty="0">
              <a:solidFill>
                <a:srgbClr val="4584D3"/>
              </a:solidFill>
              <a:uFill>
                <a:solidFill>
                  <a:srgbClr val="FFFFFF"/>
                </a:solidFill>
              </a:uFill>
              <a:latin typeface="Calibri"/>
            </a:endParaRPr>
          </a:p>
          <a:p>
            <a:pPr marL="342900" indent="-342900">
              <a:buFontTx/>
              <a:buChar char="-"/>
            </a:pPr>
            <a:endParaRPr lang="fr-FR" sz="2800" spc="-1" dirty="0">
              <a:solidFill>
                <a:srgbClr val="4584D3"/>
              </a:solidFill>
              <a:uFill>
                <a:solidFill>
                  <a:srgbClr val="FFFFFF"/>
                </a:solidFill>
              </a:uFill>
              <a:latin typeface="Calibri"/>
            </a:endParaRPr>
          </a:p>
          <a:p>
            <a:pPr marL="342900" indent="-342900">
              <a:buFontTx/>
              <a:buChar char="-"/>
            </a:pPr>
            <a:endParaRPr lang="fr-FR" sz="2800" b="1" spc="-1" dirty="0">
              <a:solidFill>
                <a:srgbClr val="4584D3"/>
              </a:solidFill>
              <a:uFill>
                <a:solidFill>
                  <a:srgbClr val="FFFFFF"/>
                </a:solidFill>
              </a:uFill>
              <a:latin typeface="Calibri"/>
            </a:endParaRPr>
          </a:p>
        </p:txBody>
      </p:sp>
      <p:sp>
        <p:nvSpPr>
          <p:cNvPr id="6" name="Rectangle 5">
            <a:extLst>
              <a:ext uri="{FF2B5EF4-FFF2-40B4-BE49-F238E27FC236}">
                <a16:creationId xmlns:a16="http://schemas.microsoft.com/office/drawing/2014/main" id="{5CE07496-0300-4AD3-8F7D-1814BAD02174}"/>
              </a:ext>
            </a:extLst>
          </p:cNvPr>
          <p:cNvSpPr/>
          <p:nvPr/>
        </p:nvSpPr>
        <p:spPr>
          <a:xfrm>
            <a:off x="259518" y="5236800"/>
            <a:ext cx="7897296" cy="1446550"/>
          </a:xfrm>
          <a:prstGeom prst="rect">
            <a:avLst/>
          </a:prstGeom>
        </p:spPr>
        <p:txBody>
          <a:bodyPr wrap="square">
            <a:spAutoFit/>
          </a:bodyPr>
          <a:lstStyle/>
          <a:p>
            <a:pPr lvl="0"/>
            <a:r>
              <a:rPr lang="fr-FR" sz="3200" b="1" dirty="0">
                <a:solidFill>
                  <a:srgbClr val="FF6600"/>
                </a:solidFill>
              </a:rPr>
              <a:t>Principe:</a:t>
            </a:r>
          </a:p>
          <a:p>
            <a:pPr lvl="0"/>
            <a:r>
              <a:rPr lang="fr-FR" sz="2800" dirty="0">
                <a:solidFill>
                  <a:srgbClr val="4584D3"/>
                </a:solidFill>
              </a:rPr>
              <a:t>Demande de subventions</a:t>
            </a:r>
          </a:p>
          <a:p>
            <a:pPr lvl="0"/>
            <a:r>
              <a:rPr lang="fr-FR" sz="2800" dirty="0">
                <a:solidFill>
                  <a:srgbClr val="4584D3"/>
                </a:solidFill>
              </a:rPr>
              <a:t>Engager et signer les marchés</a:t>
            </a:r>
          </a:p>
        </p:txBody>
      </p:sp>
      <p:pic>
        <p:nvPicPr>
          <p:cNvPr id="7" name="Image 6">
            <a:extLst>
              <a:ext uri="{FF2B5EF4-FFF2-40B4-BE49-F238E27FC236}">
                <a16:creationId xmlns:a16="http://schemas.microsoft.com/office/drawing/2014/main" id="{3CDFB049-B101-4B57-A4AF-2021D6C4B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1720089"/>
            <a:ext cx="3337872" cy="5014819"/>
          </a:xfrm>
          <a:prstGeom prst="rect">
            <a:avLst/>
          </a:prstGeom>
        </p:spPr>
      </p:pic>
      <p:pic>
        <p:nvPicPr>
          <p:cNvPr id="9" name="Image 8">
            <a:extLst>
              <a:ext uri="{FF2B5EF4-FFF2-40B4-BE49-F238E27FC236}">
                <a16:creationId xmlns:a16="http://schemas.microsoft.com/office/drawing/2014/main" id="{B4BC37F7-1630-4C22-8C9B-271835EA9F20}"/>
              </a:ext>
            </a:extLst>
          </p:cNvPr>
          <p:cNvPicPr>
            <a:picLocks noChangeAspect="1"/>
          </p:cNvPicPr>
          <p:nvPr/>
        </p:nvPicPr>
        <p:blipFill>
          <a:blip r:embed="rId3"/>
          <a:stretch>
            <a:fillRect/>
          </a:stretch>
        </p:blipFill>
        <p:spPr>
          <a:xfrm>
            <a:off x="539552" y="2039466"/>
            <a:ext cx="4404424" cy="3284521"/>
          </a:xfrm>
          <a:prstGeom prst="rect">
            <a:avLst/>
          </a:prstGeom>
        </p:spPr>
      </p:pic>
    </p:spTree>
    <p:extLst>
      <p:ext uri="{BB962C8B-B14F-4D97-AF65-F5344CB8AC3E}">
        <p14:creationId xmlns:p14="http://schemas.microsoft.com/office/powerpoint/2010/main" val="2320824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7719A96-8B1B-4434-8128-730E71AE9BAB}"/>
              </a:ext>
            </a:extLst>
          </p:cNvPr>
          <p:cNvSpPr>
            <a:spLocks noGrp="1"/>
          </p:cNvSpPr>
          <p:nvPr>
            <p:ph idx="1"/>
          </p:nvPr>
        </p:nvSpPr>
        <p:spPr>
          <a:xfrm>
            <a:off x="969264" y="2122552"/>
            <a:ext cx="7315200" cy="4474800"/>
          </a:xfrm>
        </p:spPr>
        <p:txBody>
          <a:bodyPr>
            <a:normAutofit/>
          </a:bodyPr>
          <a:lstStyle/>
          <a:p>
            <a:pPr>
              <a:lnSpc>
                <a:spcPct val="110000"/>
              </a:lnSpc>
              <a:buFont typeface="Arial" panose="020B0604020202020204" pitchFamily="34" charset="0"/>
              <a:buChar char="•"/>
            </a:pPr>
            <a:r>
              <a:rPr lang="en-US" dirty="0" err="1">
                <a:solidFill>
                  <a:srgbClr val="4584D3"/>
                </a:solidFill>
              </a:rPr>
              <a:t>Coût</a:t>
            </a:r>
            <a:r>
              <a:rPr lang="en-US" dirty="0">
                <a:solidFill>
                  <a:srgbClr val="4584D3"/>
                </a:solidFill>
              </a:rPr>
              <a:t> : </a:t>
            </a:r>
            <a:r>
              <a:rPr lang="en-US" b="1" dirty="0">
                <a:solidFill>
                  <a:srgbClr val="4584D3"/>
                </a:solidFill>
                <a:effectLst>
                  <a:outerShdw blurRad="38100" dist="38100" dir="2700000" algn="tl">
                    <a:srgbClr val="000000">
                      <a:alpha val="43137"/>
                    </a:srgbClr>
                  </a:outerShdw>
                </a:effectLst>
              </a:rPr>
              <a:t>15 000 € TTC</a:t>
            </a:r>
          </a:p>
          <a:p>
            <a:pPr>
              <a:lnSpc>
                <a:spcPct val="110000"/>
              </a:lnSpc>
              <a:buFont typeface="Arial" panose="020B0604020202020204" pitchFamily="34" charset="0"/>
              <a:buChar char="•"/>
            </a:pPr>
            <a:endParaRPr lang="fr-FR" sz="1400" dirty="0">
              <a:solidFill>
                <a:srgbClr val="4584D3"/>
              </a:solidFill>
            </a:endParaRPr>
          </a:p>
          <a:p>
            <a:pPr>
              <a:lnSpc>
                <a:spcPct val="110000"/>
              </a:lnSpc>
              <a:buFont typeface="Arial" panose="020B0604020202020204" pitchFamily="34" charset="0"/>
              <a:buChar char="•"/>
            </a:pPr>
            <a:r>
              <a:rPr lang="fr-FR" dirty="0">
                <a:solidFill>
                  <a:srgbClr val="4584D3"/>
                </a:solidFill>
              </a:rPr>
              <a:t>Objectifs : </a:t>
            </a:r>
          </a:p>
          <a:p>
            <a:pPr lvl="1">
              <a:buFont typeface="Arial" panose="020B0604020202020204" pitchFamily="34" charset="0"/>
              <a:buChar char="•"/>
            </a:pPr>
            <a:r>
              <a:rPr lang="fr-FR" sz="2000" dirty="0">
                <a:solidFill>
                  <a:srgbClr val="4584D3"/>
                </a:solidFill>
              </a:rPr>
              <a:t>Opérations de communication pour tous les habitants du BV</a:t>
            </a:r>
          </a:p>
          <a:p>
            <a:pPr lvl="1">
              <a:buFont typeface="Arial" panose="020B0604020202020204" pitchFamily="34" charset="0"/>
              <a:buChar char="•"/>
            </a:pPr>
            <a:r>
              <a:rPr lang="fr-FR" sz="2000" dirty="0">
                <a:solidFill>
                  <a:srgbClr val="4584D3"/>
                </a:solidFill>
              </a:rPr>
              <a:t>Mise en ligne de newsletter, agenda des sorties et réunions…</a:t>
            </a:r>
          </a:p>
          <a:p>
            <a:pPr>
              <a:buFont typeface="Arial" panose="020B0604020202020204" pitchFamily="34" charset="0"/>
              <a:buChar char="•"/>
            </a:pPr>
            <a:endParaRPr lang="fr-FR" sz="1400" dirty="0">
              <a:solidFill>
                <a:srgbClr val="4584D3"/>
              </a:solidFill>
            </a:endParaRPr>
          </a:p>
          <a:p>
            <a:pPr>
              <a:buFont typeface="Arial" panose="020B0604020202020204" pitchFamily="34" charset="0"/>
              <a:buChar char="•"/>
            </a:pPr>
            <a:r>
              <a:rPr lang="fr-FR" dirty="0">
                <a:solidFill>
                  <a:srgbClr val="4584D3"/>
                </a:solidFill>
              </a:rPr>
              <a:t>Plan de financement :</a:t>
            </a:r>
          </a:p>
          <a:p>
            <a:pPr lvl="2">
              <a:tabLst>
                <a:tab pos="4124325" algn="r"/>
                <a:tab pos="4308475" algn="l"/>
                <a:tab pos="6096000" algn="r"/>
              </a:tabLst>
            </a:pPr>
            <a:r>
              <a:rPr lang="fr-FR" dirty="0">
                <a:solidFill>
                  <a:srgbClr val="4584D3"/>
                </a:solidFill>
              </a:rPr>
              <a:t>Agence de l’eau	60 %	</a:t>
            </a:r>
            <a:r>
              <a:rPr lang="fr-FR" dirty="0">
                <a:solidFill>
                  <a:srgbClr val="4584D3"/>
                </a:solidFill>
                <a:sym typeface="Wingdings" panose="05000000000000000000" pitchFamily="2" charset="2"/>
              </a:rPr>
              <a:t>	9 000 € TTC</a:t>
            </a:r>
          </a:p>
          <a:p>
            <a:pPr lvl="2">
              <a:tabLst>
                <a:tab pos="4124325" algn="r"/>
                <a:tab pos="4308475" algn="l"/>
                <a:tab pos="6096000" algn="r"/>
              </a:tabLst>
            </a:pPr>
            <a:r>
              <a:rPr lang="fr-FR" dirty="0">
                <a:solidFill>
                  <a:srgbClr val="4584D3"/>
                </a:solidFill>
                <a:sym typeface="Wingdings" panose="05000000000000000000" pitchFamily="2" charset="2"/>
              </a:rPr>
              <a:t>CR Sud PACA	20 %		3 000 € TTC</a:t>
            </a:r>
          </a:p>
          <a:p>
            <a:pPr lvl="2">
              <a:tabLst>
                <a:tab pos="4124325" algn="r"/>
                <a:tab pos="4308475" algn="l"/>
                <a:tab pos="6096000" algn="r"/>
              </a:tabLst>
            </a:pPr>
            <a:r>
              <a:rPr lang="fr-FR" dirty="0">
                <a:solidFill>
                  <a:srgbClr val="4584D3"/>
                </a:solidFill>
                <a:sym typeface="Wingdings" panose="05000000000000000000" pitchFamily="2" charset="2"/>
              </a:rPr>
              <a:t>SMIGIBA	20 %		3 000 € TTC</a:t>
            </a:r>
            <a:endParaRPr lang="fr-FR" dirty="0">
              <a:solidFill>
                <a:srgbClr val="4584D3"/>
              </a:solidFill>
            </a:endParaRPr>
          </a:p>
        </p:txBody>
      </p:sp>
      <p:sp>
        <p:nvSpPr>
          <p:cNvPr id="3" name="Titre 2">
            <a:extLst>
              <a:ext uri="{FF2B5EF4-FFF2-40B4-BE49-F238E27FC236}">
                <a16:creationId xmlns:a16="http://schemas.microsoft.com/office/drawing/2014/main" id="{90D7CE90-A778-4E70-9BA1-EC23BA3D2FD1}"/>
              </a:ext>
            </a:extLst>
          </p:cNvPr>
          <p:cNvSpPr>
            <a:spLocks noGrp="1"/>
          </p:cNvSpPr>
          <p:nvPr>
            <p:ph type="title"/>
          </p:nvPr>
        </p:nvSpPr>
        <p:spPr>
          <a:xfrm>
            <a:off x="457200" y="664104"/>
            <a:ext cx="8229600" cy="892688"/>
          </a:xfrm>
        </p:spPr>
        <p:txBody>
          <a:bodyPr>
            <a:normAutofit fontScale="90000"/>
          </a:bodyPr>
          <a:lstStyle/>
          <a:p>
            <a:r>
              <a:rPr lang="fr-FR" dirty="0"/>
              <a:t>Délibération : bulletin annuel 2021</a:t>
            </a:r>
            <a:br>
              <a:rPr lang="fr-FR" dirty="0"/>
            </a:br>
            <a:r>
              <a:rPr lang="fr-FR" dirty="0"/>
              <a:t>et site internet</a:t>
            </a:r>
            <a:br>
              <a:rPr lang="fr-FR" sz="4000" dirty="0"/>
            </a:br>
            <a:r>
              <a:rPr lang="fr-FR" sz="4000" dirty="0"/>
              <a:t>			</a:t>
            </a:r>
            <a:endParaRPr lang="en-US" dirty="0"/>
          </a:p>
        </p:txBody>
      </p:sp>
    </p:spTree>
    <p:extLst>
      <p:ext uri="{BB962C8B-B14F-4D97-AF65-F5344CB8AC3E}">
        <p14:creationId xmlns:p14="http://schemas.microsoft.com/office/powerpoint/2010/main" val="3669985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0D7CE90-A778-4E70-9BA1-EC23BA3D2FD1}"/>
              </a:ext>
            </a:extLst>
          </p:cNvPr>
          <p:cNvSpPr>
            <a:spLocks noGrp="1"/>
          </p:cNvSpPr>
          <p:nvPr>
            <p:ph type="ctrTitle"/>
          </p:nvPr>
        </p:nvSpPr>
        <p:spPr/>
        <p:txBody>
          <a:bodyPr>
            <a:normAutofit/>
          </a:bodyPr>
          <a:lstStyle/>
          <a:p>
            <a:r>
              <a:rPr lang="fr-FR" dirty="0"/>
              <a:t>Points divers</a:t>
            </a:r>
            <a:endParaRPr lang="en-US" dirty="0"/>
          </a:p>
        </p:txBody>
      </p:sp>
    </p:spTree>
    <p:extLst>
      <p:ext uri="{BB962C8B-B14F-4D97-AF65-F5344CB8AC3E}">
        <p14:creationId xmlns:p14="http://schemas.microsoft.com/office/powerpoint/2010/main" val="2181392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1F19D18-5938-44B0-9837-2AD96DC659B0}"/>
              </a:ext>
            </a:extLst>
          </p:cNvPr>
          <p:cNvSpPr>
            <a:spLocks noGrp="1"/>
          </p:cNvSpPr>
          <p:nvPr>
            <p:ph type="title" idx="4294967295"/>
          </p:nvPr>
        </p:nvSpPr>
        <p:spPr>
          <a:xfrm>
            <a:off x="457200" y="-171400"/>
            <a:ext cx="8229600" cy="1252537"/>
          </a:xfrm>
        </p:spPr>
        <p:txBody>
          <a:bodyPr/>
          <a:lstStyle/>
          <a:p>
            <a:r>
              <a:rPr lang="fr-FR" dirty="0"/>
              <a:t>Révision des statuts</a:t>
            </a:r>
          </a:p>
        </p:txBody>
      </p:sp>
      <p:sp>
        <p:nvSpPr>
          <p:cNvPr id="2" name="Rectangle 1">
            <a:extLst>
              <a:ext uri="{FF2B5EF4-FFF2-40B4-BE49-F238E27FC236}">
                <a16:creationId xmlns:a16="http://schemas.microsoft.com/office/drawing/2014/main" id="{535B3A46-8AD2-46EE-A4A4-6FABC21D7B88}"/>
              </a:ext>
            </a:extLst>
          </p:cNvPr>
          <p:cNvSpPr/>
          <p:nvPr/>
        </p:nvSpPr>
        <p:spPr>
          <a:xfrm>
            <a:off x="457200" y="1081137"/>
            <a:ext cx="8229600" cy="5834161"/>
          </a:xfrm>
          <a:prstGeom prst="rect">
            <a:avLst/>
          </a:prstGeom>
          <a:noFill/>
        </p:spPr>
        <p:txBody>
          <a:bodyPr wrap="square">
            <a:spAutoFit/>
          </a:bodyPr>
          <a:lstStyle/>
          <a:p>
            <a:pPr algn="just">
              <a:lnSpc>
                <a:spcPct val="120000"/>
              </a:lnSpc>
              <a:spcAft>
                <a:spcPts val="700"/>
              </a:spcAft>
            </a:pPr>
            <a:r>
              <a:rPr lang="fr-FR" sz="1600"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Rappel du contexte :</a:t>
            </a:r>
            <a:endParaRPr lang="fr-FR" sz="1600" b="1"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gn="just">
              <a:lnSpc>
                <a:spcPct val="120000"/>
              </a:lnSpc>
              <a:spcAft>
                <a:spcPts val="700"/>
              </a:spcAft>
            </a:pPr>
            <a:r>
              <a:rPr lang="fr-FR" sz="1600" kern="150" dirty="0">
                <a:solidFill>
                  <a:srgbClr val="4584D3"/>
                </a:solidFill>
                <a:latin typeface="Calibri" panose="020F0502020204030204" pitchFamily="34" charset="0"/>
                <a:ea typeface="Calibri" panose="020F0502020204030204" pitchFamily="34" charset="0"/>
              </a:rPr>
              <a:t>Etape 1 : Le SMIGIBA devra délibérer pour modifier ses statuts.</a:t>
            </a:r>
          </a:p>
          <a:p>
            <a:pPr algn="just">
              <a:lnSpc>
                <a:spcPct val="120000"/>
              </a:lnSpc>
              <a:spcAft>
                <a:spcPts val="700"/>
              </a:spcAft>
            </a:pPr>
            <a:r>
              <a:rPr lang="fr-FR" sz="1600" kern="150" dirty="0">
                <a:solidFill>
                  <a:srgbClr val="4584D3"/>
                </a:solidFill>
                <a:latin typeface="Calibri" panose="020F0502020204030204" pitchFamily="34" charset="0"/>
                <a:ea typeface="Calibri" panose="020F0502020204030204" pitchFamily="34" charset="0"/>
              </a:rPr>
              <a:t>Etape 2 : Les EPCI membres auront ensuite 3 mois pour se positionner sur la révision statutaire.</a:t>
            </a:r>
          </a:p>
          <a:p>
            <a:pPr algn="just">
              <a:lnSpc>
                <a:spcPct val="120000"/>
              </a:lnSpc>
              <a:spcAft>
                <a:spcPts val="700"/>
              </a:spcAft>
            </a:pPr>
            <a:endParaRPr lang="fr-FR" sz="1600" b="1" kern="150" dirty="0">
              <a:solidFill>
                <a:srgbClr val="4584D3"/>
              </a:solidFill>
              <a:latin typeface="Calibri" panose="020F0502020204030204" pitchFamily="34" charset="0"/>
              <a:ea typeface="Calibri" panose="020F0502020204030204" pitchFamily="34" charset="0"/>
            </a:endParaRPr>
          </a:p>
          <a:p>
            <a:pPr algn="just">
              <a:lnSpc>
                <a:spcPct val="120000"/>
              </a:lnSpc>
              <a:spcAft>
                <a:spcPts val="700"/>
              </a:spcAft>
            </a:pPr>
            <a:r>
              <a:rPr lang="fr-FR" sz="1600"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Démarche concertée réalisée et proposée :</a:t>
            </a:r>
            <a:endParaRPr lang="fr-FR" sz="1600" b="1"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Rencontre des directeurs des EPCI faite le 11/02/21 </a:t>
            </a: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Commission GEMAPI du SMIGIBA : 16/02/21</a:t>
            </a: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Réunion de bureau : 17/02/21</a:t>
            </a: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Réunion de bureau : 02/03/21</a:t>
            </a: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Conseil syndical de présentation de la démarche : 10/03/21</a:t>
            </a: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Rencontre des présidents des EPCI : fin-mars / début avril</a:t>
            </a: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Présentation en conseils/bureaux communautaires : avril</a:t>
            </a: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Commission GEMAPI du SMIGIBA/ Réunion de bureau : fin avril si besoin de revoir des articles</a:t>
            </a: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Conseil syndical d’approbation de la révision statutaire : fin avril/début mai</a:t>
            </a:r>
          </a:p>
          <a:p>
            <a:pPr algn="just">
              <a:lnSpc>
                <a:spcPct val="120000"/>
              </a:lnSpc>
              <a:spcAft>
                <a:spcPts val="700"/>
              </a:spcAft>
            </a:pPr>
            <a:endParaRPr lang="fr-FR" sz="600" kern="150" dirty="0">
              <a:solidFill>
                <a:srgbClr val="4584D3"/>
              </a:solidFill>
              <a:latin typeface="Calibri" panose="020F0502020204030204" pitchFamily="34" charset="0"/>
              <a:ea typeface="Calibri" panose="020F0502020204030204" pitchFamily="34" charset="0"/>
            </a:endParaRPr>
          </a:p>
          <a:p>
            <a:pPr algn="ctr">
              <a:lnSpc>
                <a:spcPct val="120000"/>
              </a:lnSpc>
              <a:spcAft>
                <a:spcPts val="700"/>
              </a:spcAft>
            </a:pPr>
            <a:r>
              <a:rPr lang="fr-FR" b="1" kern="150" dirty="0">
                <a:solidFill>
                  <a:srgbClr val="FF9933"/>
                </a:solidFill>
                <a:latin typeface="Calibri" panose="020F0502020204030204" pitchFamily="34" charset="0"/>
                <a:ea typeface="Calibri" panose="020F0502020204030204" pitchFamily="34" charset="0"/>
              </a:rPr>
              <a:t>-&gt; L’objectif est d’avoir les statuts révisés pour fin 2021</a:t>
            </a:r>
            <a:endParaRPr lang="fr-FR" sz="1600" b="1" kern="150" dirty="0">
              <a:solidFill>
                <a:srgbClr val="FF9933"/>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28948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1F19D18-5938-44B0-9837-2AD96DC659B0}"/>
              </a:ext>
            </a:extLst>
          </p:cNvPr>
          <p:cNvSpPr>
            <a:spLocks noGrp="1"/>
          </p:cNvSpPr>
          <p:nvPr>
            <p:ph type="title" idx="4294967295"/>
          </p:nvPr>
        </p:nvSpPr>
        <p:spPr>
          <a:xfrm>
            <a:off x="457200" y="-171400"/>
            <a:ext cx="8229600" cy="1252537"/>
          </a:xfrm>
        </p:spPr>
        <p:txBody>
          <a:bodyPr/>
          <a:lstStyle/>
          <a:p>
            <a:r>
              <a:rPr lang="fr-FR" dirty="0"/>
              <a:t>Révision des statuts</a:t>
            </a:r>
          </a:p>
        </p:txBody>
      </p:sp>
      <p:sp>
        <p:nvSpPr>
          <p:cNvPr id="2" name="Rectangle 1">
            <a:extLst>
              <a:ext uri="{FF2B5EF4-FFF2-40B4-BE49-F238E27FC236}">
                <a16:creationId xmlns:a16="http://schemas.microsoft.com/office/drawing/2014/main" id="{535B3A46-8AD2-46EE-A4A4-6FABC21D7B88}"/>
              </a:ext>
            </a:extLst>
          </p:cNvPr>
          <p:cNvSpPr/>
          <p:nvPr/>
        </p:nvSpPr>
        <p:spPr>
          <a:xfrm>
            <a:off x="395536" y="908720"/>
            <a:ext cx="8686800" cy="5896999"/>
          </a:xfrm>
          <a:prstGeom prst="rect">
            <a:avLst/>
          </a:prstGeom>
          <a:noFill/>
        </p:spPr>
        <p:txBody>
          <a:bodyPr wrap="square">
            <a:spAutoFit/>
          </a:bodyPr>
          <a:lstStyle/>
          <a:p>
            <a:pPr algn="just">
              <a:lnSpc>
                <a:spcPct val="120000"/>
              </a:lnSpc>
              <a:spcAft>
                <a:spcPts val="700"/>
              </a:spcAft>
            </a:pPr>
            <a:r>
              <a:rPr lang="fr-FR" sz="1600"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Membres :</a:t>
            </a:r>
            <a:endParaRPr lang="fr-FR" sz="1600" b="1"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gn="just">
              <a:lnSpc>
                <a:spcPct val="120000"/>
              </a:lnSpc>
              <a:spcAft>
                <a:spcPts val="700"/>
              </a:spcAft>
            </a:pPr>
            <a:r>
              <a:rPr lang="fr-FR" sz="1600" kern="150" dirty="0">
                <a:solidFill>
                  <a:srgbClr val="4584D3"/>
                </a:solidFill>
                <a:latin typeface="Calibri" panose="020F0502020204030204" pitchFamily="34" charset="0"/>
                <a:ea typeface="Calibri" panose="020F0502020204030204" pitchFamily="34" charset="0"/>
              </a:rPr>
              <a:t>4 EPCI: CCSB, CCBD, CCBDP, CCD</a:t>
            </a:r>
          </a:p>
          <a:p>
            <a:pPr marL="285750" indent="-285750" algn="just">
              <a:lnSpc>
                <a:spcPct val="120000"/>
              </a:lnSpc>
              <a:spcAft>
                <a:spcPts val="700"/>
              </a:spcAft>
              <a:buFont typeface="Wingdings" panose="05000000000000000000" pitchFamily="2" charset="2"/>
              <a:buChar char="ü"/>
            </a:pPr>
            <a:r>
              <a:rPr lang="fr-FR" sz="1600" kern="150" dirty="0">
                <a:solidFill>
                  <a:srgbClr val="4584D3"/>
                </a:solidFill>
                <a:latin typeface="Calibri" panose="020F0502020204030204" pitchFamily="34" charset="0"/>
                <a:ea typeface="Calibri" panose="020F0502020204030204" pitchFamily="34" charset="0"/>
              </a:rPr>
              <a:t>Détails des communes (ajustement des noms de communes, ajout de la Bâtie des fonds (26))</a:t>
            </a:r>
          </a:p>
          <a:p>
            <a:pPr marL="285750" indent="-285750" algn="just">
              <a:lnSpc>
                <a:spcPct val="120000"/>
              </a:lnSpc>
              <a:spcAft>
                <a:spcPts val="700"/>
              </a:spcAft>
              <a:buFont typeface="Wingdings" panose="05000000000000000000" pitchFamily="2" charset="2"/>
              <a:buChar char="ü"/>
            </a:pPr>
            <a:r>
              <a:rPr lang="fr-FR" sz="1600" kern="150" dirty="0">
                <a:solidFill>
                  <a:srgbClr val="4584D3"/>
                </a:solidFill>
                <a:latin typeface="Calibri" panose="020F0502020204030204" pitchFamily="34" charset="0"/>
                <a:ea typeface="Calibri" panose="020F0502020204030204" pitchFamily="34" charset="0"/>
              </a:rPr>
              <a:t>Sont concernées communes dont la surface dans le BV du Buëch est &gt; 1%</a:t>
            </a:r>
          </a:p>
          <a:p>
            <a:pPr algn="just">
              <a:lnSpc>
                <a:spcPct val="120000"/>
              </a:lnSpc>
              <a:spcAft>
                <a:spcPts val="700"/>
              </a:spcAft>
            </a:pPr>
            <a:endParaRPr lang="fr-FR" sz="700" kern="150" dirty="0">
              <a:solidFill>
                <a:srgbClr val="4584D3"/>
              </a:solidFill>
              <a:latin typeface="Calibri" panose="020F0502020204030204" pitchFamily="34" charset="0"/>
              <a:ea typeface="Calibri" panose="020F0502020204030204" pitchFamily="34" charset="0"/>
            </a:endParaRPr>
          </a:p>
          <a:p>
            <a:pPr algn="just">
              <a:lnSpc>
                <a:spcPct val="120000"/>
              </a:lnSpc>
              <a:spcAft>
                <a:spcPts val="700"/>
              </a:spcAft>
            </a:pPr>
            <a:r>
              <a:rPr lang="fr-FR" sz="1600"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Compétences :</a:t>
            </a:r>
            <a:endParaRPr lang="fr-FR" sz="1600" b="1"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GEMAPI: alinéas 1, 2, 5, 8 du L211-7 du Code de l’Environnement</a:t>
            </a:r>
          </a:p>
          <a:p>
            <a:pPr marL="742903" lvl="1" indent="-285750">
              <a:buFont typeface="Arial" panose="020B0604020202020204" pitchFamily="34" charset="0"/>
              <a:buChar char="•"/>
            </a:pPr>
            <a:r>
              <a:rPr lang="fr-FR" sz="1400" dirty="0"/>
              <a:t>1° L'aménagement d'un bassin ou d'une fraction de bassin hydrographique ;</a:t>
            </a:r>
          </a:p>
          <a:p>
            <a:pPr marL="742903" lvl="1" indent="-285750">
              <a:buFont typeface="Arial" panose="020B0604020202020204" pitchFamily="34" charset="0"/>
              <a:buChar char="•"/>
            </a:pPr>
            <a:r>
              <a:rPr lang="fr-FR" sz="1400" dirty="0"/>
              <a:t>2° L'entretien et l'aménagement d'un cours d'eau, canal, lac ou plan d'eau, y compris les accès à ce cours d'eau, à ce canal, à ce lac ou à ce plan d'eau ;</a:t>
            </a:r>
          </a:p>
          <a:p>
            <a:pPr marL="742903" lvl="1" indent="-285750" algn="just">
              <a:spcAft>
                <a:spcPts val="595"/>
              </a:spcAft>
              <a:buFont typeface="Arial" panose="020B0604020202020204" pitchFamily="34" charset="0"/>
              <a:buChar char="•"/>
            </a:pPr>
            <a:r>
              <a:rPr lang="fr-FR" sz="1400" dirty="0"/>
              <a:t>5° La défense contre les inondations et contre la mer ;</a:t>
            </a:r>
          </a:p>
          <a:p>
            <a:pPr marL="742903" lvl="1" indent="-285750" algn="just">
              <a:spcAft>
                <a:spcPts val="595"/>
              </a:spcAft>
              <a:buFont typeface="Arial" panose="020B0604020202020204" pitchFamily="34" charset="0"/>
              <a:buChar char="•"/>
            </a:pPr>
            <a:r>
              <a:rPr lang="fr-FR" sz="1400" dirty="0"/>
              <a:t>8° La protection et la restauration des sites, des écosystèmes aquatiques et des zones humides ainsi que des formations boisées riveraines ;</a:t>
            </a:r>
            <a:endParaRPr lang="fr-FR" sz="1400" kern="150" dirty="0">
              <a:solidFill>
                <a:srgbClr val="4584D3"/>
              </a:solidFill>
              <a:ea typeface="Times New Roman" panose="02020603050405020304" pitchFamily="18" charset="0"/>
              <a:cs typeface="Arial" panose="020B0604020202020204" pitchFamily="34" charset="0"/>
            </a:endParaRP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Hors GEMAPI: alinéas 7, 11, 12 du L211-7 du Code de l’Environnement</a:t>
            </a:r>
          </a:p>
          <a:p>
            <a:pPr marL="628603" lvl="1" indent="-171450" algn="just">
              <a:spcAft>
                <a:spcPts val="595"/>
              </a:spcAft>
              <a:buFont typeface="Arial" panose="020B0604020202020204" pitchFamily="34" charset="0"/>
              <a:buChar char="•"/>
            </a:pPr>
            <a:r>
              <a:rPr lang="fr-FR" sz="1400" dirty="0"/>
              <a:t>7° La protection et la conservation des eaux superficielles et souterraines ;</a:t>
            </a:r>
          </a:p>
          <a:p>
            <a:pPr marL="628603" lvl="1" indent="-171450">
              <a:buFont typeface="Arial" panose="020B0604020202020204" pitchFamily="34" charset="0"/>
              <a:buChar char="•"/>
            </a:pPr>
            <a:r>
              <a:rPr lang="fr-FR" sz="1400" dirty="0"/>
              <a:t>11° La mise en place et l'exploitation de dispositifs de surveillance de la ressource en eau et des milieux aquatiques ;</a:t>
            </a:r>
          </a:p>
          <a:p>
            <a:pPr marL="628603" lvl="1" indent="-171450">
              <a:buFont typeface="Arial" panose="020B0604020202020204" pitchFamily="34" charset="0"/>
              <a:buChar char="•"/>
            </a:pPr>
            <a:r>
              <a:rPr lang="fr-FR" sz="1400" dirty="0"/>
              <a:t>12° L'animation et la concertation dans les domaines de la prévention du risque d'inondation ainsi que de la gestion et de la protection de la ressource en eau et des milieux aquatiques dans un sous-bassin ou un groupement de sous-bassins, ou dans un système aquifère, correspondant à une unité hydrographique.</a:t>
            </a:r>
            <a:endParaRPr lang="fr-FR" dirty="0"/>
          </a:p>
        </p:txBody>
      </p:sp>
    </p:spTree>
    <p:extLst>
      <p:ext uri="{BB962C8B-B14F-4D97-AF65-F5344CB8AC3E}">
        <p14:creationId xmlns:p14="http://schemas.microsoft.com/office/powerpoint/2010/main" val="1031172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1F19D18-5938-44B0-9837-2AD96DC659B0}"/>
              </a:ext>
            </a:extLst>
          </p:cNvPr>
          <p:cNvSpPr>
            <a:spLocks noGrp="1"/>
          </p:cNvSpPr>
          <p:nvPr>
            <p:ph type="title" idx="4294967295"/>
          </p:nvPr>
        </p:nvSpPr>
        <p:spPr>
          <a:xfrm>
            <a:off x="457200" y="-171400"/>
            <a:ext cx="8229600" cy="1252537"/>
          </a:xfrm>
        </p:spPr>
        <p:txBody>
          <a:bodyPr/>
          <a:lstStyle/>
          <a:p>
            <a:r>
              <a:rPr lang="fr-FR" dirty="0"/>
              <a:t>Révision des statuts</a:t>
            </a:r>
          </a:p>
        </p:txBody>
      </p:sp>
      <p:sp>
        <p:nvSpPr>
          <p:cNvPr id="2" name="Rectangle 1">
            <a:extLst>
              <a:ext uri="{FF2B5EF4-FFF2-40B4-BE49-F238E27FC236}">
                <a16:creationId xmlns:a16="http://schemas.microsoft.com/office/drawing/2014/main" id="{535B3A46-8AD2-46EE-A4A4-6FABC21D7B88}"/>
              </a:ext>
            </a:extLst>
          </p:cNvPr>
          <p:cNvSpPr/>
          <p:nvPr/>
        </p:nvSpPr>
        <p:spPr>
          <a:xfrm>
            <a:off x="395536" y="908720"/>
            <a:ext cx="8686800" cy="3232167"/>
          </a:xfrm>
          <a:prstGeom prst="rect">
            <a:avLst/>
          </a:prstGeom>
          <a:noFill/>
        </p:spPr>
        <p:txBody>
          <a:bodyPr wrap="square">
            <a:spAutoFit/>
          </a:bodyPr>
          <a:lstStyle/>
          <a:p>
            <a:pPr algn="just">
              <a:lnSpc>
                <a:spcPct val="120000"/>
              </a:lnSpc>
              <a:spcAft>
                <a:spcPts val="700"/>
              </a:spcAft>
            </a:pPr>
            <a:r>
              <a:rPr lang="fr-FR" sz="1600"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Compétences :</a:t>
            </a:r>
            <a:endParaRPr lang="fr-FR" sz="1600" b="1"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342900" lvl="0" indent="-342900" algn="just">
              <a:spcAft>
                <a:spcPts val="595"/>
              </a:spcAft>
              <a:buFont typeface="Symbol" panose="05050102010706020507" pitchFamily="18" charset="2"/>
              <a:buChar char="-"/>
            </a:pPr>
            <a:r>
              <a:rPr lang="fr-FR" sz="1600" kern="150" dirty="0">
                <a:solidFill>
                  <a:srgbClr val="4584D3"/>
                </a:solidFill>
                <a:ea typeface="Times New Roman" panose="02020603050405020304" pitchFamily="18" charset="0"/>
                <a:cs typeface="Arial" panose="020B0604020202020204" pitchFamily="34" charset="0"/>
              </a:rPr>
              <a:t>Hors GEMAPI</a:t>
            </a:r>
          </a:p>
          <a:p>
            <a:pPr marL="742903" lvl="1" indent="-285750">
              <a:buFont typeface="Arial" panose="020B0604020202020204" pitchFamily="34" charset="0"/>
              <a:buChar char="•"/>
            </a:pPr>
            <a:r>
              <a:rPr lang="fr-FR" sz="1600" kern="150" dirty="0">
                <a:ea typeface="Times New Roman" panose="02020603050405020304" pitchFamily="18" charset="0"/>
                <a:cs typeface="Arial" panose="020B0604020202020204" pitchFamily="34" charset="0"/>
              </a:rPr>
              <a:t>gérer le Domaine Public Fluvial, dans le cadre d’un transfert de propriété ou d’une concession temporaire;</a:t>
            </a:r>
          </a:p>
          <a:p>
            <a:pPr lvl="1"/>
            <a:endParaRPr lang="fr-FR" sz="1600" kern="150" dirty="0">
              <a:ea typeface="Times New Roman" panose="02020603050405020304" pitchFamily="18" charset="0"/>
              <a:cs typeface="Arial" panose="020B0604020202020204" pitchFamily="34" charset="0"/>
            </a:endParaRPr>
          </a:p>
          <a:p>
            <a:pPr marL="742903" lvl="1" indent="-285750">
              <a:buFont typeface="Arial" panose="020B0604020202020204" pitchFamily="34" charset="0"/>
              <a:buChar char="•"/>
            </a:pPr>
            <a:r>
              <a:rPr lang="fr-FR" sz="1600" kern="150" dirty="0">
                <a:ea typeface="Times New Roman" panose="02020603050405020304" pitchFamily="18" charset="0"/>
                <a:cs typeface="Arial" panose="020B0604020202020204" pitchFamily="34" charset="0"/>
              </a:rPr>
              <a:t>assurer la préservation des sites Natura 2000 animés par le SMIGIBA, en élaborant et mettant en œuvre les documents d’objectifs, notamment pour les sites « le Buëch », « le Marais de Manteyer », « les Gorges de la </a:t>
            </a:r>
            <a:r>
              <a:rPr lang="fr-FR" sz="1600" kern="150" dirty="0" err="1">
                <a:ea typeface="Times New Roman" panose="02020603050405020304" pitchFamily="18" charset="0"/>
                <a:cs typeface="Arial" panose="020B0604020202020204" pitchFamily="34" charset="0"/>
              </a:rPr>
              <a:t>Méouge</a:t>
            </a:r>
            <a:r>
              <a:rPr lang="fr-FR" sz="1600" kern="150" dirty="0">
                <a:ea typeface="Times New Roman" panose="02020603050405020304" pitchFamily="18" charset="0"/>
                <a:cs typeface="Arial" panose="020B0604020202020204" pitchFamily="34" charset="0"/>
              </a:rPr>
              <a:t> », « </a:t>
            </a:r>
            <a:r>
              <a:rPr lang="fr-FR" sz="1600" kern="150" dirty="0" err="1">
                <a:ea typeface="Times New Roman" panose="02020603050405020304" pitchFamily="18" charset="0"/>
                <a:cs typeface="Arial" panose="020B0604020202020204" pitchFamily="34" charset="0"/>
              </a:rPr>
              <a:t>Céüse</a:t>
            </a:r>
            <a:r>
              <a:rPr lang="fr-FR" sz="1600" kern="150" dirty="0">
                <a:ea typeface="Times New Roman" panose="02020603050405020304" pitchFamily="18" charset="0"/>
                <a:cs typeface="Arial" panose="020B0604020202020204" pitchFamily="34" charset="0"/>
              </a:rPr>
              <a:t>, montagne d’</a:t>
            </a:r>
            <a:r>
              <a:rPr lang="fr-FR" sz="1600" kern="150" dirty="0" err="1">
                <a:ea typeface="Times New Roman" panose="02020603050405020304" pitchFamily="18" charset="0"/>
                <a:cs typeface="Arial" panose="020B0604020202020204" pitchFamily="34" charset="0"/>
              </a:rPr>
              <a:t>Aujour</a:t>
            </a:r>
            <a:r>
              <a:rPr lang="fr-FR" sz="1600" kern="150" dirty="0">
                <a:ea typeface="Times New Roman" panose="02020603050405020304" pitchFamily="18" charset="0"/>
                <a:cs typeface="Arial" panose="020B0604020202020204" pitchFamily="34" charset="0"/>
              </a:rPr>
              <a:t>, Pic de </a:t>
            </a:r>
            <a:r>
              <a:rPr lang="fr-FR" sz="1600" kern="150" dirty="0" err="1">
                <a:ea typeface="Times New Roman" panose="02020603050405020304" pitchFamily="18" charset="0"/>
                <a:cs typeface="Arial" panose="020B0604020202020204" pitchFamily="34" charset="0"/>
              </a:rPr>
              <a:t>Crigne</a:t>
            </a:r>
            <a:r>
              <a:rPr lang="fr-FR" sz="1600" kern="150" dirty="0">
                <a:ea typeface="Times New Roman" panose="02020603050405020304" pitchFamily="18" charset="0"/>
                <a:cs typeface="Arial" panose="020B0604020202020204" pitchFamily="34" charset="0"/>
              </a:rPr>
              <a:t> et montagne de Saint Genis », « Bec de </a:t>
            </a:r>
            <a:r>
              <a:rPr lang="fr-FR" sz="1600" kern="150" dirty="0" err="1">
                <a:ea typeface="Times New Roman" panose="02020603050405020304" pitchFamily="18" charset="0"/>
                <a:cs typeface="Arial" panose="020B0604020202020204" pitchFamily="34" charset="0"/>
              </a:rPr>
              <a:t>Crigne</a:t>
            </a:r>
            <a:r>
              <a:rPr lang="fr-FR" sz="1600" kern="150" dirty="0">
                <a:ea typeface="Times New Roman" panose="02020603050405020304" pitchFamily="18" charset="0"/>
                <a:cs typeface="Arial" panose="020B0604020202020204" pitchFamily="34" charset="0"/>
              </a:rPr>
              <a:t> » et « Dévoluy </a:t>
            </a:r>
            <a:r>
              <a:rPr lang="fr-FR" sz="1600" kern="150" dirty="0" err="1">
                <a:ea typeface="Times New Roman" panose="02020603050405020304" pitchFamily="18" charset="0"/>
                <a:cs typeface="Arial" panose="020B0604020202020204" pitchFamily="34" charset="0"/>
              </a:rPr>
              <a:t>Durbon</a:t>
            </a:r>
            <a:r>
              <a:rPr lang="fr-FR" sz="1600" kern="150" dirty="0">
                <a:ea typeface="Times New Roman" panose="02020603050405020304" pitchFamily="18" charset="0"/>
                <a:cs typeface="Arial" panose="020B0604020202020204" pitchFamily="34" charset="0"/>
              </a:rPr>
              <a:t> </a:t>
            </a:r>
            <a:r>
              <a:rPr lang="fr-FR" sz="1600" kern="150" dirty="0" err="1">
                <a:ea typeface="Times New Roman" panose="02020603050405020304" pitchFamily="18" charset="0"/>
                <a:cs typeface="Arial" panose="020B0604020202020204" pitchFamily="34" charset="0"/>
              </a:rPr>
              <a:t>Charance</a:t>
            </a:r>
            <a:r>
              <a:rPr lang="fr-FR" sz="1600" kern="150" dirty="0">
                <a:ea typeface="Times New Roman" panose="02020603050405020304" pitchFamily="18" charset="0"/>
                <a:cs typeface="Arial" panose="020B0604020202020204" pitchFamily="34" charset="0"/>
              </a:rPr>
              <a:t> Champsaur » ;</a:t>
            </a:r>
          </a:p>
          <a:p>
            <a:pPr lvl="1"/>
            <a:endParaRPr lang="fr-FR" sz="1600" kern="150" dirty="0">
              <a:ea typeface="Times New Roman" panose="02020603050405020304" pitchFamily="18" charset="0"/>
              <a:cs typeface="Arial" panose="020B0604020202020204" pitchFamily="34" charset="0"/>
            </a:endParaRPr>
          </a:p>
          <a:p>
            <a:pPr marL="742903" lvl="1" indent="-285750">
              <a:buFont typeface="Arial" panose="020B0604020202020204" pitchFamily="34" charset="0"/>
              <a:buChar char="•"/>
            </a:pPr>
            <a:r>
              <a:rPr lang="fr-FR" sz="1600" kern="150" dirty="0">
                <a:ea typeface="Times New Roman" panose="02020603050405020304" pitchFamily="18" charset="0"/>
                <a:cs typeface="Arial" panose="020B0604020202020204" pitchFamily="34" charset="0"/>
              </a:rPr>
              <a:t>élaborer et animer les démarches de gestion intégrée des risques naturels.</a:t>
            </a:r>
          </a:p>
          <a:p>
            <a:pPr marL="742903" lvl="1" indent="-285750">
              <a:buFont typeface="Arial" panose="020B0604020202020204" pitchFamily="34" charset="0"/>
              <a:buChar char="•"/>
            </a:pPr>
            <a:endParaRPr lang="fr-FR" sz="1400" kern="150" dirty="0">
              <a:solidFill>
                <a:srgbClr val="4584D3"/>
              </a:solidFill>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C03C4DEC-B47B-45CE-A01F-D9603CB1B8E8}"/>
              </a:ext>
            </a:extLst>
          </p:cNvPr>
          <p:cNvSpPr/>
          <p:nvPr/>
        </p:nvSpPr>
        <p:spPr>
          <a:xfrm>
            <a:off x="561233" y="4343844"/>
            <a:ext cx="8507288" cy="1754326"/>
          </a:xfrm>
          <a:prstGeom prst="rect">
            <a:avLst/>
          </a:prstGeom>
        </p:spPr>
        <p:txBody>
          <a:bodyPr wrap="square">
            <a:spAutoFit/>
          </a:bodyPr>
          <a:lstStyle/>
          <a:p>
            <a:r>
              <a:rPr lang="fr-FR" dirty="0">
                <a:solidFill>
                  <a:srgbClr val="4584D3"/>
                </a:solidFill>
              </a:rPr>
              <a:t>-&gt; Actions (étude, exécution et exploitation de tous travaux, actions, ouvrages ou installations) concourant aux objectifs poursuivis par le syndicat ou ayant un impact potentiel sur les milieux à l’occasion de leur exécution, pour :</a:t>
            </a:r>
          </a:p>
          <a:p>
            <a:pPr marL="742903" lvl="1" indent="-285750">
              <a:buFont typeface="Arial" panose="020B0604020202020204" pitchFamily="34" charset="0"/>
              <a:buChar char="•"/>
            </a:pPr>
            <a:r>
              <a:rPr lang="fr-FR" dirty="0"/>
              <a:t>les cours d’eau et bassins versants du Buëch ; </a:t>
            </a:r>
          </a:p>
          <a:p>
            <a:pPr marL="742903" lvl="1" indent="-285750">
              <a:buFont typeface="Arial" panose="020B0604020202020204" pitchFamily="34" charset="0"/>
              <a:buChar char="•"/>
            </a:pPr>
            <a:r>
              <a:rPr lang="fr-FR" dirty="0"/>
              <a:t>les sites Natura 2000 dont l’animation est assurée par le Syndicat.</a:t>
            </a:r>
          </a:p>
          <a:p>
            <a:endParaRPr lang="fr-FR" dirty="0"/>
          </a:p>
        </p:txBody>
      </p:sp>
    </p:spTree>
    <p:extLst>
      <p:ext uri="{BB962C8B-B14F-4D97-AF65-F5344CB8AC3E}">
        <p14:creationId xmlns:p14="http://schemas.microsoft.com/office/powerpoint/2010/main" val="2080505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1F19D18-5938-44B0-9837-2AD96DC659B0}"/>
              </a:ext>
            </a:extLst>
          </p:cNvPr>
          <p:cNvSpPr>
            <a:spLocks noGrp="1"/>
          </p:cNvSpPr>
          <p:nvPr>
            <p:ph type="title" idx="4294967295"/>
          </p:nvPr>
        </p:nvSpPr>
        <p:spPr>
          <a:xfrm>
            <a:off x="457200" y="-171400"/>
            <a:ext cx="8229600" cy="1252537"/>
          </a:xfrm>
        </p:spPr>
        <p:txBody>
          <a:bodyPr/>
          <a:lstStyle/>
          <a:p>
            <a:r>
              <a:rPr lang="fr-FR" dirty="0"/>
              <a:t>Révision des statuts</a:t>
            </a:r>
          </a:p>
        </p:txBody>
      </p:sp>
      <p:sp>
        <p:nvSpPr>
          <p:cNvPr id="2" name="Rectangle 1">
            <a:extLst>
              <a:ext uri="{FF2B5EF4-FFF2-40B4-BE49-F238E27FC236}">
                <a16:creationId xmlns:a16="http://schemas.microsoft.com/office/drawing/2014/main" id="{535B3A46-8AD2-46EE-A4A4-6FABC21D7B88}"/>
              </a:ext>
            </a:extLst>
          </p:cNvPr>
          <p:cNvSpPr/>
          <p:nvPr/>
        </p:nvSpPr>
        <p:spPr>
          <a:xfrm>
            <a:off x="395536" y="908720"/>
            <a:ext cx="8686800" cy="5808770"/>
          </a:xfrm>
          <a:prstGeom prst="rect">
            <a:avLst/>
          </a:prstGeom>
          <a:noFill/>
        </p:spPr>
        <p:txBody>
          <a:bodyPr wrap="square">
            <a:spAutoFit/>
          </a:bodyPr>
          <a:lstStyle/>
          <a:p>
            <a:pPr algn="just">
              <a:lnSpc>
                <a:spcPct val="120000"/>
              </a:lnSpc>
              <a:spcAft>
                <a:spcPts val="700"/>
              </a:spcAft>
            </a:pPr>
            <a:r>
              <a:rPr lang="fr-FR" sz="1600"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Gouvernance :</a:t>
            </a:r>
            <a:endParaRPr lang="fr-FR" sz="1600" b="1"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gn="just">
              <a:lnSpc>
                <a:spcPct val="120000"/>
              </a:lnSpc>
              <a:spcAft>
                <a:spcPts val="700"/>
              </a:spcAft>
            </a:pPr>
            <a:r>
              <a:rPr lang="fr-FR" sz="1600" kern="150" dirty="0">
                <a:solidFill>
                  <a:srgbClr val="4584D3"/>
                </a:solidFill>
                <a:latin typeface="Calibri" panose="020F0502020204030204" pitchFamily="34" charset="0"/>
                <a:ea typeface="Calibri" panose="020F0502020204030204" pitchFamily="34" charset="0"/>
              </a:rPr>
              <a:t>Pas de changement par rapport aux statuts actuels</a:t>
            </a:r>
          </a:p>
          <a:p>
            <a:pPr algn="just">
              <a:lnSpc>
                <a:spcPct val="120000"/>
              </a:lnSpc>
              <a:spcAft>
                <a:spcPts val="700"/>
              </a:spcAft>
            </a:pPr>
            <a:endParaRPr lang="fr-FR" sz="700" kern="150" dirty="0">
              <a:solidFill>
                <a:srgbClr val="4584D3"/>
              </a:solidFill>
              <a:latin typeface="Calibri" panose="020F0502020204030204" pitchFamily="34" charset="0"/>
              <a:ea typeface="Calibri" panose="020F0502020204030204" pitchFamily="34" charset="0"/>
            </a:endParaRPr>
          </a:p>
          <a:p>
            <a:pPr algn="just">
              <a:lnSpc>
                <a:spcPct val="120000"/>
              </a:lnSpc>
              <a:spcAft>
                <a:spcPts val="700"/>
              </a:spcAft>
            </a:pPr>
            <a:r>
              <a:rPr lang="fr-FR" sz="1600"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Règlement intérieur:</a:t>
            </a:r>
          </a:p>
          <a:p>
            <a:pPr algn="just">
              <a:lnSpc>
                <a:spcPct val="120000"/>
              </a:lnSpc>
              <a:spcAft>
                <a:spcPts val="700"/>
              </a:spcAft>
            </a:pPr>
            <a:r>
              <a:rPr lang="fr-FR" sz="1600" kern="150" dirty="0">
                <a:solidFill>
                  <a:srgbClr val="4584D3"/>
                </a:solidFill>
                <a:latin typeface="Calibri" panose="020F0502020204030204" pitchFamily="34" charset="0"/>
                <a:ea typeface="Calibri" panose="020F0502020204030204" pitchFamily="34" charset="0"/>
              </a:rPr>
              <a:t>Fonctionnement interne au syndicat</a:t>
            </a:r>
          </a:p>
          <a:p>
            <a:pPr algn="just">
              <a:lnSpc>
                <a:spcPct val="120000"/>
              </a:lnSpc>
              <a:spcAft>
                <a:spcPts val="700"/>
              </a:spcAft>
            </a:pPr>
            <a:r>
              <a:rPr lang="fr-FR" sz="1600" kern="150" dirty="0">
                <a:solidFill>
                  <a:srgbClr val="4584D3"/>
                </a:solidFill>
                <a:latin typeface="Calibri" panose="020F0502020204030204" pitchFamily="34" charset="0"/>
                <a:ea typeface="Calibri" panose="020F0502020204030204" pitchFamily="34" charset="0"/>
              </a:rPr>
              <a:t>Approuvé et modifié par comité syndical</a:t>
            </a:r>
          </a:p>
          <a:p>
            <a:pPr algn="just">
              <a:lnSpc>
                <a:spcPct val="120000"/>
              </a:lnSpc>
              <a:spcAft>
                <a:spcPts val="700"/>
              </a:spcAft>
            </a:pPr>
            <a:endParaRPr lang="fr-FR" sz="1600" kern="150" dirty="0">
              <a:solidFill>
                <a:srgbClr val="4584D3"/>
              </a:solidFill>
              <a:latin typeface="Calibri" panose="020F0502020204030204" pitchFamily="34" charset="0"/>
              <a:ea typeface="Calibri" panose="020F0502020204030204" pitchFamily="34" charset="0"/>
            </a:endParaRPr>
          </a:p>
          <a:p>
            <a:pPr algn="just">
              <a:lnSpc>
                <a:spcPct val="120000"/>
              </a:lnSpc>
              <a:spcAft>
                <a:spcPts val="700"/>
              </a:spcAft>
            </a:pPr>
            <a:r>
              <a:rPr lang="fr-FR" sz="1600"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Participations des EPCI membres</a:t>
            </a:r>
          </a:p>
          <a:p>
            <a:pPr marL="342900" lvl="0" indent="-342900" algn="just">
              <a:spcAft>
                <a:spcPts val="595"/>
              </a:spcAft>
              <a:buFont typeface="Symbol" panose="05050102010706020507" pitchFamily="18" charset="2"/>
              <a:buChar char="-"/>
            </a:pPr>
            <a:r>
              <a:rPr lang="fr-FR" sz="1600" kern="150" dirty="0">
                <a:solidFill>
                  <a:srgbClr val="4584D3"/>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Actions GEMA et hors GEMAPI</a:t>
            </a:r>
          </a:p>
          <a:p>
            <a:pPr marL="742903" lvl="1" indent="-285750">
              <a:buFont typeface="Arial" panose="020B0604020202020204" pitchFamily="34" charset="0"/>
              <a:buChar char="•"/>
            </a:pPr>
            <a:r>
              <a:rPr lang="fr-FR" dirty="0"/>
              <a:t>Solidarité de bassin versant</a:t>
            </a:r>
          </a:p>
          <a:p>
            <a:pPr marL="742903" lvl="1" indent="-285750">
              <a:buFont typeface="Arial" panose="020B0604020202020204" pitchFamily="34" charset="0"/>
              <a:buChar char="•"/>
            </a:pPr>
            <a:r>
              <a:rPr lang="fr-FR" kern="150" dirty="0">
                <a:ea typeface="Times New Roman" panose="02020603050405020304" pitchFamily="18" charset="0"/>
                <a:cs typeface="Arial" panose="020B0604020202020204" pitchFamily="34" charset="0"/>
              </a:rPr>
              <a:t>Calcul basé sur les </a:t>
            </a:r>
            <a:r>
              <a:rPr lang="fr-FR" kern="150" dirty="0" err="1">
                <a:ea typeface="Times New Roman" panose="02020603050405020304" pitchFamily="18" charset="0"/>
                <a:cs typeface="Arial" panose="020B0604020202020204" pitchFamily="34" charset="0"/>
              </a:rPr>
              <a:t>quote-parts</a:t>
            </a:r>
            <a:r>
              <a:rPr lang="fr-FR" kern="150" dirty="0">
                <a:ea typeface="Times New Roman" panose="02020603050405020304" pitchFamily="18" charset="0"/>
                <a:cs typeface="Arial" panose="020B0604020202020204" pitchFamily="34" charset="0"/>
              </a:rPr>
              <a:t>: </a:t>
            </a:r>
          </a:p>
          <a:p>
            <a:pPr marL="1200055" lvl="2" indent="-285750">
              <a:buFont typeface="Wingdings" panose="05000000000000000000" pitchFamily="2" charset="2"/>
              <a:buChar char="ü"/>
            </a:pPr>
            <a:r>
              <a:rPr lang="fr-FR" kern="150" dirty="0">
                <a:highlight>
                  <a:srgbClr val="00FF00"/>
                </a:highlight>
                <a:ea typeface="Times New Roman" panose="02020603050405020304" pitchFamily="18" charset="0"/>
                <a:cs typeface="Arial" panose="020B0604020202020204" pitchFamily="34" charset="0"/>
              </a:rPr>
              <a:t>Population DGF </a:t>
            </a:r>
            <a:r>
              <a:rPr lang="fr-FR" kern="150" dirty="0">
                <a:ea typeface="Times New Roman" panose="02020603050405020304" pitchFamily="18" charset="0"/>
                <a:cs typeface="Arial" panose="020B0604020202020204" pitchFamily="34" charset="0"/>
              </a:rPr>
              <a:t>pondéré à 50%</a:t>
            </a:r>
          </a:p>
          <a:p>
            <a:pPr marL="1200055" lvl="2" indent="-285750">
              <a:buFont typeface="Wingdings" panose="05000000000000000000" pitchFamily="2" charset="2"/>
              <a:buChar char="ü"/>
            </a:pPr>
            <a:r>
              <a:rPr lang="fr-FR" kern="150" dirty="0">
                <a:highlight>
                  <a:srgbClr val="00FFFF"/>
                </a:highlight>
                <a:ea typeface="Times New Roman" panose="02020603050405020304" pitchFamily="18" charset="0"/>
                <a:cs typeface="Arial" panose="020B0604020202020204" pitchFamily="34" charset="0"/>
              </a:rPr>
              <a:t>Potentiel fiscal </a:t>
            </a:r>
            <a:r>
              <a:rPr lang="fr-FR" kern="150" dirty="0">
                <a:ea typeface="Times New Roman" panose="02020603050405020304" pitchFamily="18" charset="0"/>
                <a:cs typeface="Arial" panose="020B0604020202020204" pitchFamily="34" charset="0"/>
              </a:rPr>
              <a:t>pondéré à 50 %</a:t>
            </a:r>
          </a:p>
          <a:p>
            <a:pPr lvl="2"/>
            <a:endParaRPr lang="fr-FR" sz="1600" kern="150" dirty="0">
              <a:ea typeface="Times New Roman" panose="02020603050405020304" pitchFamily="18" charset="0"/>
              <a:cs typeface="Arial" panose="020B0604020202020204" pitchFamily="34" charset="0"/>
            </a:endParaRPr>
          </a:p>
          <a:p>
            <a:pPr marL="342900" lvl="0" indent="-342900" algn="just">
              <a:spcAft>
                <a:spcPts val="595"/>
              </a:spcAft>
              <a:buFont typeface="Symbol" panose="05050102010706020507" pitchFamily="18" charset="2"/>
              <a:buChar char="-"/>
            </a:pPr>
            <a:r>
              <a:rPr lang="fr-FR" sz="1600" kern="150" dirty="0">
                <a:solidFill>
                  <a:srgbClr val="4584D3"/>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Actions GEMAPI</a:t>
            </a:r>
          </a:p>
          <a:p>
            <a:pPr marL="742903" lvl="1" indent="-285750">
              <a:buFont typeface="Arial" panose="020B0604020202020204" pitchFamily="34" charset="0"/>
              <a:buChar char="•"/>
            </a:pPr>
            <a:r>
              <a:rPr lang="fr-FR" dirty="0"/>
              <a:t>La solidarité de bassin versant, pondérée à 25 %</a:t>
            </a:r>
          </a:p>
          <a:p>
            <a:pPr marL="742903" lvl="1" indent="-285750">
              <a:buFont typeface="Arial" panose="020B0604020202020204" pitchFamily="34" charset="0"/>
              <a:buChar char="•"/>
            </a:pPr>
            <a:r>
              <a:rPr lang="fr-FR" dirty="0"/>
              <a:t>La localisation des actions, pondérée à 75 %</a:t>
            </a:r>
          </a:p>
          <a:p>
            <a:pPr marL="342900" lvl="0" indent="-342900" algn="just">
              <a:spcAft>
                <a:spcPts val="595"/>
              </a:spcAft>
              <a:buFont typeface="Symbol" panose="05050102010706020507" pitchFamily="18" charset="2"/>
              <a:buChar char="-"/>
            </a:pPr>
            <a:endParaRPr lang="fr-FR" sz="1600" kern="150" dirty="0">
              <a:solidFill>
                <a:srgbClr val="4584D3"/>
              </a:solidFill>
              <a:ea typeface="Times New Roman" panose="02020603050405020304" pitchFamily="18" charset="0"/>
              <a:cs typeface="Arial" panose="020B0604020202020204" pitchFamily="34" charset="0"/>
            </a:endParaRPr>
          </a:p>
        </p:txBody>
      </p:sp>
      <p:sp>
        <p:nvSpPr>
          <p:cNvPr id="5" name="ZoneTexte 4">
            <a:extLst>
              <a:ext uri="{FF2B5EF4-FFF2-40B4-BE49-F238E27FC236}">
                <a16:creationId xmlns:a16="http://schemas.microsoft.com/office/drawing/2014/main" id="{0C1AF282-B91E-4047-9448-B88B5E06D11A}"/>
              </a:ext>
            </a:extLst>
          </p:cNvPr>
          <p:cNvSpPr txBox="1"/>
          <p:nvPr/>
        </p:nvSpPr>
        <p:spPr>
          <a:xfrm>
            <a:off x="5425226" y="3151385"/>
            <a:ext cx="3528392" cy="1323439"/>
          </a:xfrm>
          <a:prstGeom prst="rect">
            <a:avLst/>
          </a:prstGeom>
          <a:solidFill>
            <a:srgbClr val="66FF66"/>
          </a:solidFill>
        </p:spPr>
        <p:txBody>
          <a:bodyPr wrap="square" rtlCol="0">
            <a:spAutoFit/>
          </a:bodyPr>
          <a:lstStyle/>
          <a:p>
            <a:r>
              <a:rPr lang="fr-FR" sz="1600" b="1" dirty="0">
                <a:solidFill>
                  <a:srgbClr val="00000A"/>
                </a:solidFill>
                <a:latin typeface="Calibri" panose="020F0502020204030204" pitchFamily="34" charset="0"/>
                <a:ea typeface="SimSun" panose="02010600030101010101" pitchFamily="2" charset="-122"/>
              </a:rPr>
              <a:t>Population DGF </a:t>
            </a:r>
            <a:endParaRPr lang="fr-FR" sz="1600" dirty="0">
              <a:solidFill>
                <a:srgbClr val="00000A"/>
              </a:solidFill>
              <a:latin typeface="Calibri" panose="020F0502020204030204" pitchFamily="34" charset="0"/>
              <a:ea typeface="SimSun" panose="02010600030101010101" pitchFamily="2" charset="-122"/>
            </a:endParaRPr>
          </a:p>
          <a:p>
            <a:r>
              <a:rPr lang="fr-FR" sz="1600" dirty="0">
                <a:solidFill>
                  <a:srgbClr val="00000A"/>
                </a:solidFill>
                <a:latin typeface="Calibri" panose="020F0502020204030204" pitchFamily="34" charset="0"/>
                <a:ea typeface="SimSun" panose="02010600030101010101" pitchFamily="2" charset="-122"/>
              </a:rPr>
              <a:t>∑ des populations DGF des </a:t>
            </a:r>
            <a:r>
              <a:rPr lang="fr-FR" sz="1600" u="sng" dirty="0">
                <a:solidFill>
                  <a:srgbClr val="00000A"/>
                </a:solidFill>
                <a:effectLst>
                  <a:outerShdw blurRad="38100" dist="38100" dir="2700000" algn="tl">
                    <a:srgbClr val="000000">
                      <a:alpha val="43137"/>
                    </a:srgbClr>
                  </a:outerShdw>
                </a:effectLst>
                <a:latin typeface="Calibri" panose="020F0502020204030204" pitchFamily="34" charset="0"/>
                <a:ea typeface="SimSun" panose="02010600030101010101" pitchFamily="2" charset="-122"/>
              </a:rPr>
              <a:t>communes </a:t>
            </a:r>
            <a:r>
              <a:rPr lang="fr-FR" sz="1600" dirty="0">
                <a:solidFill>
                  <a:srgbClr val="00000A"/>
                </a:solidFill>
                <a:latin typeface="Calibri" panose="020F0502020204030204" pitchFamily="34" charset="0"/>
                <a:ea typeface="SimSun" panose="02010600030101010101" pitchFamily="2" charset="-122"/>
              </a:rPr>
              <a:t>pondérées par leur appartenance au bassin versant du Buëch </a:t>
            </a:r>
            <a:r>
              <a:rPr lang="fr-FR" sz="1600" b="1" dirty="0">
                <a:solidFill>
                  <a:srgbClr val="00000A"/>
                </a:solidFill>
                <a:latin typeface="Calibri" panose="020F0502020204030204" pitchFamily="34" charset="0"/>
                <a:ea typeface="SimSun" panose="02010600030101010101" pitchFamily="2" charset="-122"/>
              </a:rPr>
              <a:t>(% de superficie de la commune dans le BV)</a:t>
            </a:r>
            <a:endParaRPr lang="fr-FR" sz="1600" b="1" dirty="0"/>
          </a:p>
        </p:txBody>
      </p:sp>
      <p:sp>
        <p:nvSpPr>
          <p:cNvPr id="7" name="ZoneTexte 6">
            <a:extLst>
              <a:ext uri="{FF2B5EF4-FFF2-40B4-BE49-F238E27FC236}">
                <a16:creationId xmlns:a16="http://schemas.microsoft.com/office/drawing/2014/main" id="{B544FCD6-8B6F-46AA-A903-ED6793C0563A}"/>
              </a:ext>
            </a:extLst>
          </p:cNvPr>
          <p:cNvSpPr txBox="1"/>
          <p:nvPr/>
        </p:nvSpPr>
        <p:spPr>
          <a:xfrm>
            <a:off x="5436096" y="4509120"/>
            <a:ext cx="3517522" cy="1077218"/>
          </a:xfrm>
          <a:prstGeom prst="rect">
            <a:avLst/>
          </a:prstGeom>
          <a:solidFill>
            <a:schemeClr val="accent6">
              <a:lumMod val="60000"/>
              <a:lumOff val="40000"/>
            </a:schemeClr>
          </a:solidFill>
        </p:spPr>
        <p:txBody>
          <a:bodyPr wrap="square" rtlCol="0">
            <a:spAutoFit/>
          </a:bodyPr>
          <a:lstStyle/>
          <a:p>
            <a:r>
              <a:rPr lang="fr-FR" sz="1600" b="1" dirty="0"/>
              <a:t>Potentiel fiscal: </a:t>
            </a:r>
          </a:p>
          <a:p>
            <a:r>
              <a:rPr lang="fr-FR" sz="1600" dirty="0">
                <a:solidFill>
                  <a:srgbClr val="00000A"/>
                </a:solidFill>
                <a:latin typeface="Calibri" panose="020F0502020204030204" pitchFamily="34" charset="0"/>
                <a:ea typeface="SimSun" panose="02010600030101010101" pitchFamily="2" charset="-122"/>
              </a:rPr>
              <a:t>∑ </a:t>
            </a:r>
            <a:r>
              <a:rPr lang="fr-FR" altLang="fr-FR" sz="1600" dirty="0">
                <a:ea typeface="Calibri" panose="020F0502020204030204" pitchFamily="34" charset="0"/>
                <a:cs typeface="Times New Roman" panose="02020603050405020304" pitchFamily="18" charset="0"/>
              </a:rPr>
              <a:t>des potentiels fiscaux des </a:t>
            </a:r>
            <a:r>
              <a:rPr lang="fr-FR" altLang="fr-FR" sz="1600" u="sng"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communes</a:t>
            </a:r>
            <a:r>
              <a:rPr lang="fr-FR" altLang="fr-FR" sz="1600" dirty="0">
                <a:ea typeface="Calibri" panose="020F0502020204030204" pitchFamily="34" charset="0"/>
                <a:cs typeface="Times New Roman" panose="02020603050405020304" pitchFamily="18" charset="0"/>
              </a:rPr>
              <a:t> pondérées par leur appartenance au bassin versant du Buëch</a:t>
            </a:r>
            <a:r>
              <a:rPr lang="fr-FR" altLang="fr-FR" sz="1600" dirty="0"/>
              <a:t> </a:t>
            </a:r>
          </a:p>
        </p:txBody>
      </p:sp>
    </p:spTree>
    <p:extLst>
      <p:ext uri="{BB962C8B-B14F-4D97-AF65-F5344CB8AC3E}">
        <p14:creationId xmlns:p14="http://schemas.microsoft.com/office/powerpoint/2010/main" val="3328572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F204D03-0875-46CF-8D42-50E58C3DD2DC}"/>
              </a:ext>
            </a:extLst>
          </p:cNvPr>
          <p:cNvSpPr>
            <a:spLocks noGrp="1"/>
          </p:cNvSpPr>
          <p:nvPr>
            <p:ph type="title" idx="4294967295"/>
          </p:nvPr>
        </p:nvSpPr>
        <p:spPr>
          <a:xfrm>
            <a:off x="457200" y="-99392"/>
            <a:ext cx="8229600" cy="1252537"/>
          </a:xfrm>
        </p:spPr>
        <p:txBody>
          <a:bodyPr/>
          <a:lstStyle/>
          <a:p>
            <a:r>
              <a:rPr lang="fr-FR" dirty="0"/>
              <a:t>Règlement intérieur</a:t>
            </a:r>
          </a:p>
        </p:txBody>
      </p:sp>
      <p:sp>
        <p:nvSpPr>
          <p:cNvPr id="4" name="Rectangle 3">
            <a:extLst>
              <a:ext uri="{FF2B5EF4-FFF2-40B4-BE49-F238E27FC236}">
                <a16:creationId xmlns:a16="http://schemas.microsoft.com/office/drawing/2014/main" id="{5131152D-8021-4194-B3E0-7F3F35256DD1}"/>
              </a:ext>
            </a:extLst>
          </p:cNvPr>
          <p:cNvSpPr/>
          <p:nvPr/>
        </p:nvSpPr>
        <p:spPr>
          <a:xfrm>
            <a:off x="611560" y="980728"/>
            <a:ext cx="8229600" cy="6496650"/>
          </a:xfrm>
          <a:prstGeom prst="rect">
            <a:avLst/>
          </a:prstGeom>
          <a:noFill/>
        </p:spPr>
        <p:txBody>
          <a:bodyPr wrap="square">
            <a:spAutoFit/>
          </a:bodyPr>
          <a:lstStyle/>
          <a:p>
            <a:pPr algn="just">
              <a:lnSpc>
                <a:spcPct val="120000"/>
              </a:lnSpc>
              <a:spcAft>
                <a:spcPts val="700"/>
              </a:spcAft>
            </a:pPr>
            <a:r>
              <a:rPr lang="fr-FR"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Rappel du contexte :</a:t>
            </a:r>
            <a:endParaRPr lang="fr-FR" b="1"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gn="just">
              <a:lnSpc>
                <a:spcPct val="120000"/>
              </a:lnSpc>
              <a:spcAft>
                <a:spcPts val="700"/>
              </a:spcAft>
            </a:pPr>
            <a:r>
              <a:rPr lang="fr-FR" kern="150" dirty="0">
                <a:solidFill>
                  <a:srgbClr val="4584D3"/>
                </a:solidFill>
                <a:latin typeface="Calibri" panose="020F0502020204030204" pitchFamily="34" charset="0"/>
                <a:ea typeface="Calibri" panose="020F0502020204030204" pitchFamily="34" charset="0"/>
              </a:rPr>
              <a:t>Le RI vient préciser le fonctionnement du syndicat</a:t>
            </a:r>
          </a:p>
          <a:p>
            <a:pPr algn="just">
              <a:lnSpc>
                <a:spcPct val="120000"/>
              </a:lnSpc>
              <a:spcAft>
                <a:spcPts val="700"/>
              </a:spcAft>
            </a:pPr>
            <a:r>
              <a:rPr lang="fr-FR" kern="150" dirty="0">
                <a:solidFill>
                  <a:srgbClr val="4584D3"/>
                </a:solidFill>
                <a:latin typeface="Calibri" panose="020F0502020204030204" pitchFamily="34" charset="0"/>
                <a:ea typeface="Calibri" panose="020F0502020204030204" pitchFamily="34" charset="0"/>
              </a:rPr>
              <a:t>Approuvé et modifiable par délibération du comité syndical</a:t>
            </a:r>
          </a:p>
          <a:p>
            <a:pPr algn="just">
              <a:lnSpc>
                <a:spcPct val="120000"/>
              </a:lnSpc>
              <a:spcAft>
                <a:spcPts val="700"/>
              </a:spcAft>
            </a:pPr>
            <a:endParaRPr lang="fr-FR" sz="1050" b="1" kern="150" dirty="0">
              <a:solidFill>
                <a:srgbClr val="4584D3"/>
              </a:solidFill>
              <a:latin typeface="Calibri" panose="020F0502020204030204" pitchFamily="34" charset="0"/>
              <a:ea typeface="Calibri" panose="020F0502020204030204" pitchFamily="34" charset="0"/>
            </a:endParaRPr>
          </a:p>
          <a:p>
            <a:pPr algn="just">
              <a:lnSpc>
                <a:spcPct val="120000"/>
              </a:lnSpc>
              <a:spcAft>
                <a:spcPts val="700"/>
              </a:spcAft>
            </a:pPr>
            <a:r>
              <a:rPr lang="fr-FR" b="1" u="sng"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Points importants :</a:t>
            </a:r>
            <a:endParaRPr lang="fr-FR" b="1" kern="150" dirty="0">
              <a:solidFill>
                <a:srgbClr val="4584D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marL="342900" lvl="0" indent="-342900" algn="just">
              <a:spcAft>
                <a:spcPts val="595"/>
              </a:spcAft>
              <a:buFont typeface="Symbol" panose="05050102010706020507" pitchFamily="18" charset="2"/>
              <a:buChar char="-"/>
            </a:pPr>
            <a:r>
              <a:rPr lang="fr-FR" b="1" kern="150" dirty="0">
                <a:solidFill>
                  <a:srgbClr val="4584D3"/>
                </a:solidFill>
                <a:ea typeface="Times New Roman" panose="02020603050405020304" pitchFamily="18" charset="0"/>
                <a:cs typeface="Arial" panose="020B0604020202020204" pitchFamily="34" charset="0"/>
              </a:rPr>
              <a:t>Anticiper au maximum les informations aux membres </a:t>
            </a:r>
          </a:p>
          <a:p>
            <a:pPr marL="742903" lvl="1" indent="-285750" algn="just">
              <a:spcAft>
                <a:spcPts val="595"/>
              </a:spcAft>
              <a:buFont typeface="Wingdings" panose="05000000000000000000" pitchFamily="2" charset="2"/>
              <a:buChar char="ü"/>
            </a:pPr>
            <a:r>
              <a:rPr lang="fr-FR" sz="1600" kern="150" dirty="0">
                <a:solidFill>
                  <a:srgbClr val="4584D3"/>
                </a:solidFill>
                <a:ea typeface="Times New Roman" panose="02020603050405020304" pitchFamily="18" charset="0"/>
                <a:cs typeface="Arial" panose="020B0604020202020204" pitchFamily="34" charset="0"/>
              </a:rPr>
              <a:t>Projet d’ordre du jour des CS -&gt; à envoyer 10 jours avant aux EPCI</a:t>
            </a:r>
          </a:p>
          <a:p>
            <a:pPr marL="742903" lvl="1" indent="-285750" algn="just">
              <a:spcAft>
                <a:spcPts val="595"/>
              </a:spcAft>
              <a:buFont typeface="Wingdings" panose="05000000000000000000" pitchFamily="2" charset="2"/>
              <a:buChar char="ü"/>
            </a:pPr>
            <a:r>
              <a:rPr lang="fr-FR" sz="1600" kern="150" dirty="0">
                <a:solidFill>
                  <a:srgbClr val="4584D3"/>
                </a:solidFill>
                <a:ea typeface="Times New Roman" panose="02020603050405020304" pitchFamily="18" charset="0"/>
                <a:cs typeface="Arial" panose="020B0604020202020204" pitchFamily="34" charset="0"/>
              </a:rPr>
              <a:t>Convocations et compte rendus des CS -&gt; à envoyer à tous les conseillers communautaires</a:t>
            </a:r>
            <a:endParaRPr lang="fr-FR" kern="150" dirty="0">
              <a:solidFill>
                <a:srgbClr val="4584D3"/>
              </a:solidFill>
              <a:ea typeface="Times New Roman" panose="02020603050405020304" pitchFamily="18" charset="0"/>
              <a:cs typeface="Arial" panose="020B0604020202020204" pitchFamily="34" charset="0"/>
            </a:endParaRPr>
          </a:p>
          <a:p>
            <a:pPr lvl="1" algn="just">
              <a:spcAft>
                <a:spcPts val="595"/>
              </a:spcAft>
            </a:pPr>
            <a:endParaRPr lang="fr-FR" sz="1100" kern="150" dirty="0">
              <a:solidFill>
                <a:srgbClr val="4584D3"/>
              </a:solidFill>
              <a:ea typeface="Times New Roman" panose="02020603050405020304" pitchFamily="18" charset="0"/>
              <a:cs typeface="Arial" panose="020B0604020202020204" pitchFamily="34" charset="0"/>
            </a:endParaRPr>
          </a:p>
          <a:p>
            <a:pPr marL="342900" lvl="0" indent="-342900" algn="just">
              <a:spcAft>
                <a:spcPts val="595"/>
              </a:spcAft>
              <a:buFont typeface="Symbol" panose="05050102010706020507" pitchFamily="18" charset="2"/>
              <a:buChar char="-"/>
            </a:pPr>
            <a:r>
              <a:rPr lang="fr-FR" b="1" kern="150" dirty="0">
                <a:solidFill>
                  <a:srgbClr val="4584D3"/>
                </a:solidFill>
                <a:ea typeface="Times New Roman" panose="02020603050405020304" pitchFamily="18" charset="0"/>
                <a:cs typeface="Arial" panose="020B0604020202020204" pitchFamily="34" charset="0"/>
              </a:rPr>
              <a:t>Volonté d’avoir un vice-président par EPCI membre / Bureau doit représenter les EPCI membres</a:t>
            </a:r>
          </a:p>
          <a:p>
            <a:pPr marL="342900" lvl="0" indent="-342900" algn="just">
              <a:spcAft>
                <a:spcPts val="595"/>
              </a:spcAft>
              <a:buFont typeface="Symbol" panose="05050102010706020507" pitchFamily="18" charset="2"/>
              <a:buChar char="-"/>
            </a:pPr>
            <a:endParaRPr lang="fr-FR" sz="1100" kern="150" dirty="0">
              <a:solidFill>
                <a:srgbClr val="4584D3"/>
              </a:solidFill>
              <a:ea typeface="Times New Roman" panose="02020603050405020304" pitchFamily="18" charset="0"/>
              <a:cs typeface="Arial" panose="020B0604020202020204" pitchFamily="34" charset="0"/>
            </a:endParaRPr>
          </a:p>
          <a:p>
            <a:pPr marL="342900" lvl="0" indent="-342900" algn="just">
              <a:spcAft>
                <a:spcPts val="595"/>
              </a:spcAft>
              <a:buFont typeface="Symbol" panose="05050102010706020507" pitchFamily="18" charset="2"/>
              <a:buChar char="-"/>
            </a:pPr>
            <a:r>
              <a:rPr lang="fr-FR" b="1" kern="150" dirty="0">
                <a:solidFill>
                  <a:srgbClr val="4584D3"/>
                </a:solidFill>
                <a:ea typeface="Times New Roman" panose="02020603050405020304" pitchFamily="18" charset="0"/>
                <a:cs typeface="Arial" panose="020B0604020202020204" pitchFamily="34" charset="0"/>
              </a:rPr>
              <a:t>Définir un plan pluriannuel d’actions validé par comité syndical</a:t>
            </a:r>
          </a:p>
          <a:p>
            <a:pPr marL="800053" lvl="1" indent="-342900" algn="just">
              <a:spcAft>
                <a:spcPts val="595"/>
              </a:spcAft>
              <a:buFont typeface="Symbol" panose="05050102010706020507" pitchFamily="18" charset="2"/>
              <a:buChar char="-"/>
            </a:pPr>
            <a:r>
              <a:rPr lang="fr-FR" sz="1600" kern="150" dirty="0">
                <a:solidFill>
                  <a:srgbClr val="4584D3"/>
                </a:solidFill>
                <a:cs typeface="Arial" panose="020B0604020202020204" pitchFamily="34" charset="0"/>
              </a:rPr>
              <a:t>Propositions par le syndicat des actions prioritaires à l’échelle d’un mandat avec révision en cours de mandat en fonction des besoins et </a:t>
            </a:r>
            <a:r>
              <a:rPr lang="fr-FR" sz="1600" u="sng" kern="150" dirty="0">
                <a:solidFill>
                  <a:srgbClr val="4584D3"/>
                </a:solidFill>
                <a:cs typeface="Arial" panose="020B0604020202020204" pitchFamily="34" charset="0"/>
              </a:rPr>
              <a:t>concertation avec les présidents des EPCI membres</a:t>
            </a:r>
          </a:p>
          <a:p>
            <a:pPr marL="800053" lvl="1" indent="-342900" algn="just">
              <a:spcAft>
                <a:spcPts val="595"/>
              </a:spcAft>
              <a:buFont typeface="Symbol" panose="05050102010706020507" pitchFamily="18" charset="2"/>
              <a:buChar char="-"/>
            </a:pPr>
            <a:r>
              <a:rPr lang="fr-FR" sz="1600" kern="150" dirty="0">
                <a:solidFill>
                  <a:srgbClr val="4584D3"/>
                </a:solidFill>
                <a:cs typeface="Arial" panose="020B0604020202020204" pitchFamily="34" charset="0"/>
              </a:rPr>
              <a:t>Prévisions financières </a:t>
            </a:r>
            <a:r>
              <a:rPr lang="fr-FR" sz="1600" kern="150" dirty="0">
                <a:solidFill>
                  <a:srgbClr val="4584D3"/>
                </a:solidFill>
                <a:ea typeface="Times New Roman" panose="02020603050405020304" pitchFamily="18" charset="0"/>
                <a:cs typeface="Arial" panose="020B0604020202020204" pitchFamily="34" charset="0"/>
              </a:rPr>
              <a:t>pluriannuelles </a:t>
            </a:r>
          </a:p>
          <a:p>
            <a:pPr marL="800053" lvl="1" indent="-342900" algn="just">
              <a:spcAft>
                <a:spcPts val="595"/>
              </a:spcAft>
              <a:buFont typeface="Symbol" panose="05050102010706020507" pitchFamily="18" charset="2"/>
              <a:buChar char="-"/>
            </a:pPr>
            <a:endParaRPr lang="fr-FR" sz="1600" kern="150" dirty="0">
              <a:solidFill>
                <a:srgbClr val="4584D3"/>
              </a:solidFill>
              <a:ea typeface="Times New Roman" panose="02020603050405020304" pitchFamily="18" charset="0"/>
              <a:cs typeface="Arial" panose="020B0604020202020204" pitchFamily="34" charset="0"/>
            </a:endParaRPr>
          </a:p>
          <a:p>
            <a:pPr marL="342900" lvl="0" indent="-342900" algn="just">
              <a:spcAft>
                <a:spcPts val="595"/>
              </a:spcAft>
              <a:buFont typeface="Symbol" panose="05050102010706020507" pitchFamily="18" charset="2"/>
              <a:buChar char="-"/>
            </a:pPr>
            <a:endParaRPr lang="fr-FR" b="1" kern="150" dirty="0">
              <a:solidFill>
                <a:srgbClr val="FF9933"/>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18237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F204D03-0875-46CF-8D42-50E58C3DD2DC}"/>
              </a:ext>
            </a:extLst>
          </p:cNvPr>
          <p:cNvSpPr>
            <a:spLocks noGrp="1"/>
          </p:cNvSpPr>
          <p:nvPr>
            <p:ph type="title" idx="4294967295"/>
          </p:nvPr>
        </p:nvSpPr>
        <p:spPr>
          <a:xfrm>
            <a:off x="3604553" y="229136"/>
            <a:ext cx="2361456" cy="930622"/>
          </a:xfrm>
        </p:spPr>
        <p:txBody>
          <a:bodyPr>
            <a:normAutofit fontScale="90000"/>
          </a:bodyPr>
          <a:lstStyle/>
          <a:p>
            <a:r>
              <a:rPr lang="fr-FR" dirty="0"/>
              <a:t>Locaux</a:t>
            </a:r>
            <a:br>
              <a:rPr lang="fr-FR" dirty="0"/>
            </a:br>
            <a:r>
              <a:rPr lang="fr-FR" sz="3600" dirty="0">
                <a:effectLst>
                  <a:outerShdw blurRad="38100" dist="38100" dir="2700000" algn="tl">
                    <a:srgbClr val="000000">
                      <a:alpha val="43137"/>
                    </a:srgbClr>
                  </a:outerShdw>
                </a:effectLst>
              </a:rPr>
              <a:t>Serres</a:t>
            </a:r>
            <a:endParaRPr lang="fr-FR" dirty="0">
              <a:effectLst>
                <a:outerShdw blurRad="38100" dist="38100" dir="2700000" algn="tl">
                  <a:srgbClr val="000000">
                    <a:alpha val="43137"/>
                  </a:srgbClr>
                </a:outerShdw>
              </a:effectLst>
            </a:endParaRPr>
          </a:p>
        </p:txBody>
      </p:sp>
      <p:graphicFrame>
        <p:nvGraphicFramePr>
          <p:cNvPr id="6" name="Tableau 5">
            <a:extLst>
              <a:ext uri="{FF2B5EF4-FFF2-40B4-BE49-F238E27FC236}">
                <a16:creationId xmlns:a16="http://schemas.microsoft.com/office/drawing/2014/main" id="{BD5726AB-C633-40B9-8F00-BF5803F71727}"/>
              </a:ext>
            </a:extLst>
          </p:cNvPr>
          <p:cNvGraphicFramePr>
            <a:graphicFrameLocks noGrp="1"/>
          </p:cNvGraphicFramePr>
          <p:nvPr>
            <p:extLst>
              <p:ext uri="{D42A27DB-BD31-4B8C-83A1-F6EECF244321}">
                <p14:modId xmlns:p14="http://schemas.microsoft.com/office/powerpoint/2010/main" val="2004062142"/>
              </p:ext>
            </p:extLst>
          </p:nvPr>
        </p:nvGraphicFramePr>
        <p:xfrm>
          <a:off x="899592" y="2345855"/>
          <a:ext cx="7560840" cy="4467521"/>
        </p:xfrm>
        <a:graphic>
          <a:graphicData uri="http://schemas.openxmlformats.org/drawingml/2006/table">
            <a:tbl>
              <a:tblPr firstRow="1" firstCol="1" bandRow="1"/>
              <a:tblGrid>
                <a:gridCol w="2000514">
                  <a:extLst>
                    <a:ext uri="{9D8B030D-6E8A-4147-A177-3AD203B41FA5}">
                      <a16:colId xmlns:a16="http://schemas.microsoft.com/office/drawing/2014/main" val="2820626544"/>
                    </a:ext>
                  </a:extLst>
                </a:gridCol>
                <a:gridCol w="5560326">
                  <a:extLst>
                    <a:ext uri="{9D8B030D-6E8A-4147-A177-3AD203B41FA5}">
                      <a16:colId xmlns:a16="http://schemas.microsoft.com/office/drawing/2014/main" val="4202818602"/>
                    </a:ext>
                  </a:extLst>
                </a:gridCol>
              </a:tblGrid>
              <a:tr h="418175">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Nom projet</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2400" b="1" kern="150" dirty="0">
                          <a:effectLst/>
                          <a:latin typeface="Calibri" panose="020F0502020204030204" pitchFamily="34" charset="0"/>
                          <a:ea typeface="Andale Sans UI"/>
                          <a:cs typeface="Mangal" panose="02040503050203030202" pitchFamily="18" charset="0"/>
                        </a:rPr>
                        <a:t>Serres Centre Formation Adulte</a:t>
                      </a:r>
                      <a:endParaRPr lang="fr-FR" sz="1600" kern="150" dirty="0">
                        <a:effectLst/>
                        <a:latin typeface="Calibri" panose="020F0502020204030204" pitchFamily="34" charset="0"/>
                        <a:ea typeface="Andale Sans UI"/>
                        <a:cs typeface="Mangal" panose="02040503050203030202" pitchFamily="18" charset="0"/>
                      </a:endParaRP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566086"/>
                  </a:ext>
                </a:extLst>
              </a:tr>
              <a:tr h="168567">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Commune</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Serres </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2877945"/>
                  </a:ext>
                </a:extLst>
              </a:tr>
              <a:tr h="168567">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Propriétaire</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Commune</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104831"/>
                  </a:ext>
                </a:extLst>
              </a:tr>
              <a:tr h="337134">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Adresse</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Route de la digue</a:t>
                      </a:r>
                    </a:p>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05 700 Serres </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626442"/>
                  </a:ext>
                </a:extLst>
              </a:tr>
              <a:tr h="262411">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Surface</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250 m²</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953847"/>
                  </a:ext>
                </a:extLst>
              </a:tr>
              <a:tr h="792088">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Principales caractéristiques</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lvl="0" indent="0" algn="just" defTabSz="914305" rtl="0" eaLnBrk="1" fontAlgn="auto" latinLnBrk="0" hangingPunct="1">
                        <a:lnSpc>
                          <a:spcPct val="100000"/>
                        </a:lnSpc>
                        <a:spcBef>
                          <a:spcPts val="0"/>
                        </a:spcBef>
                        <a:spcAft>
                          <a:spcPts val="0"/>
                        </a:spcAft>
                        <a:buClrTx/>
                        <a:buSzTx/>
                        <a:buFontTx/>
                        <a:buNone/>
                        <a:tabLst/>
                        <a:defRPr/>
                      </a:pPr>
                      <a:r>
                        <a:rPr lang="fr-FR" sz="1600" kern="150" dirty="0">
                          <a:effectLst/>
                          <a:latin typeface="Calibri" panose="020F0502020204030204" pitchFamily="34" charset="0"/>
                          <a:ea typeface="Andale Sans UI"/>
                          <a:cs typeface="Mangal" panose="02040503050203030202" pitchFamily="18" charset="0"/>
                        </a:rPr>
                        <a:t>Plain pied</a:t>
                      </a:r>
                    </a:p>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Bâtiment à rénover</a:t>
                      </a:r>
                    </a:p>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Conserver l’arche + architecture en U (Bâtiments de France)</a:t>
                      </a:r>
                    </a:p>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Possibilité parking </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9161513"/>
                  </a:ext>
                </a:extLst>
              </a:tr>
              <a:tr h="1011401">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Etat général</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Travaux à prévoir (isolation, fissures, démontage des poteaux intérieurs, sols, menuiseries, chauffage, stabilisation de l’arche, ceinturage du bâtiment, électricité, plomberie)</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7498515"/>
                  </a:ext>
                </a:extLst>
              </a:tr>
              <a:tr h="168567">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Prévoir</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Etude de faisabilité + travaux importants</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933894"/>
                  </a:ext>
                </a:extLst>
              </a:tr>
              <a:tr h="168567">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Prix</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Cession € symbolique</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52955"/>
                  </a:ext>
                </a:extLst>
              </a:tr>
              <a:tr h="337134">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Contact</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Fabrice FROMENT (maire de Serres)</a:t>
                      </a:r>
                    </a:p>
                  </a:txBody>
                  <a:tcPr marL="54685" marR="546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362025"/>
                  </a:ext>
                </a:extLst>
              </a:tr>
            </a:tbl>
          </a:graphicData>
        </a:graphic>
      </p:graphicFrame>
      <p:pic>
        <p:nvPicPr>
          <p:cNvPr id="7" name="Image 6">
            <a:extLst>
              <a:ext uri="{FF2B5EF4-FFF2-40B4-BE49-F238E27FC236}">
                <a16:creationId xmlns:a16="http://schemas.microsoft.com/office/drawing/2014/main" id="{1AF26B6B-9919-4769-A2D2-FE7BBB0A0AF3}"/>
              </a:ext>
            </a:extLst>
          </p:cNvPr>
          <p:cNvPicPr/>
          <p:nvPr/>
        </p:nvPicPr>
        <p:blipFill rotWithShape="1">
          <a:blip r:embed="rId2" cstate="print">
            <a:extLst>
              <a:ext uri="{28A0092B-C50C-407E-A947-70E740481C1C}">
                <a14:useLocalDpi xmlns:a14="http://schemas.microsoft.com/office/drawing/2010/main" val="0"/>
              </a:ext>
            </a:extLst>
          </a:blip>
          <a:srcRect l="7941" t="25032" r="38890" b="9718"/>
          <a:stretch/>
        </p:blipFill>
        <p:spPr bwMode="auto">
          <a:xfrm>
            <a:off x="14365" y="103118"/>
            <a:ext cx="3060700" cy="2113280"/>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EE0FA83E-9C34-4F4A-94E3-6A797BEF4C3B}"/>
              </a:ext>
            </a:extLst>
          </p:cNvPr>
          <p:cNvPicPr/>
          <p:nvPr/>
        </p:nvPicPr>
        <p:blipFill rotWithShape="1">
          <a:blip r:embed="rId3">
            <a:extLst>
              <a:ext uri="{28A0092B-C50C-407E-A947-70E740481C1C}">
                <a14:useLocalDpi xmlns:a14="http://schemas.microsoft.com/office/drawing/2010/main" val="0"/>
              </a:ext>
            </a:extLst>
          </a:blip>
          <a:srcRect l="13039" t="24239" r="51622" b="22873"/>
          <a:stretch/>
        </p:blipFill>
        <p:spPr bwMode="auto">
          <a:xfrm>
            <a:off x="6495497" y="103118"/>
            <a:ext cx="2510155" cy="2113280"/>
          </a:xfrm>
          <a:prstGeom prst="rect">
            <a:avLst/>
          </a:prstGeom>
          <a:ln>
            <a:noFill/>
          </a:ln>
          <a:extLst>
            <a:ext uri="{53640926-AAD7-44D8-BBD7-CCE9431645EC}">
              <a14:shadowObscured xmlns:a14="http://schemas.microsoft.com/office/drawing/2010/main"/>
            </a:ext>
          </a:extLst>
        </p:spPr>
      </p:pic>
      <p:sp>
        <p:nvSpPr>
          <p:cNvPr id="10" name="Forme libre : forme 9">
            <a:extLst>
              <a:ext uri="{FF2B5EF4-FFF2-40B4-BE49-F238E27FC236}">
                <a16:creationId xmlns:a16="http://schemas.microsoft.com/office/drawing/2014/main" id="{F6515CF6-FF49-49F3-8BA9-ABDC7189627B}"/>
              </a:ext>
            </a:extLst>
          </p:cNvPr>
          <p:cNvSpPr/>
          <p:nvPr/>
        </p:nvSpPr>
        <p:spPr>
          <a:xfrm>
            <a:off x="1145219" y="1313895"/>
            <a:ext cx="372863" cy="550416"/>
          </a:xfrm>
          <a:custGeom>
            <a:avLst/>
            <a:gdLst>
              <a:gd name="connsiteX0" fmla="*/ 195309 w 372863"/>
              <a:gd name="connsiteY0" fmla="*/ 0 h 550416"/>
              <a:gd name="connsiteX1" fmla="*/ 372863 w 372863"/>
              <a:gd name="connsiteY1" fmla="*/ 97655 h 550416"/>
              <a:gd name="connsiteX2" fmla="*/ 204187 w 372863"/>
              <a:gd name="connsiteY2" fmla="*/ 550416 h 550416"/>
              <a:gd name="connsiteX3" fmla="*/ 0 w 372863"/>
              <a:gd name="connsiteY3" fmla="*/ 461639 h 550416"/>
              <a:gd name="connsiteX4" fmla="*/ 195309 w 372863"/>
              <a:gd name="connsiteY4" fmla="*/ 0 h 550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863" h="550416">
                <a:moveTo>
                  <a:pt x="195309" y="0"/>
                </a:moveTo>
                <a:lnTo>
                  <a:pt x="372863" y="97655"/>
                </a:lnTo>
                <a:lnTo>
                  <a:pt x="204187" y="550416"/>
                </a:lnTo>
                <a:lnTo>
                  <a:pt x="0" y="461639"/>
                </a:lnTo>
                <a:lnTo>
                  <a:pt x="195309"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181030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F204D03-0875-46CF-8D42-50E58C3DD2DC}"/>
              </a:ext>
            </a:extLst>
          </p:cNvPr>
          <p:cNvSpPr>
            <a:spLocks noGrp="1"/>
          </p:cNvSpPr>
          <p:nvPr>
            <p:ph type="title" idx="4294967295"/>
          </p:nvPr>
        </p:nvSpPr>
        <p:spPr>
          <a:xfrm>
            <a:off x="6300192" y="260648"/>
            <a:ext cx="2361456" cy="930622"/>
          </a:xfrm>
        </p:spPr>
        <p:txBody>
          <a:bodyPr>
            <a:normAutofit fontScale="90000"/>
          </a:bodyPr>
          <a:lstStyle/>
          <a:p>
            <a:r>
              <a:rPr lang="fr-FR" dirty="0"/>
              <a:t>Locaux</a:t>
            </a:r>
            <a:br>
              <a:rPr lang="fr-FR" dirty="0"/>
            </a:br>
            <a:r>
              <a:rPr lang="fr-FR" sz="3600" dirty="0">
                <a:effectLst>
                  <a:outerShdw blurRad="38100" dist="38100" dir="2700000" algn="tl">
                    <a:srgbClr val="000000">
                      <a:alpha val="43137"/>
                    </a:srgbClr>
                  </a:outerShdw>
                </a:effectLst>
              </a:rPr>
              <a:t>Serres</a:t>
            </a:r>
            <a:endParaRPr lang="fr-FR" dirty="0">
              <a:effectLst>
                <a:outerShdw blurRad="38100" dist="38100" dir="2700000" algn="tl">
                  <a:srgbClr val="000000">
                    <a:alpha val="43137"/>
                  </a:srgbClr>
                </a:outerShdw>
              </a:effectLst>
            </a:endParaRPr>
          </a:p>
        </p:txBody>
      </p:sp>
      <p:pic>
        <p:nvPicPr>
          <p:cNvPr id="7" name="Image 6">
            <a:extLst>
              <a:ext uri="{FF2B5EF4-FFF2-40B4-BE49-F238E27FC236}">
                <a16:creationId xmlns:a16="http://schemas.microsoft.com/office/drawing/2014/main" id="{2D3807F0-C940-4BC0-936D-FE019E9E8862}"/>
              </a:ext>
            </a:extLst>
          </p:cNvPr>
          <p:cNvPicPr/>
          <p:nvPr/>
        </p:nvPicPr>
        <p:blipFill rotWithShape="1">
          <a:blip r:embed="rId2" cstate="print">
            <a:extLst>
              <a:ext uri="{28A0092B-C50C-407E-A947-70E740481C1C}">
                <a14:useLocalDpi xmlns:a14="http://schemas.microsoft.com/office/drawing/2010/main" val="0"/>
              </a:ext>
            </a:extLst>
          </a:blip>
          <a:srcRect t="15752" b="32073"/>
          <a:stretch/>
        </p:blipFill>
        <p:spPr bwMode="auto">
          <a:xfrm>
            <a:off x="0" y="0"/>
            <a:ext cx="5756910" cy="2252345"/>
          </a:xfrm>
          <a:prstGeom prst="rect">
            <a:avLst/>
          </a:prstGeom>
          <a:noFill/>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DD3A1B60-3EF2-4844-84A9-F8805500647C}"/>
              </a:ext>
            </a:extLst>
          </p:cNvPr>
          <p:cNvPicPr/>
          <p:nvPr/>
        </p:nvPicPr>
        <p:blipFill rotWithShape="1">
          <a:blip r:embed="rId3" cstate="print">
            <a:extLst>
              <a:ext uri="{28A0092B-C50C-407E-A947-70E740481C1C}">
                <a14:useLocalDpi xmlns:a14="http://schemas.microsoft.com/office/drawing/2010/main" val="0"/>
              </a:ext>
            </a:extLst>
          </a:blip>
          <a:srcRect t="19138" b="32255"/>
          <a:stretch/>
        </p:blipFill>
        <p:spPr bwMode="auto">
          <a:xfrm>
            <a:off x="3995936" y="2752726"/>
            <a:ext cx="5083810" cy="1852930"/>
          </a:xfrm>
          <a:prstGeom prst="rect">
            <a:avLst/>
          </a:prstGeom>
          <a:noFill/>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32E5E7C7-A12E-4AC9-8077-81E680F17827}"/>
              </a:ext>
            </a:extLst>
          </p:cNvPr>
          <p:cNvPicPr/>
          <p:nvPr/>
        </p:nvPicPr>
        <p:blipFill rotWithShape="1">
          <a:blip r:embed="rId4" cstate="print">
            <a:extLst>
              <a:ext uri="{28A0092B-C50C-407E-A947-70E740481C1C}">
                <a14:useLocalDpi xmlns:a14="http://schemas.microsoft.com/office/drawing/2010/main" val="0"/>
              </a:ext>
            </a:extLst>
          </a:blip>
          <a:srcRect t="22377" b="37824"/>
          <a:stretch/>
        </p:blipFill>
        <p:spPr bwMode="auto">
          <a:xfrm>
            <a:off x="0" y="5019693"/>
            <a:ext cx="6120130" cy="1826260"/>
          </a:xfrm>
          <a:prstGeom prst="rect">
            <a:avLst/>
          </a:prstGeom>
          <a:noFill/>
          <a:ln>
            <a:noFill/>
          </a:ln>
          <a:extLst>
            <a:ext uri="{53640926-AAD7-44D8-BBD7-CCE9431645EC}">
              <a14:shadowObscured xmlns:a14="http://schemas.microsoft.com/office/drawing/2010/main"/>
            </a:ext>
          </a:extLst>
        </p:spPr>
      </p:pic>
      <p:pic>
        <p:nvPicPr>
          <p:cNvPr id="11" name="Image 10">
            <a:extLst>
              <a:ext uri="{FF2B5EF4-FFF2-40B4-BE49-F238E27FC236}">
                <a16:creationId xmlns:a16="http://schemas.microsoft.com/office/drawing/2014/main" id="{2E2193EB-4672-4332-B8A4-D8ECA0340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4" y="2391354"/>
            <a:ext cx="3319106" cy="2489330"/>
          </a:xfrm>
          <a:prstGeom prst="rect">
            <a:avLst/>
          </a:prstGeom>
        </p:spPr>
      </p:pic>
    </p:spTree>
    <p:extLst>
      <p:ext uri="{BB962C8B-B14F-4D97-AF65-F5344CB8AC3E}">
        <p14:creationId xmlns:p14="http://schemas.microsoft.com/office/powerpoint/2010/main" val="2833659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90032" y="1196752"/>
            <a:ext cx="7772400" cy="1524000"/>
          </a:xfrm>
        </p:spPr>
        <p:txBody>
          <a:bodyPr>
            <a:normAutofit/>
          </a:bodyPr>
          <a:lstStyle/>
          <a:p>
            <a:r>
              <a:rPr lang="fr-FR" dirty="0"/>
              <a:t>Délibération</a:t>
            </a:r>
            <a:r>
              <a:rPr lang="fr-FR" sz="4000" dirty="0"/>
              <a:t>: Compte administratif</a:t>
            </a:r>
            <a:endParaRPr lang="fr-FR" b="1" u="sng" dirty="0"/>
          </a:p>
        </p:txBody>
      </p:sp>
    </p:spTree>
    <p:extLst>
      <p:ext uri="{BB962C8B-B14F-4D97-AF65-F5344CB8AC3E}">
        <p14:creationId xmlns:p14="http://schemas.microsoft.com/office/powerpoint/2010/main" val="2804509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173696-B658-4BD6-A04C-BA0D5A310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39419" y="2309453"/>
            <a:ext cx="4869160" cy="3651870"/>
          </a:xfrm>
          <a:prstGeom prst="rect">
            <a:avLst/>
          </a:prstGeom>
        </p:spPr>
      </p:pic>
      <p:pic>
        <p:nvPicPr>
          <p:cNvPr id="7" name="Image 6">
            <a:extLst>
              <a:ext uri="{FF2B5EF4-FFF2-40B4-BE49-F238E27FC236}">
                <a16:creationId xmlns:a16="http://schemas.microsoft.com/office/drawing/2014/main" id="{6D5980FF-F5A1-4539-8F84-8491F3941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9579" y="971727"/>
            <a:ext cx="6552728" cy="4914546"/>
          </a:xfrm>
          <a:prstGeom prst="rect">
            <a:avLst/>
          </a:prstGeom>
        </p:spPr>
      </p:pic>
      <p:sp>
        <p:nvSpPr>
          <p:cNvPr id="8" name="Titre 2">
            <a:extLst>
              <a:ext uri="{FF2B5EF4-FFF2-40B4-BE49-F238E27FC236}">
                <a16:creationId xmlns:a16="http://schemas.microsoft.com/office/drawing/2014/main" id="{65CDBF4D-AC17-438F-B08A-F335291598DA}"/>
              </a:ext>
            </a:extLst>
          </p:cNvPr>
          <p:cNvSpPr txBox="1">
            <a:spLocks/>
          </p:cNvSpPr>
          <p:nvPr/>
        </p:nvSpPr>
        <p:spPr>
          <a:xfrm>
            <a:off x="6300192" y="260648"/>
            <a:ext cx="2361456" cy="930622"/>
          </a:xfrm>
          <a:prstGeom prst="rect">
            <a:avLst/>
          </a:prstGeom>
        </p:spPr>
        <p:txBody>
          <a:bodyPr vert="horz" lIns="91430" tIns="45715" rIns="91430" bIns="45715" rtlCol="0" anchor="ctr">
            <a:normAutofit fontScale="82500" lnSpcReduction="20000"/>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t>Locaux</a:t>
            </a:r>
            <a:br>
              <a:rPr lang="fr-FR"/>
            </a:br>
            <a:r>
              <a:rPr lang="fr-FR" sz="3600">
                <a:effectLst>
                  <a:outerShdw blurRad="38100" dist="38100" dir="2700000" algn="tl">
                    <a:srgbClr val="000000">
                      <a:alpha val="43137"/>
                    </a:srgbClr>
                  </a:outerShdw>
                </a:effectLst>
              </a:rPr>
              <a:t>Serres</a:t>
            </a:r>
            <a:endParaRPr lang="fr-F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9911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F204D03-0875-46CF-8D42-50E58C3DD2DC}"/>
              </a:ext>
            </a:extLst>
          </p:cNvPr>
          <p:cNvSpPr>
            <a:spLocks noGrp="1"/>
          </p:cNvSpPr>
          <p:nvPr>
            <p:ph type="title" idx="4294967295"/>
          </p:nvPr>
        </p:nvSpPr>
        <p:spPr>
          <a:xfrm>
            <a:off x="3604553" y="229136"/>
            <a:ext cx="2361456" cy="930622"/>
          </a:xfrm>
        </p:spPr>
        <p:txBody>
          <a:bodyPr>
            <a:normAutofit fontScale="90000"/>
          </a:bodyPr>
          <a:lstStyle/>
          <a:p>
            <a:r>
              <a:rPr lang="fr-FR" dirty="0"/>
              <a:t>Locaux</a:t>
            </a:r>
            <a:br>
              <a:rPr lang="fr-FR" dirty="0"/>
            </a:br>
            <a:r>
              <a:rPr lang="fr-FR" sz="3600" dirty="0">
                <a:effectLst>
                  <a:outerShdw blurRad="38100" dist="38100" dir="2700000" algn="tl">
                    <a:srgbClr val="000000">
                      <a:alpha val="43137"/>
                    </a:srgbClr>
                  </a:outerShdw>
                </a:effectLst>
              </a:rPr>
              <a:t>Veynes</a:t>
            </a:r>
            <a:endParaRPr lang="fr-FR" dirty="0">
              <a:effectLst>
                <a:outerShdw blurRad="38100" dist="38100" dir="2700000" algn="tl">
                  <a:srgbClr val="000000">
                    <a:alpha val="43137"/>
                  </a:srgbClr>
                </a:outerShdw>
              </a:effectLst>
            </a:endParaRPr>
          </a:p>
        </p:txBody>
      </p:sp>
      <p:graphicFrame>
        <p:nvGraphicFramePr>
          <p:cNvPr id="4" name="Tableau 3">
            <a:extLst>
              <a:ext uri="{FF2B5EF4-FFF2-40B4-BE49-F238E27FC236}">
                <a16:creationId xmlns:a16="http://schemas.microsoft.com/office/drawing/2014/main" id="{BC73A374-C12D-42A1-84A5-BDEA49C0703E}"/>
              </a:ext>
            </a:extLst>
          </p:cNvPr>
          <p:cNvGraphicFramePr>
            <a:graphicFrameLocks noGrp="1"/>
          </p:cNvGraphicFramePr>
          <p:nvPr>
            <p:extLst>
              <p:ext uri="{D42A27DB-BD31-4B8C-83A1-F6EECF244321}">
                <p14:modId xmlns:p14="http://schemas.microsoft.com/office/powerpoint/2010/main" val="1029484955"/>
              </p:ext>
            </p:extLst>
          </p:nvPr>
        </p:nvGraphicFramePr>
        <p:xfrm>
          <a:off x="395536" y="1871933"/>
          <a:ext cx="8352928" cy="4864292"/>
        </p:xfrm>
        <a:graphic>
          <a:graphicData uri="http://schemas.openxmlformats.org/drawingml/2006/table">
            <a:tbl>
              <a:tblPr firstRow="1" firstCol="1" bandRow="1"/>
              <a:tblGrid>
                <a:gridCol w="2232248">
                  <a:extLst>
                    <a:ext uri="{9D8B030D-6E8A-4147-A177-3AD203B41FA5}">
                      <a16:colId xmlns:a16="http://schemas.microsoft.com/office/drawing/2014/main" val="3038499153"/>
                    </a:ext>
                  </a:extLst>
                </a:gridCol>
                <a:gridCol w="6120680">
                  <a:extLst>
                    <a:ext uri="{9D8B030D-6E8A-4147-A177-3AD203B41FA5}">
                      <a16:colId xmlns:a16="http://schemas.microsoft.com/office/drawing/2014/main" val="2537102815"/>
                    </a:ext>
                  </a:extLst>
                </a:gridCol>
              </a:tblGrid>
              <a:tr h="329986">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Nom projet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fr-FR" sz="2000" b="1" kern="150" dirty="0">
                          <a:effectLst/>
                          <a:latin typeface="Calibri" panose="020F0502020204030204" pitchFamily="34" charset="0"/>
                          <a:ea typeface="Andale Sans UI"/>
                          <a:cs typeface="Mangal" panose="02040503050203030202" pitchFamily="18" charset="0"/>
                        </a:rPr>
                        <a:t>Clot d’Oriol</a:t>
                      </a:r>
                      <a:endParaRPr lang="fr-FR" sz="1600" kern="150" dirty="0">
                        <a:effectLst/>
                        <a:latin typeface="Calibri" panose="020F0502020204030204" pitchFamily="34" charset="0"/>
                        <a:ea typeface="Andale Sans UI"/>
                        <a:cs typeface="Mangal" panose="02040503050203030202"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283458"/>
                  </a:ext>
                </a:extLst>
              </a:tr>
              <a:tr h="264211">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Commune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spcAft>
                          <a:spcPts val="0"/>
                        </a:spcAft>
                      </a:pPr>
                      <a:r>
                        <a:rPr lang="fr-FR" sz="1600" kern="150">
                          <a:effectLst/>
                          <a:latin typeface="Calibri" panose="020F0502020204030204" pitchFamily="34" charset="0"/>
                          <a:ea typeface="Andale Sans UI"/>
                          <a:cs typeface="Mangal" panose="02040503050203030202" pitchFamily="18" charset="0"/>
                        </a:rPr>
                        <a:t>Veynes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263152"/>
                  </a:ext>
                </a:extLst>
              </a:tr>
              <a:tr h="264211">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Propriétaire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spcAft>
                          <a:spcPts val="0"/>
                        </a:spcAft>
                      </a:pPr>
                      <a:r>
                        <a:rPr lang="fr-FR" sz="1600" kern="150">
                          <a:effectLst/>
                          <a:latin typeface="Calibri" panose="020F0502020204030204" pitchFamily="34" charset="0"/>
                          <a:ea typeface="Andale Sans UI"/>
                          <a:cs typeface="Mangal" panose="02040503050203030202" pitchFamily="18" charset="0"/>
                        </a:rPr>
                        <a:t>CC Buëch Dévoluy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449487"/>
                  </a:ext>
                </a:extLst>
              </a:tr>
              <a:tr h="528422">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Adresse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spcAft>
                          <a:spcPts val="0"/>
                        </a:spcAft>
                      </a:pPr>
                      <a:r>
                        <a:rPr lang="fr-FR" sz="1600" kern="150" dirty="0">
                          <a:effectLst/>
                          <a:latin typeface="Calibri" panose="020F0502020204030204" pitchFamily="34" charset="0"/>
                          <a:ea typeface="Andale Sans UI"/>
                          <a:cs typeface="Mangal" panose="02040503050203030202" pitchFamily="18" charset="0"/>
                        </a:rPr>
                        <a:t>2005 route de Gap </a:t>
                      </a:r>
                    </a:p>
                    <a:p>
                      <a:pPr marL="457200" algn="l">
                        <a:spcAft>
                          <a:spcPts val="0"/>
                        </a:spcAft>
                      </a:pPr>
                      <a:r>
                        <a:rPr lang="fr-FR" sz="1600" kern="150" dirty="0">
                          <a:effectLst/>
                          <a:latin typeface="Calibri" panose="020F0502020204030204" pitchFamily="34" charset="0"/>
                          <a:ea typeface="Andale Sans UI"/>
                          <a:cs typeface="Mangal" panose="02040503050203030202" pitchFamily="18" charset="0"/>
                        </a:rPr>
                        <a:t>05 400 VEYNES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253164"/>
                  </a:ext>
                </a:extLst>
              </a:tr>
              <a:tr h="341362">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Surface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spcAft>
                          <a:spcPts val="0"/>
                        </a:spcAft>
                      </a:pPr>
                      <a:r>
                        <a:rPr lang="fr-FR" sz="1600" kern="150" dirty="0">
                          <a:effectLst/>
                          <a:latin typeface="Calibri" panose="020F0502020204030204" pitchFamily="34" charset="0"/>
                          <a:ea typeface="Andale Sans UI"/>
                          <a:cs typeface="Mangal" panose="02040503050203030202" pitchFamily="18" charset="0"/>
                        </a:rPr>
                        <a:t>300 m² à 400 m²</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582004"/>
                  </a:ext>
                </a:extLst>
              </a:tr>
              <a:tr h="551153">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Principales caractéristiques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spcAft>
                          <a:spcPts val="0"/>
                        </a:spcAft>
                      </a:pPr>
                      <a:r>
                        <a:rPr lang="fr-FR" sz="1600" kern="150" dirty="0">
                          <a:effectLst/>
                          <a:latin typeface="Calibri" panose="020F0502020204030204" pitchFamily="34" charset="0"/>
                          <a:ea typeface="Andale Sans UI"/>
                          <a:cs typeface="Mangal" panose="02040503050203030202" pitchFamily="18" charset="0"/>
                        </a:rPr>
                        <a:t>Plain pied</a:t>
                      </a:r>
                    </a:p>
                    <a:p>
                      <a:pPr marL="457200" algn="l">
                        <a:spcAft>
                          <a:spcPts val="0"/>
                        </a:spcAft>
                      </a:pPr>
                      <a:r>
                        <a:rPr lang="fr-FR" sz="1600" kern="150" dirty="0">
                          <a:effectLst/>
                          <a:latin typeface="Calibri" panose="020F0502020204030204" pitchFamily="34" charset="0"/>
                          <a:ea typeface="Andale Sans UI"/>
                          <a:cs typeface="Mangal" panose="02040503050203030202" pitchFamily="18" charset="0"/>
                        </a:rPr>
                        <a:t>Aménagement intérieur à prévoir</a:t>
                      </a:r>
                    </a:p>
                    <a:p>
                      <a:pPr marL="457200" algn="l">
                        <a:spcAft>
                          <a:spcPts val="0"/>
                        </a:spcAft>
                      </a:pPr>
                      <a:r>
                        <a:rPr lang="fr-FR" sz="1600" kern="150" dirty="0">
                          <a:effectLst/>
                          <a:latin typeface="Calibri" panose="020F0502020204030204" pitchFamily="34" charset="0"/>
                          <a:ea typeface="Andale Sans UI"/>
                          <a:cs typeface="Mangal" panose="02040503050203030202" pitchFamily="18" charset="0"/>
                        </a:rPr>
                        <a:t>Surface </a:t>
                      </a:r>
                      <a:r>
                        <a:rPr lang="fr-FR" sz="1600" kern="150" dirty="0" err="1">
                          <a:effectLst/>
                          <a:latin typeface="Calibri" panose="020F0502020204030204" pitchFamily="34" charset="0"/>
                          <a:ea typeface="Andale Sans UI"/>
                          <a:cs typeface="Mangal" panose="02040503050203030202" pitchFamily="18" charset="0"/>
                        </a:rPr>
                        <a:t>découpable</a:t>
                      </a:r>
                      <a:endParaRPr lang="fr-FR" sz="1600" kern="150" dirty="0">
                        <a:effectLst/>
                        <a:latin typeface="Calibri" panose="020F0502020204030204" pitchFamily="34" charset="0"/>
                        <a:ea typeface="Andale Sans UI"/>
                        <a:cs typeface="Mangal" panose="02040503050203030202" pitchFamily="18" charset="0"/>
                      </a:endParaRPr>
                    </a:p>
                    <a:p>
                      <a:pPr marL="457200" algn="l">
                        <a:spcAft>
                          <a:spcPts val="0"/>
                        </a:spcAft>
                      </a:pPr>
                      <a:r>
                        <a:rPr lang="fr-FR" sz="1600" kern="150" dirty="0">
                          <a:effectLst/>
                          <a:latin typeface="Calibri" panose="020F0502020204030204" pitchFamily="34" charset="0"/>
                          <a:ea typeface="Andale Sans UI"/>
                          <a:cs typeface="Mangal" panose="02040503050203030202" pitchFamily="18" charset="0"/>
                        </a:rPr>
                        <a:t>Parking OK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6584273"/>
                  </a:ext>
                </a:extLst>
              </a:tr>
              <a:tr h="264211">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Etat général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spcAft>
                          <a:spcPts val="0"/>
                        </a:spcAft>
                      </a:pPr>
                      <a:r>
                        <a:rPr lang="fr-FR" sz="1600" kern="150" dirty="0">
                          <a:effectLst/>
                          <a:latin typeface="Calibri" panose="020F0502020204030204" pitchFamily="34" charset="0"/>
                          <a:ea typeface="Andale Sans UI"/>
                          <a:cs typeface="Mangal" panose="02040503050203030202" pitchFamily="18" charset="0"/>
                        </a:rPr>
                        <a:t>Bon</a:t>
                      </a:r>
                    </a:p>
                    <a:p>
                      <a:pPr marL="457200" marR="0" lvl="0" indent="0" algn="l" defTabSz="914305" rtl="0" eaLnBrk="1" fontAlgn="auto"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Calibri" panose="020F0502020204030204" pitchFamily="34" charset="0"/>
                        </a:rPr>
                        <a:t>Travaux gros œuvre: isolation, chauffage, toiture (pose de panneaux solaires en cours d'étude), menuiseries extérieures, raccordement de réseaux : pris en charge par CCBD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185127"/>
                  </a:ext>
                </a:extLst>
              </a:tr>
              <a:tr h="398435">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Prévoir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1" algn="l" fontAlgn="ctr"/>
                      <a:r>
                        <a:rPr lang="fr-FR" sz="1600" b="0" i="0" u="none" strike="noStrike" dirty="0">
                          <a:solidFill>
                            <a:srgbClr val="000000"/>
                          </a:solidFill>
                          <a:effectLst/>
                          <a:latin typeface="Calibri" panose="020F0502020204030204" pitchFamily="34" charset="0"/>
                        </a:rPr>
                        <a:t>Travaux aménagement intérieur: à la charge du SMIGIBA</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193348"/>
                  </a:ext>
                </a:extLst>
              </a:tr>
              <a:tr h="264211">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Prix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1" algn="l" fontAlgn="ctr"/>
                      <a:r>
                        <a:rPr lang="fr-FR" sz="1600" b="0" i="0" u="none" strike="noStrike" dirty="0">
                          <a:solidFill>
                            <a:srgbClr val="000000"/>
                          </a:solidFill>
                          <a:effectLst/>
                          <a:latin typeface="Calibri" panose="020F0502020204030204" pitchFamily="34" charset="0"/>
                        </a:rPr>
                        <a:t>Bail emphytéotique</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30 ans : 230 €HT/mois - 40 ans: 180 €</a:t>
                      </a:r>
                      <a:r>
                        <a:rPr lang="fr-FR" sz="1600" b="0" i="0" u="none" strike="noStrike" dirty="0" err="1">
                          <a:solidFill>
                            <a:srgbClr val="000000"/>
                          </a:solidFill>
                          <a:effectLst/>
                          <a:latin typeface="Calibri" panose="020F0502020204030204" pitchFamily="34" charset="0"/>
                        </a:rPr>
                        <a:t>ht</a:t>
                      </a:r>
                      <a:r>
                        <a:rPr lang="fr-FR" sz="1600" b="0" i="0" u="none" strike="noStrike" dirty="0">
                          <a:solidFill>
                            <a:srgbClr val="000000"/>
                          </a:solidFill>
                          <a:effectLst/>
                          <a:latin typeface="Calibri" panose="020F0502020204030204" pitchFamily="34" charset="0"/>
                        </a:rPr>
                        <a:t>/mois - 50 ans: 140 €/mois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76918"/>
                  </a:ext>
                </a:extLst>
              </a:tr>
              <a:tr h="291645">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Contact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lvl="0" algn="l">
                        <a:spcAft>
                          <a:spcPts val="0"/>
                        </a:spcAft>
                      </a:pPr>
                      <a:r>
                        <a:rPr lang="fr-FR" sz="1600" kern="150" dirty="0">
                          <a:effectLst/>
                          <a:latin typeface="Calibri" panose="020F0502020204030204" pitchFamily="34" charset="0"/>
                          <a:ea typeface="Andale Sans UI"/>
                          <a:cs typeface="Mangal" panose="02040503050203030202" pitchFamily="18" charset="0"/>
                        </a:rPr>
                        <a:t>Michel RICOU CHARLES (président CCBD)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769474"/>
                  </a:ext>
                </a:extLst>
              </a:tr>
            </a:tbl>
          </a:graphicData>
        </a:graphic>
      </p:graphicFrame>
      <p:pic>
        <p:nvPicPr>
          <p:cNvPr id="9" name="Image 8">
            <a:extLst>
              <a:ext uri="{FF2B5EF4-FFF2-40B4-BE49-F238E27FC236}">
                <a16:creationId xmlns:a16="http://schemas.microsoft.com/office/drawing/2014/main" id="{1629340E-011C-44B2-A49B-4B3E888A5EEB}"/>
              </a:ext>
            </a:extLst>
          </p:cNvPr>
          <p:cNvPicPr/>
          <p:nvPr/>
        </p:nvPicPr>
        <p:blipFill>
          <a:blip r:embed="rId2">
            <a:extLst>
              <a:ext uri="{28A0092B-C50C-407E-A947-70E740481C1C}">
                <a14:useLocalDpi xmlns:a14="http://schemas.microsoft.com/office/drawing/2010/main" val="0"/>
              </a:ext>
            </a:extLst>
          </a:blip>
          <a:srcRect l="7542" t="23524" r="33302" b="9425"/>
          <a:stretch>
            <a:fillRect/>
          </a:stretch>
        </p:blipFill>
        <p:spPr bwMode="auto">
          <a:xfrm>
            <a:off x="0" y="0"/>
            <a:ext cx="3405505" cy="2171065"/>
          </a:xfrm>
          <a:prstGeom prst="rect">
            <a:avLst/>
          </a:prstGeom>
          <a:noFill/>
          <a:ln>
            <a:noFill/>
          </a:ln>
        </p:spPr>
      </p:pic>
      <p:sp>
        <p:nvSpPr>
          <p:cNvPr id="5" name="Forme libre : forme 4">
            <a:extLst>
              <a:ext uri="{FF2B5EF4-FFF2-40B4-BE49-F238E27FC236}">
                <a16:creationId xmlns:a16="http://schemas.microsoft.com/office/drawing/2014/main" id="{FAE844D8-4231-414B-AE0D-891440D641AB}"/>
              </a:ext>
            </a:extLst>
          </p:cNvPr>
          <p:cNvSpPr/>
          <p:nvPr/>
        </p:nvSpPr>
        <p:spPr>
          <a:xfrm>
            <a:off x="1757779" y="115410"/>
            <a:ext cx="639192" cy="825623"/>
          </a:xfrm>
          <a:custGeom>
            <a:avLst/>
            <a:gdLst>
              <a:gd name="connsiteX0" fmla="*/ 0 w 639192"/>
              <a:gd name="connsiteY0" fmla="*/ 133165 h 825623"/>
              <a:gd name="connsiteX1" fmla="*/ 168675 w 639192"/>
              <a:gd name="connsiteY1" fmla="*/ 0 h 825623"/>
              <a:gd name="connsiteX2" fmla="*/ 639192 w 639192"/>
              <a:gd name="connsiteY2" fmla="*/ 719091 h 825623"/>
              <a:gd name="connsiteX3" fmla="*/ 488271 w 639192"/>
              <a:gd name="connsiteY3" fmla="*/ 825623 h 825623"/>
              <a:gd name="connsiteX4" fmla="*/ 0 w 639192"/>
              <a:gd name="connsiteY4" fmla="*/ 133165 h 825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92" h="825623">
                <a:moveTo>
                  <a:pt x="0" y="133165"/>
                </a:moveTo>
                <a:lnTo>
                  <a:pt x="168675" y="0"/>
                </a:lnTo>
                <a:lnTo>
                  <a:pt x="639192" y="719091"/>
                </a:lnTo>
                <a:lnTo>
                  <a:pt x="488271" y="825623"/>
                </a:lnTo>
                <a:lnTo>
                  <a:pt x="0" y="133165"/>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 forme 10">
            <a:extLst>
              <a:ext uri="{FF2B5EF4-FFF2-40B4-BE49-F238E27FC236}">
                <a16:creationId xmlns:a16="http://schemas.microsoft.com/office/drawing/2014/main" id="{FF65B037-6423-48E3-83B4-364A27432E88}"/>
              </a:ext>
            </a:extLst>
          </p:cNvPr>
          <p:cNvSpPr/>
          <p:nvPr/>
        </p:nvSpPr>
        <p:spPr>
          <a:xfrm>
            <a:off x="2139518" y="310718"/>
            <a:ext cx="843379" cy="639193"/>
          </a:xfrm>
          <a:custGeom>
            <a:avLst/>
            <a:gdLst>
              <a:gd name="connsiteX0" fmla="*/ 0 w 843379"/>
              <a:gd name="connsiteY0" fmla="*/ 461639 h 639193"/>
              <a:gd name="connsiteX1" fmla="*/ 763480 w 843379"/>
              <a:gd name="connsiteY1" fmla="*/ 0 h 639193"/>
              <a:gd name="connsiteX2" fmla="*/ 843379 w 843379"/>
              <a:gd name="connsiteY2" fmla="*/ 186432 h 639193"/>
              <a:gd name="connsiteX3" fmla="*/ 115410 w 843379"/>
              <a:gd name="connsiteY3" fmla="*/ 639193 h 639193"/>
              <a:gd name="connsiteX4" fmla="*/ 0 w 843379"/>
              <a:gd name="connsiteY4" fmla="*/ 461639 h 639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379" h="639193">
                <a:moveTo>
                  <a:pt x="0" y="461639"/>
                </a:moveTo>
                <a:lnTo>
                  <a:pt x="763480" y="0"/>
                </a:lnTo>
                <a:lnTo>
                  <a:pt x="843379" y="186432"/>
                </a:lnTo>
                <a:lnTo>
                  <a:pt x="115410" y="639193"/>
                </a:lnTo>
                <a:lnTo>
                  <a:pt x="0" y="461639"/>
                </a:lnTo>
                <a:close/>
              </a:path>
            </a:pathLst>
          </a:cu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EC414EAF-031F-426C-9CD0-F1892892DC6E}"/>
              </a:ext>
            </a:extLst>
          </p:cNvPr>
          <p:cNvPicPr/>
          <p:nvPr/>
        </p:nvPicPr>
        <p:blipFill rotWithShape="1">
          <a:blip r:embed="rId3" cstate="print">
            <a:extLst>
              <a:ext uri="{28A0092B-C50C-407E-A947-70E740481C1C}">
                <a14:useLocalDpi xmlns:a14="http://schemas.microsoft.com/office/drawing/2010/main" val="0"/>
              </a:ext>
            </a:extLst>
          </a:blip>
          <a:srcRect l="24873" t="22638" r="35699" b="24766"/>
          <a:stretch/>
        </p:blipFill>
        <p:spPr bwMode="auto">
          <a:xfrm>
            <a:off x="6588224" y="17516"/>
            <a:ext cx="2361456" cy="1793630"/>
          </a:xfrm>
          <a:prstGeom prst="rect">
            <a:avLst/>
          </a:prstGeom>
          <a:noFill/>
          <a:ln>
            <a:noFill/>
          </a:ln>
        </p:spPr>
      </p:pic>
    </p:spTree>
    <p:extLst>
      <p:ext uri="{BB962C8B-B14F-4D97-AF65-F5344CB8AC3E}">
        <p14:creationId xmlns:p14="http://schemas.microsoft.com/office/powerpoint/2010/main" val="4231130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4729A47F-9A0C-429E-8E5F-039B4D4CD8B5}"/>
              </a:ext>
            </a:extLst>
          </p:cNvPr>
          <p:cNvSpPr txBox="1">
            <a:spLocks/>
          </p:cNvSpPr>
          <p:nvPr/>
        </p:nvSpPr>
        <p:spPr>
          <a:xfrm>
            <a:off x="3604553" y="229136"/>
            <a:ext cx="2361456" cy="930622"/>
          </a:xfrm>
          <a:prstGeom prst="rect">
            <a:avLst/>
          </a:prstGeom>
        </p:spPr>
        <p:txBody>
          <a:bodyPr vert="horz" lIns="91430" tIns="45715" rIns="91430" bIns="45715" rtlCol="0" anchor="ctr">
            <a:normAutofit fontScale="82500" lnSpcReduction="20000"/>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t>Locaux</a:t>
            </a:r>
            <a:br>
              <a:rPr lang="fr-FR"/>
            </a:br>
            <a:r>
              <a:rPr lang="fr-FR" sz="3600">
                <a:effectLst>
                  <a:outerShdw blurRad="38100" dist="38100" dir="2700000" algn="tl">
                    <a:srgbClr val="000000">
                      <a:alpha val="43137"/>
                    </a:srgbClr>
                  </a:outerShdw>
                </a:effectLst>
              </a:rPr>
              <a:t>Veynes</a:t>
            </a:r>
            <a:endParaRPr lang="fr-FR" dirty="0">
              <a:effectLst>
                <a:outerShdw blurRad="38100" dist="38100" dir="2700000" algn="tl">
                  <a:srgbClr val="000000">
                    <a:alpha val="43137"/>
                  </a:srgbClr>
                </a:outerShdw>
              </a:effectLst>
            </a:endParaRPr>
          </a:p>
        </p:txBody>
      </p:sp>
      <p:pic>
        <p:nvPicPr>
          <p:cNvPr id="4" name="Image 3">
            <a:extLst>
              <a:ext uri="{FF2B5EF4-FFF2-40B4-BE49-F238E27FC236}">
                <a16:creationId xmlns:a16="http://schemas.microsoft.com/office/drawing/2014/main" id="{B842D78E-1717-4581-9ED1-8653594AC3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412"/>
          <a:stretch/>
        </p:blipFill>
        <p:spPr>
          <a:xfrm>
            <a:off x="4211960" y="1664394"/>
            <a:ext cx="4283968" cy="2492896"/>
          </a:xfrm>
          <a:prstGeom prst="rect">
            <a:avLst/>
          </a:prstGeom>
        </p:spPr>
      </p:pic>
      <p:pic>
        <p:nvPicPr>
          <p:cNvPr id="6" name="Image 5">
            <a:extLst>
              <a:ext uri="{FF2B5EF4-FFF2-40B4-BE49-F238E27FC236}">
                <a16:creationId xmlns:a16="http://schemas.microsoft.com/office/drawing/2014/main" id="{4AF007B1-5B50-4662-B680-4990B9E683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51" b="18184"/>
          <a:stretch/>
        </p:blipFill>
        <p:spPr>
          <a:xfrm>
            <a:off x="22682" y="2282243"/>
            <a:ext cx="3851920" cy="1827666"/>
          </a:xfrm>
          <a:prstGeom prst="rect">
            <a:avLst/>
          </a:prstGeom>
        </p:spPr>
      </p:pic>
      <p:pic>
        <p:nvPicPr>
          <p:cNvPr id="7" name="Image 6">
            <a:extLst>
              <a:ext uri="{FF2B5EF4-FFF2-40B4-BE49-F238E27FC236}">
                <a16:creationId xmlns:a16="http://schemas.microsoft.com/office/drawing/2014/main" id="{E9469CD3-FA52-442A-8F32-B68BA4772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135" y="4221088"/>
            <a:ext cx="3386016" cy="2539512"/>
          </a:xfrm>
          <a:prstGeom prst="rect">
            <a:avLst/>
          </a:prstGeom>
        </p:spPr>
      </p:pic>
      <p:pic>
        <p:nvPicPr>
          <p:cNvPr id="9" name="Image 8">
            <a:extLst>
              <a:ext uri="{FF2B5EF4-FFF2-40B4-BE49-F238E27FC236}">
                <a16:creationId xmlns:a16="http://schemas.microsoft.com/office/drawing/2014/main" id="{C4D6C752-E1A1-4813-B844-AC35F86B3C87}"/>
              </a:ext>
            </a:extLst>
          </p:cNvPr>
          <p:cNvPicPr>
            <a:picLocks noChangeAspect="1"/>
          </p:cNvPicPr>
          <p:nvPr/>
        </p:nvPicPr>
        <p:blipFill>
          <a:blip r:embed="rId5"/>
          <a:stretch>
            <a:fillRect/>
          </a:stretch>
        </p:blipFill>
        <p:spPr>
          <a:xfrm>
            <a:off x="4427984" y="4222318"/>
            <a:ext cx="3456384" cy="2592288"/>
          </a:xfrm>
          <a:prstGeom prst="rect">
            <a:avLst/>
          </a:prstGeom>
        </p:spPr>
      </p:pic>
      <p:pic>
        <p:nvPicPr>
          <p:cNvPr id="10" name="Image 9">
            <a:extLst>
              <a:ext uri="{FF2B5EF4-FFF2-40B4-BE49-F238E27FC236}">
                <a16:creationId xmlns:a16="http://schemas.microsoft.com/office/drawing/2014/main" id="{DF5FA1BA-0A0D-4C51-9B93-B6638B32E00F}"/>
              </a:ext>
            </a:extLst>
          </p:cNvPr>
          <p:cNvPicPr/>
          <p:nvPr/>
        </p:nvPicPr>
        <p:blipFill>
          <a:blip r:embed="rId6">
            <a:extLst>
              <a:ext uri="{28A0092B-C50C-407E-A947-70E740481C1C}">
                <a14:useLocalDpi xmlns:a14="http://schemas.microsoft.com/office/drawing/2010/main" val="0"/>
              </a:ext>
            </a:extLst>
          </a:blip>
          <a:srcRect l="7542" t="23524" r="33302" b="9425"/>
          <a:stretch>
            <a:fillRect/>
          </a:stretch>
        </p:blipFill>
        <p:spPr bwMode="auto">
          <a:xfrm>
            <a:off x="0" y="0"/>
            <a:ext cx="3405505" cy="2171065"/>
          </a:xfrm>
          <a:prstGeom prst="rect">
            <a:avLst/>
          </a:prstGeom>
          <a:noFill/>
          <a:ln>
            <a:noFill/>
          </a:ln>
        </p:spPr>
      </p:pic>
      <p:sp>
        <p:nvSpPr>
          <p:cNvPr id="11" name="Forme libre : forme 10">
            <a:extLst>
              <a:ext uri="{FF2B5EF4-FFF2-40B4-BE49-F238E27FC236}">
                <a16:creationId xmlns:a16="http://schemas.microsoft.com/office/drawing/2014/main" id="{71683D6A-B3A0-4FA6-895D-8DB653E5451F}"/>
              </a:ext>
            </a:extLst>
          </p:cNvPr>
          <p:cNvSpPr/>
          <p:nvPr/>
        </p:nvSpPr>
        <p:spPr>
          <a:xfrm>
            <a:off x="1757779" y="115410"/>
            <a:ext cx="639192" cy="825623"/>
          </a:xfrm>
          <a:custGeom>
            <a:avLst/>
            <a:gdLst>
              <a:gd name="connsiteX0" fmla="*/ 0 w 639192"/>
              <a:gd name="connsiteY0" fmla="*/ 133165 h 825623"/>
              <a:gd name="connsiteX1" fmla="*/ 168675 w 639192"/>
              <a:gd name="connsiteY1" fmla="*/ 0 h 825623"/>
              <a:gd name="connsiteX2" fmla="*/ 639192 w 639192"/>
              <a:gd name="connsiteY2" fmla="*/ 719091 h 825623"/>
              <a:gd name="connsiteX3" fmla="*/ 488271 w 639192"/>
              <a:gd name="connsiteY3" fmla="*/ 825623 h 825623"/>
              <a:gd name="connsiteX4" fmla="*/ 0 w 639192"/>
              <a:gd name="connsiteY4" fmla="*/ 133165 h 825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92" h="825623">
                <a:moveTo>
                  <a:pt x="0" y="133165"/>
                </a:moveTo>
                <a:lnTo>
                  <a:pt x="168675" y="0"/>
                </a:lnTo>
                <a:lnTo>
                  <a:pt x="639192" y="719091"/>
                </a:lnTo>
                <a:lnTo>
                  <a:pt x="488271" y="825623"/>
                </a:lnTo>
                <a:lnTo>
                  <a:pt x="0" y="133165"/>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1059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4729A47F-9A0C-429E-8E5F-039B4D4CD8B5}"/>
              </a:ext>
            </a:extLst>
          </p:cNvPr>
          <p:cNvSpPr txBox="1">
            <a:spLocks/>
          </p:cNvSpPr>
          <p:nvPr/>
        </p:nvSpPr>
        <p:spPr>
          <a:xfrm>
            <a:off x="3604553" y="229136"/>
            <a:ext cx="2361456" cy="930622"/>
          </a:xfrm>
          <a:prstGeom prst="rect">
            <a:avLst/>
          </a:prstGeom>
        </p:spPr>
        <p:txBody>
          <a:bodyPr vert="horz" lIns="91430" tIns="45715" rIns="91430" bIns="45715" rtlCol="0" anchor="ctr">
            <a:normAutofit fontScale="82500" lnSpcReduction="20000"/>
          </a:bodyPr>
          <a:lstStyle>
            <a:lvl1pPr algn="ctr" defTabSz="914305"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t>Locaux</a:t>
            </a:r>
            <a:br>
              <a:rPr lang="fr-FR"/>
            </a:br>
            <a:r>
              <a:rPr lang="fr-FR" sz="3600">
                <a:effectLst>
                  <a:outerShdw blurRad="38100" dist="38100" dir="2700000" algn="tl">
                    <a:srgbClr val="000000">
                      <a:alpha val="43137"/>
                    </a:srgbClr>
                  </a:outerShdw>
                </a:effectLst>
              </a:rPr>
              <a:t>Veynes</a:t>
            </a:r>
            <a:endParaRPr lang="fr-FR" dirty="0">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6BBF9A0A-7E33-4ED0-9960-31B5518CC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3440" y="3582293"/>
            <a:ext cx="3743665" cy="2807749"/>
          </a:xfrm>
          <a:prstGeom prst="rect">
            <a:avLst/>
          </a:prstGeom>
        </p:spPr>
      </p:pic>
      <p:pic>
        <p:nvPicPr>
          <p:cNvPr id="9" name="Image 8">
            <a:extLst>
              <a:ext uri="{FF2B5EF4-FFF2-40B4-BE49-F238E27FC236}">
                <a16:creationId xmlns:a16="http://schemas.microsoft.com/office/drawing/2014/main" id="{614B141B-2B2B-46BF-AC81-08413E37C3FE}"/>
              </a:ext>
            </a:extLst>
          </p:cNvPr>
          <p:cNvPicPr>
            <a:picLocks noChangeAspect="1"/>
          </p:cNvPicPr>
          <p:nvPr/>
        </p:nvPicPr>
        <p:blipFill>
          <a:blip r:embed="rId3"/>
          <a:stretch>
            <a:fillRect/>
          </a:stretch>
        </p:blipFill>
        <p:spPr>
          <a:xfrm>
            <a:off x="4317121" y="4393728"/>
            <a:ext cx="3287348" cy="2465511"/>
          </a:xfrm>
          <a:prstGeom prst="rect">
            <a:avLst/>
          </a:prstGeom>
        </p:spPr>
      </p:pic>
      <p:pic>
        <p:nvPicPr>
          <p:cNvPr id="10" name="Image 9">
            <a:extLst>
              <a:ext uri="{FF2B5EF4-FFF2-40B4-BE49-F238E27FC236}">
                <a16:creationId xmlns:a16="http://schemas.microsoft.com/office/drawing/2014/main" id="{A40278AA-FCE5-4E83-B27D-44C3C0C546CA}"/>
              </a:ext>
            </a:extLst>
          </p:cNvPr>
          <p:cNvPicPr/>
          <p:nvPr/>
        </p:nvPicPr>
        <p:blipFill>
          <a:blip r:embed="rId4">
            <a:extLst>
              <a:ext uri="{28A0092B-C50C-407E-A947-70E740481C1C}">
                <a14:useLocalDpi xmlns:a14="http://schemas.microsoft.com/office/drawing/2010/main" val="0"/>
              </a:ext>
            </a:extLst>
          </a:blip>
          <a:srcRect l="7542" t="23524" r="33302" b="9425"/>
          <a:stretch>
            <a:fillRect/>
          </a:stretch>
        </p:blipFill>
        <p:spPr bwMode="auto">
          <a:xfrm>
            <a:off x="0" y="0"/>
            <a:ext cx="3405505" cy="2171065"/>
          </a:xfrm>
          <a:prstGeom prst="rect">
            <a:avLst/>
          </a:prstGeom>
          <a:noFill/>
          <a:ln>
            <a:noFill/>
          </a:ln>
        </p:spPr>
      </p:pic>
      <p:sp>
        <p:nvSpPr>
          <p:cNvPr id="11" name="Forme libre : forme 10">
            <a:extLst>
              <a:ext uri="{FF2B5EF4-FFF2-40B4-BE49-F238E27FC236}">
                <a16:creationId xmlns:a16="http://schemas.microsoft.com/office/drawing/2014/main" id="{2EFD3196-4404-4DF3-A891-096615EA1D8A}"/>
              </a:ext>
            </a:extLst>
          </p:cNvPr>
          <p:cNvSpPr/>
          <p:nvPr/>
        </p:nvSpPr>
        <p:spPr>
          <a:xfrm>
            <a:off x="2139518" y="310718"/>
            <a:ext cx="843379" cy="639193"/>
          </a:xfrm>
          <a:custGeom>
            <a:avLst/>
            <a:gdLst>
              <a:gd name="connsiteX0" fmla="*/ 0 w 843379"/>
              <a:gd name="connsiteY0" fmla="*/ 461639 h 639193"/>
              <a:gd name="connsiteX1" fmla="*/ 763480 w 843379"/>
              <a:gd name="connsiteY1" fmla="*/ 0 h 639193"/>
              <a:gd name="connsiteX2" fmla="*/ 843379 w 843379"/>
              <a:gd name="connsiteY2" fmla="*/ 186432 h 639193"/>
              <a:gd name="connsiteX3" fmla="*/ 115410 w 843379"/>
              <a:gd name="connsiteY3" fmla="*/ 639193 h 639193"/>
              <a:gd name="connsiteX4" fmla="*/ 0 w 843379"/>
              <a:gd name="connsiteY4" fmla="*/ 461639 h 639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379" h="639193">
                <a:moveTo>
                  <a:pt x="0" y="461639"/>
                </a:moveTo>
                <a:lnTo>
                  <a:pt x="763480" y="0"/>
                </a:lnTo>
                <a:lnTo>
                  <a:pt x="843379" y="186432"/>
                </a:lnTo>
                <a:lnTo>
                  <a:pt x="115410" y="639193"/>
                </a:lnTo>
                <a:lnTo>
                  <a:pt x="0" y="461639"/>
                </a:lnTo>
                <a:close/>
              </a:path>
            </a:pathLst>
          </a:custGeom>
          <a:no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D1DBD99-83D1-427D-803D-1822D4CE5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678" y="2123136"/>
            <a:ext cx="2982897" cy="2237173"/>
          </a:xfrm>
          <a:prstGeom prst="rect">
            <a:avLst/>
          </a:prstGeom>
        </p:spPr>
      </p:pic>
      <p:pic>
        <p:nvPicPr>
          <p:cNvPr id="15" name="Image 14">
            <a:extLst>
              <a:ext uri="{FF2B5EF4-FFF2-40B4-BE49-F238E27FC236}">
                <a16:creationId xmlns:a16="http://schemas.microsoft.com/office/drawing/2014/main" id="{433D1889-7673-4E06-9770-48F8990208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898" y="2123136"/>
            <a:ext cx="2982897" cy="2237173"/>
          </a:xfrm>
          <a:prstGeom prst="rect">
            <a:avLst/>
          </a:prstGeom>
        </p:spPr>
      </p:pic>
      <p:pic>
        <p:nvPicPr>
          <p:cNvPr id="17" name="Image 16">
            <a:extLst>
              <a:ext uri="{FF2B5EF4-FFF2-40B4-BE49-F238E27FC236}">
                <a16:creationId xmlns:a16="http://schemas.microsoft.com/office/drawing/2014/main" id="{327A8AEB-C5C3-4167-970F-CA97E0C020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224" y="181122"/>
            <a:ext cx="2411760" cy="1808820"/>
          </a:xfrm>
          <a:prstGeom prst="rect">
            <a:avLst/>
          </a:prstGeom>
        </p:spPr>
      </p:pic>
    </p:spTree>
    <p:extLst>
      <p:ext uri="{BB962C8B-B14F-4D97-AF65-F5344CB8AC3E}">
        <p14:creationId xmlns:p14="http://schemas.microsoft.com/office/powerpoint/2010/main" val="6096559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A1366EE-57ED-48FD-B937-4BC8D1444704}"/>
              </a:ext>
            </a:extLst>
          </p:cNvPr>
          <p:cNvPicPr/>
          <p:nvPr/>
        </p:nvPicPr>
        <p:blipFill rotWithShape="1">
          <a:blip r:embed="rId2" cstate="print">
            <a:extLst>
              <a:ext uri="{28A0092B-C50C-407E-A947-70E740481C1C}">
                <a14:useLocalDpi xmlns:a14="http://schemas.microsoft.com/office/drawing/2010/main" val="0"/>
              </a:ext>
            </a:extLst>
          </a:blip>
          <a:srcRect l="19591" t="23465" r="38327" b="10196"/>
          <a:stretch/>
        </p:blipFill>
        <p:spPr bwMode="auto">
          <a:xfrm>
            <a:off x="0" y="-23568"/>
            <a:ext cx="2422525" cy="2148205"/>
          </a:xfrm>
          <a:prstGeom prst="rect">
            <a:avLst/>
          </a:prstGeom>
          <a:ln>
            <a:noFill/>
          </a:ln>
          <a:extLst>
            <a:ext uri="{53640926-AAD7-44D8-BBD7-CCE9431645EC}">
              <a14:shadowObscured xmlns:a14="http://schemas.microsoft.com/office/drawing/2010/main"/>
            </a:ext>
          </a:extLst>
        </p:spPr>
      </p:pic>
      <p:sp>
        <p:nvSpPr>
          <p:cNvPr id="3" name="Titre 2">
            <a:extLst>
              <a:ext uri="{FF2B5EF4-FFF2-40B4-BE49-F238E27FC236}">
                <a16:creationId xmlns:a16="http://schemas.microsoft.com/office/drawing/2014/main" id="{BF204D03-0875-46CF-8D42-50E58C3DD2DC}"/>
              </a:ext>
            </a:extLst>
          </p:cNvPr>
          <p:cNvSpPr>
            <a:spLocks noGrp="1"/>
          </p:cNvSpPr>
          <p:nvPr>
            <p:ph type="title" idx="4294967295"/>
          </p:nvPr>
        </p:nvSpPr>
        <p:spPr>
          <a:xfrm>
            <a:off x="3604553" y="229136"/>
            <a:ext cx="2361456" cy="930622"/>
          </a:xfrm>
        </p:spPr>
        <p:txBody>
          <a:bodyPr>
            <a:normAutofit fontScale="90000"/>
          </a:bodyPr>
          <a:lstStyle/>
          <a:p>
            <a:r>
              <a:rPr lang="fr-FR" dirty="0"/>
              <a:t>Locaux</a:t>
            </a:r>
            <a:br>
              <a:rPr lang="fr-FR" dirty="0"/>
            </a:br>
            <a:r>
              <a:rPr lang="fr-FR" sz="3600" dirty="0">
                <a:effectLst>
                  <a:outerShdw blurRad="38100" dist="38100" dir="2700000" algn="tl">
                    <a:srgbClr val="000000">
                      <a:alpha val="43137"/>
                    </a:srgbClr>
                  </a:outerShdw>
                </a:effectLst>
              </a:rPr>
              <a:t>Aspremont</a:t>
            </a:r>
            <a:endParaRPr lang="fr-FR" dirty="0">
              <a:effectLst>
                <a:outerShdw blurRad="38100" dist="38100" dir="2700000" algn="tl">
                  <a:srgbClr val="000000">
                    <a:alpha val="43137"/>
                  </a:srgbClr>
                </a:outerShdw>
              </a:effectLst>
            </a:endParaRPr>
          </a:p>
        </p:txBody>
      </p:sp>
      <p:pic>
        <p:nvPicPr>
          <p:cNvPr id="2" name="Image 1">
            <a:extLst>
              <a:ext uri="{FF2B5EF4-FFF2-40B4-BE49-F238E27FC236}">
                <a16:creationId xmlns:a16="http://schemas.microsoft.com/office/drawing/2014/main" id="{F8C302D7-D9F5-409D-ADA2-BA4560F2265A}"/>
              </a:ext>
            </a:extLst>
          </p:cNvPr>
          <p:cNvPicPr>
            <a:picLocks noChangeAspect="1"/>
          </p:cNvPicPr>
          <p:nvPr/>
        </p:nvPicPr>
        <p:blipFill rotWithShape="1">
          <a:blip r:embed="rId3"/>
          <a:srcRect l="61812" t="22000" r="19288" b="8002"/>
          <a:stretch/>
        </p:blipFill>
        <p:spPr>
          <a:xfrm>
            <a:off x="7164288" y="229136"/>
            <a:ext cx="1728192" cy="1800201"/>
          </a:xfrm>
          <a:prstGeom prst="rect">
            <a:avLst/>
          </a:prstGeom>
        </p:spPr>
      </p:pic>
      <p:sp>
        <p:nvSpPr>
          <p:cNvPr id="14" name="Forme libre : forme 13">
            <a:extLst>
              <a:ext uri="{FF2B5EF4-FFF2-40B4-BE49-F238E27FC236}">
                <a16:creationId xmlns:a16="http://schemas.microsoft.com/office/drawing/2014/main" id="{073AD1FA-DFA2-43A7-8C8E-0ED296EB2E92}"/>
              </a:ext>
            </a:extLst>
          </p:cNvPr>
          <p:cNvSpPr/>
          <p:nvPr/>
        </p:nvSpPr>
        <p:spPr>
          <a:xfrm>
            <a:off x="683568" y="764704"/>
            <a:ext cx="708025" cy="984250"/>
          </a:xfrm>
          <a:custGeom>
            <a:avLst/>
            <a:gdLst>
              <a:gd name="connsiteX0" fmla="*/ 110532 w 708409"/>
              <a:gd name="connsiteY0" fmla="*/ 130629 h 984739"/>
              <a:gd name="connsiteX1" fmla="*/ 617974 w 708409"/>
              <a:gd name="connsiteY1" fmla="*/ 0 h 984739"/>
              <a:gd name="connsiteX2" fmla="*/ 708409 w 708409"/>
              <a:gd name="connsiteY2" fmla="*/ 100484 h 984739"/>
              <a:gd name="connsiteX3" fmla="*/ 507442 w 708409"/>
              <a:gd name="connsiteY3" fmla="*/ 135653 h 984739"/>
              <a:gd name="connsiteX4" fmla="*/ 587829 w 708409"/>
              <a:gd name="connsiteY4" fmla="*/ 869183 h 984739"/>
              <a:gd name="connsiteX5" fmla="*/ 0 w 708409"/>
              <a:gd name="connsiteY5" fmla="*/ 984739 h 984739"/>
              <a:gd name="connsiteX6" fmla="*/ 110532 w 708409"/>
              <a:gd name="connsiteY6" fmla="*/ 130629 h 98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409" h="984739">
                <a:moveTo>
                  <a:pt x="110532" y="130629"/>
                </a:moveTo>
                <a:lnTo>
                  <a:pt x="617974" y="0"/>
                </a:lnTo>
                <a:lnTo>
                  <a:pt x="708409" y="100484"/>
                </a:lnTo>
                <a:lnTo>
                  <a:pt x="507442" y="135653"/>
                </a:lnTo>
                <a:lnTo>
                  <a:pt x="587829" y="869183"/>
                </a:lnTo>
                <a:lnTo>
                  <a:pt x="0" y="984739"/>
                </a:lnTo>
                <a:lnTo>
                  <a:pt x="110532" y="130629"/>
                </a:lnTo>
                <a:close/>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aphicFrame>
        <p:nvGraphicFramePr>
          <p:cNvPr id="7" name="Tableau 6">
            <a:extLst>
              <a:ext uri="{FF2B5EF4-FFF2-40B4-BE49-F238E27FC236}">
                <a16:creationId xmlns:a16="http://schemas.microsoft.com/office/drawing/2014/main" id="{9697802F-0CA6-4928-9888-8F62EC83FB88}"/>
              </a:ext>
            </a:extLst>
          </p:cNvPr>
          <p:cNvGraphicFramePr>
            <a:graphicFrameLocks noGrp="1"/>
          </p:cNvGraphicFramePr>
          <p:nvPr>
            <p:extLst>
              <p:ext uri="{D42A27DB-BD31-4B8C-83A1-F6EECF244321}">
                <p14:modId xmlns:p14="http://schemas.microsoft.com/office/powerpoint/2010/main" val="301776029"/>
              </p:ext>
            </p:extLst>
          </p:nvPr>
        </p:nvGraphicFramePr>
        <p:xfrm>
          <a:off x="1036685" y="2537226"/>
          <a:ext cx="7070630" cy="3454250"/>
        </p:xfrm>
        <a:graphic>
          <a:graphicData uri="http://schemas.openxmlformats.org/drawingml/2006/table">
            <a:tbl>
              <a:tblPr firstRow="1" firstCol="1" bandRow="1"/>
              <a:tblGrid>
                <a:gridCol w="2239171">
                  <a:extLst>
                    <a:ext uri="{9D8B030D-6E8A-4147-A177-3AD203B41FA5}">
                      <a16:colId xmlns:a16="http://schemas.microsoft.com/office/drawing/2014/main" val="2432426625"/>
                    </a:ext>
                  </a:extLst>
                </a:gridCol>
                <a:gridCol w="4831459">
                  <a:extLst>
                    <a:ext uri="{9D8B030D-6E8A-4147-A177-3AD203B41FA5}">
                      <a16:colId xmlns:a16="http://schemas.microsoft.com/office/drawing/2014/main" val="3043832480"/>
                    </a:ext>
                  </a:extLst>
                </a:gridCol>
              </a:tblGrid>
              <a:tr h="301657">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Nom projet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2000" b="1" kern="150" dirty="0">
                          <a:effectLst/>
                          <a:latin typeface="Calibri" panose="020F0502020204030204" pitchFamily="34" charset="0"/>
                          <a:ea typeface="Andale Sans UI"/>
                          <a:cs typeface="Mangal" panose="02040503050203030202" pitchFamily="18" charset="0"/>
                        </a:rPr>
                        <a:t>Aspremont </a:t>
                      </a:r>
                      <a:r>
                        <a:rPr lang="fr-FR" sz="2000" b="1" kern="150" dirty="0" err="1">
                          <a:effectLst/>
                          <a:latin typeface="Calibri" panose="020F0502020204030204" pitchFamily="34" charset="0"/>
                          <a:ea typeface="Andale Sans UI"/>
                          <a:cs typeface="Mangal" panose="02040503050203030202" pitchFamily="18" charset="0"/>
                        </a:rPr>
                        <a:t>Gilibert</a:t>
                      </a:r>
                      <a:r>
                        <a:rPr lang="fr-FR" sz="2000" b="1" kern="150" dirty="0">
                          <a:effectLst/>
                          <a:latin typeface="Calibri" panose="020F0502020204030204" pitchFamily="34" charset="0"/>
                          <a:ea typeface="Andale Sans UI"/>
                          <a:cs typeface="Mangal" panose="02040503050203030202" pitchFamily="18" charset="0"/>
                        </a:rPr>
                        <a:t> et la plaine</a:t>
                      </a:r>
                      <a:endParaRPr lang="fr-FR" sz="1600" kern="150" dirty="0">
                        <a:effectLst/>
                        <a:latin typeface="Calibri" panose="020F0502020204030204" pitchFamily="34" charset="0"/>
                        <a:ea typeface="Andale Sans UI"/>
                        <a:cs typeface="Mangal" panose="02040503050203030202"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866224"/>
                  </a:ext>
                </a:extLst>
              </a:tr>
              <a:tr h="237017">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Commune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Aspremont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86320"/>
                  </a:ext>
                </a:extLst>
              </a:tr>
              <a:tr h="237017">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Propriétaire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Commune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561839"/>
                  </a:ext>
                </a:extLst>
              </a:tr>
              <a:tr h="474033">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Adresse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err="1">
                          <a:effectLst/>
                          <a:latin typeface="Calibri" panose="020F0502020204030204" pitchFamily="34" charset="0"/>
                          <a:ea typeface="Andale Sans UI"/>
                          <a:cs typeface="Mangal" panose="02040503050203030202" pitchFamily="18" charset="0"/>
                        </a:rPr>
                        <a:t>Gilibert</a:t>
                      </a:r>
                      <a:r>
                        <a:rPr lang="fr-FR" sz="1600" kern="150" dirty="0">
                          <a:effectLst/>
                          <a:latin typeface="Calibri" panose="020F0502020204030204" pitchFamily="34" charset="0"/>
                          <a:ea typeface="Andale Sans UI"/>
                          <a:cs typeface="Mangal" panose="02040503050203030202" pitchFamily="18" charset="0"/>
                        </a:rPr>
                        <a:t> et la plaine</a:t>
                      </a:r>
                    </a:p>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05 140 Aspremont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3445918"/>
                  </a:ext>
                </a:extLst>
              </a:tr>
              <a:tr h="237017">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Surface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Parcelle ZK 168 : 5888 m²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3372757"/>
                  </a:ext>
                </a:extLst>
              </a:tr>
              <a:tr h="474033">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Principales caractéristiques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Parcelle accessible par la RD1075</a:t>
                      </a:r>
                    </a:p>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Mitoyenne au Proxy </a:t>
                      </a:r>
                      <a:r>
                        <a:rPr lang="fr-FR" sz="1600" kern="150" dirty="0" err="1">
                          <a:effectLst/>
                          <a:latin typeface="Calibri" panose="020F0502020204030204" pitchFamily="34" charset="0"/>
                          <a:ea typeface="Andale Sans UI"/>
                          <a:cs typeface="Mangal" panose="02040503050203030202" pitchFamily="18" charset="0"/>
                        </a:rPr>
                        <a:t>Market</a:t>
                      </a:r>
                      <a:endParaRPr lang="fr-FR" sz="1600" kern="150" dirty="0">
                        <a:effectLst/>
                        <a:latin typeface="Calibri" panose="020F0502020204030204" pitchFamily="34" charset="0"/>
                        <a:ea typeface="Andale Sans UI"/>
                        <a:cs typeface="Mangal" panose="02040503050203030202" pitchFamily="18" charset="0"/>
                      </a:endParaRPr>
                    </a:p>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Révision du PLU simplifiée en cours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3299606"/>
                  </a:ext>
                </a:extLst>
              </a:tr>
              <a:tr h="237017">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Prévoir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Etude AVP/EXE – maitrise d’</a:t>
                      </a:r>
                      <a:r>
                        <a:rPr lang="fr-FR" sz="1600" kern="150" dirty="0" err="1">
                          <a:effectLst/>
                          <a:latin typeface="Calibri" panose="020F0502020204030204" pitchFamily="34" charset="0"/>
                          <a:ea typeface="Andale Sans UI"/>
                          <a:cs typeface="Mangal" panose="02040503050203030202" pitchFamily="18" charset="0"/>
                        </a:rPr>
                        <a:t>oeuvre</a:t>
                      </a:r>
                      <a:endParaRPr lang="fr-FR" sz="1600" kern="150" dirty="0">
                        <a:effectLst/>
                        <a:latin typeface="Calibri" panose="020F0502020204030204" pitchFamily="34" charset="0"/>
                        <a:ea typeface="Andale Sans UI"/>
                        <a:cs typeface="Mangal" panose="02040503050203030202"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287245"/>
                  </a:ext>
                </a:extLst>
              </a:tr>
              <a:tr h="711050">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Prix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Non défini (parcelle en cours d’acquisition par la commune) – mise à disposition sous conditions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86087"/>
                  </a:ext>
                </a:extLst>
              </a:tr>
              <a:tr h="237017">
                <a:tc>
                  <a:txBody>
                    <a:bodyPr/>
                    <a:lstStyle/>
                    <a:p>
                      <a:pPr marL="457200" algn="just">
                        <a:spcAft>
                          <a:spcPts val="0"/>
                        </a:spcAft>
                      </a:pPr>
                      <a:r>
                        <a:rPr lang="fr-FR" sz="1600" kern="150">
                          <a:effectLst/>
                          <a:latin typeface="Calibri" panose="020F0502020204030204" pitchFamily="34" charset="0"/>
                          <a:ea typeface="Andale Sans UI"/>
                          <a:cs typeface="Mangal" panose="02040503050203030202" pitchFamily="18" charset="0"/>
                        </a:rPr>
                        <a:t>Contact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Aft>
                          <a:spcPts val="0"/>
                        </a:spcAft>
                      </a:pPr>
                      <a:r>
                        <a:rPr lang="fr-FR" sz="1600" kern="150" dirty="0">
                          <a:effectLst/>
                          <a:latin typeface="Calibri" panose="020F0502020204030204" pitchFamily="34" charset="0"/>
                          <a:ea typeface="Andale Sans UI"/>
                          <a:cs typeface="Mangal" panose="02040503050203030202" pitchFamily="18" charset="0"/>
                        </a:rPr>
                        <a:t>Jacques FRANCOU (maire d’Aspremont)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379578"/>
                  </a:ext>
                </a:extLst>
              </a:tr>
            </a:tbl>
          </a:graphicData>
        </a:graphic>
      </p:graphicFrame>
      <p:cxnSp>
        <p:nvCxnSpPr>
          <p:cNvPr id="16" name="Connecteur droit avec flèche 15">
            <a:extLst>
              <a:ext uri="{FF2B5EF4-FFF2-40B4-BE49-F238E27FC236}">
                <a16:creationId xmlns:a16="http://schemas.microsoft.com/office/drawing/2014/main" id="{8BE69466-5941-4CE8-BD8E-F86A17955B39}"/>
              </a:ext>
            </a:extLst>
          </p:cNvPr>
          <p:cNvCxnSpPr>
            <a:cxnSpLocks/>
          </p:cNvCxnSpPr>
          <p:nvPr/>
        </p:nvCxnSpPr>
        <p:spPr>
          <a:xfrm flipH="1">
            <a:off x="1691681" y="309547"/>
            <a:ext cx="11509" cy="3762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20D228B-FCC0-403C-A39B-036C9920B954}"/>
              </a:ext>
            </a:extLst>
          </p:cNvPr>
          <p:cNvSpPr txBox="1"/>
          <p:nvPr/>
        </p:nvSpPr>
        <p:spPr>
          <a:xfrm>
            <a:off x="916629" y="-51179"/>
            <a:ext cx="1573123" cy="369332"/>
          </a:xfrm>
          <a:prstGeom prst="rect">
            <a:avLst/>
          </a:prstGeom>
          <a:noFill/>
        </p:spPr>
        <p:txBody>
          <a:bodyPr wrap="none" rtlCol="0">
            <a:spAutoFit/>
          </a:bodyPr>
          <a:lstStyle/>
          <a:p>
            <a:r>
              <a:rPr lang="fr-FR" b="1" dirty="0">
                <a:solidFill>
                  <a:srgbClr val="FF0000"/>
                </a:solidFill>
                <a:effectLst>
                  <a:outerShdw blurRad="38100" dist="38100" dir="2700000" algn="tl">
                    <a:srgbClr val="000000">
                      <a:alpha val="43137"/>
                    </a:srgbClr>
                  </a:outerShdw>
                </a:effectLst>
              </a:rPr>
              <a:t>Locaux actuels</a:t>
            </a:r>
          </a:p>
        </p:txBody>
      </p:sp>
    </p:spTree>
    <p:extLst>
      <p:ext uri="{BB962C8B-B14F-4D97-AF65-F5344CB8AC3E}">
        <p14:creationId xmlns:p14="http://schemas.microsoft.com/office/powerpoint/2010/main" val="14209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C2CBE148-BE9A-419C-998A-D3990882EDC5}"/>
              </a:ext>
            </a:extLst>
          </p:cNvPr>
          <p:cNvGraphicFramePr>
            <a:graphicFrameLocks noGrp="1"/>
          </p:cNvGraphicFramePr>
          <p:nvPr>
            <p:extLst>
              <p:ext uri="{D42A27DB-BD31-4B8C-83A1-F6EECF244321}">
                <p14:modId xmlns:p14="http://schemas.microsoft.com/office/powerpoint/2010/main" val="3170861792"/>
              </p:ext>
            </p:extLst>
          </p:nvPr>
        </p:nvGraphicFramePr>
        <p:xfrm>
          <a:off x="71500" y="1160748"/>
          <a:ext cx="9001000" cy="4731321"/>
        </p:xfrm>
        <a:graphic>
          <a:graphicData uri="http://schemas.openxmlformats.org/drawingml/2006/table">
            <a:tbl>
              <a:tblPr/>
              <a:tblGrid>
                <a:gridCol w="1080121">
                  <a:extLst>
                    <a:ext uri="{9D8B030D-6E8A-4147-A177-3AD203B41FA5}">
                      <a16:colId xmlns:a16="http://schemas.microsoft.com/office/drawing/2014/main" val="4136129840"/>
                    </a:ext>
                  </a:extLst>
                </a:gridCol>
                <a:gridCol w="1152128">
                  <a:extLst>
                    <a:ext uri="{9D8B030D-6E8A-4147-A177-3AD203B41FA5}">
                      <a16:colId xmlns:a16="http://schemas.microsoft.com/office/drawing/2014/main" val="4130702490"/>
                    </a:ext>
                  </a:extLst>
                </a:gridCol>
                <a:gridCol w="2232247">
                  <a:extLst>
                    <a:ext uri="{9D8B030D-6E8A-4147-A177-3AD203B41FA5}">
                      <a16:colId xmlns:a16="http://schemas.microsoft.com/office/drawing/2014/main" val="3704138576"/>
                    </a:ext>
                  </a:extLst>
                </a:gridCol>
                <a:gridCol w="2304256">
                  <a:extLst>
                    <a:ext uri="{9D8B030D-6E8A-4147-A177-3AD203B41FA5}">
                      <a16:colId xmlns:a16="http://schemas.microsoft.com/office/drawing/2014/main" val="2113209366"/>
                    </a:ext>
                  </a:extLst>
                </a:gridCol>
                <a:gridCol w="2232248">
                  <a:extLst>
                    <a:ext uri="{9D8B030D-6E8A-4147-A177-3AD203B41FA5}">
                      <a16:colId xmlns:a16="http://schemas.microsoft.com/office/drawing/2014/main" val="3385593594"/>
                    </a:ext>
                  </a:extLst>
                </a:gridCol>
              </a:tblGrid>
              <a:tr h="369259">
                <a:tc gridSpan="2">
                  <a:txBody>
                    <a:bodyPr/>
                    <a:lstStyle/>
                    <a:p>
                      <a:pPr algn="l" fontAlgn="ctr"/>
                      <a:endParaRPr lang="fr-FR" sz="1600" b="1" i="0" u="none" strike="noStrike" dirty="0">
                        <a:solidFill>
                          <a:srgbClr val="000000"/>
                        </a:solidFill>
                        <a:effectLst/>
                        <a:latin typeface="Calibri" panose="020F0502020204030204" pitchFamily="34" charset="0"/>
                      </a:endParaRPr>
                    </a:p>
                  </a:txBody>
                  <a:tcPr marL="3951" marR="3951" marT="3951"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ctr"/>
                      <a:endParaRPr lang="fr-FR" sz="1600" b="0" i="0" u="none" strike="noStrike" dirty="0">
                        <a:solidFill>
                          <a:srgbClr val="000000"/>
                        </a:solidFill>
                        <a:effectLst/>
                        <a:latin typeface="Calibri" panose="020F0502020204030204" pitchFamily="34" charset="0"/>
                      </a:endParaRPr>
                    </a:p>
                  </a:txBody>
                  <a:tcPr marL="3951" marR="3951" marT="3951"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Projet Aspremont</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Serres</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Veynes</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5422442"/>
                  </a:ext>
                </a:extLst>
              </a:tr>
              <a:tr h="1870191">
                <a:tc gridSpan="2">
                  <a:txBody>
                    <a:bodyPr/>
                    <a:lstStyle/>
                    <a:p>
                      <a:pPr algn="ctr" fontAlgn="ctr"/>
                      <a:r>
                        <a:rPr lang="fr-FR" sz="1600" b="1" i="0" u="none" strike="noStrike" dirty="0">
                          <a:solidFill>
                            <a:srgbClr val="000000"/>
                          </a:solidFill>
                          <a:effectLst/>
                          <a:latin typeface="Calibri" panose="020F0502020204030204" pitchFamily="34" charset="0"/>
                        </a:rPr>
                        <a:t>Géolocalisation</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ctr"/>
                      <a:endParaRPr lang="fr-FR" sz="1600" b="0" i="0" u="none" strike="noStrike" dirty="0">
                        <a:solidFill>
                          <a:srgbClr val="000000"/>
                        </a:solidFill>
                        <a:effectLst/>
                        <a:latin typeface="Calibri" panose="020F0502020204030204" pitchFamily="34" charset="0"/>
                      </a:endParaRP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Aspremont: </a:t>
                      </a:r>
                    </a:p>
                    <a:p>
                      <a:pPr algn="ctr" fontAlgn="ctr"/>
                      <a:r>
                        <a:rPr lang="fr-FR" sz="1600" b="0" i="0" u="none" strike="noStrike" dirty="0">
                          <a:solidFill>
                            <a:srgbClr val="000000"/>
                          </a:solidFill>
                          <a:effectLst/>
                          <a:latin typeface="Calibri" panose="020F0502020204030204" pitchFamily="34" charset="0"/>
                        </a:rPr>
                        <a:t>terrain en face des locaux actuellement occupés par le SMIGIBA (terrain mitoyen au Proxi </a:t>
                      </a:r>
                      <a:r>
                        <a:rPr lang="fr-FR" sz="1600" b="0" i="0" u="none" strike="noStrike" dirty="0" err="1">
                          <a:solidFill>
                            <a:srgbClr val="000000"/>
                          </a:solidFill>
                          <a:effectLst/>
                          <a:latin typeface="Calibri" panose="020F0502020204030204" pitchFamily="34" charset="0"/>
                        </a:rPr>
                        <a:t>Market</a:t>
                      </a:r>
                      <a:r>
                        <a:rPr lang="fr-FR" sz="1600" b="0" i="0" u="none" strike="noStrike" dirty="0">
                          <a:solidFill>
                            <a:srgbClr val="000000"/>
                          </a:solidFill>
                          <a:effectLst/>
                          <a:latin typeface="Calibri" panose="020F0502020204030204" pitchFamily="34" charset="0"/>
                        </a:rPr>
                        <a:t>)</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Serres: </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aile ouest du bâtiment ex CFA - boulevard de la digue</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Veynes: </a:t>
                      </a:r>
                    </a:p>
                    <a:p>
                      <a:pPr algn="ctr" fontAlgn="ctr"/>
                      <a:r>
                        <a:rPr lang="fr-FR" sz="1600" b="0" i="0" u="none" strike="noStrike" dirty="0">
                          <a:solidFill>
                            <a:srgbClr val="000000"/>
                          </a:solidFill>
                          <a:effectLst/>
                          <a:latin typeface="Calibri" panose="020F0502020204030204" pitchFamily="34" charset="0"/>
                        </a:rPr>
                        <a:t>clos d'Oriol</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9076843"/>
                  </a:ext>
                </a:extLst>
              </a:tr>
              <a:tr h="1576974">
                <a:tc rowSpan="2">
                  <a:txBody>
                    <a:bodyPr/>
                    <a:lstStyle/>
                    <a:p>
                      <a:pPr algn="ctr" fontAlgn="ctr"/>
                      <a:r>
                        <a:rPr lang="fr-FR" sz="1600" b="1" i="0" u="none" strike="noStrike">
                          <a:solidFill>
                            <a:srgbClr val="000000"/>
                          </a:solidFill>
                          <a:effectLst/>
                          <a:latin typeface="Calibri" panose="020F0502020204030204" pitchFamily="34" charset="0"/>
                        </a:rPr>
                        <a:t>Type de propositions</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Cession / Vente /Location</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A voir</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Vente (euro symbolique)</a:t>
                      </a:r>
                    </a:p>
                    <a:p>
                      <a:pPr algn="ctr" fontAlgn="ctr"/>
                      <a:br>
                        <a:rPr lang="fr-FR" sz="16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Courrier Mairie de Serres en date du 4 mars 2021</a:t>
                      </a:r>
                      <a:endParaRPr lang="fr-FR" sz="1600" b="0" i="0" u="none" strike="noStrike" dirty="0">
                        <a:solidFill>
                          <a:srgbClr val="000000"/>
                        </a:solidFill>
                        <a:effectLst/>
                        <a:latin typeface="Calibri" panose="020F0502020204030204" pitchFamily="34" charset="0"/>
                      </a:endParaRP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Bail emphytéotique</a:t>
                      </a:r>
                    </a:p>
                    <a:p>
                      <a:pPr algn="ctr" fontAlgn="ctr"/>
                      <a:br>
                        <a:rPr lang="fr-FR" sz="16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30 ans : 230 €HT/mois</a:t>
                      </a:r>
                      <a:br>
                        <a:rPr lang="fr-FR" sz="14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40 ans: 180 €</a:t>
                      </a:r>
                      <a:r>
                        <a:rPr lang="fr-FR" sz="1400" b="0" i="0" u="none" strike="noStrike" dirty="0" err="1">
                          <a:solidFill>
                            <a:srgbClr val="000000"/>
                          </a:solidFill>
                          <a:effectLst/>
                          <a:latin typeface="Calibri" panose="020F0502020204030204" pitchFamily="34" charset="0"/>
                        </a:rPr>
                        <a:t>ht</a:t>
                      </a:r>
                      <a:r>
                        <a:rPr lang="fr-FR" sz="1400" b="0" i="0" u="none" strike="noStrike" dirty="0">
                          <a:solidFill>
                            <a:srgbClr val="000000"/>
                          </a:solidFill>
                          <a:effectLst/>
                          <a:latin typeface="Calibri" panose="020F0502020204030204" pitchFamily="34" charset="0"/>
                        </a:rPr>
                        <a:t>/mois</a:t>
                      </a:r>
                      <a:br>
                        <a:rPr lang="fr-FR" sz="14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50 ans: 140 €/mois</a:t>
                      </a:r>
                    </a:p>
                    <a:p>
                      <a:pPr algn="ctr" fontAlgn="ctr"/>
                      <a:endParaRPr lang="fr-FR" sz="1400" b="0" i="0" u="none" strike="noStrike" dirty="0">
                        <a:solidFill>
                          <a:srgbClr val="000000"/>
                        </a:solidFill>
                        <a:effectLst/>
                        <a:latin typeface="Calibri" panose="020F0502020204030204" pitchFamily="34" charset="0"/>
                      </a:endParaRPr>
                    </a:p>
                    <a:p>
                      <a:pPr algn="ctr" fontAlgn="ct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Courrier CCBD en date du 4 mars 2021</a:t>
                      </a:r>
                      <a:endParaRPr lang="fr-FR" sz="1600" b="0" i="0" u="none" strike="noStrike" dirty="0">
                        <a:solidFill>
                          <a:srgbClr val="000000"/>
                        </a:solidFill>
                        <a:effectLst/>
                        <a:latin typeface="Calibri" panose="020F0502020204030204" pitchFamily="34" charset="0"/>
                      </a:endParaRP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0892612"/>
                  </a:ext>
                </a:extLst>
              </a:tr>
              <a:tr h="720080">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Tye (parcelle / bâtiment)</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Parcelle </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Bâtiment à rénover</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Bâtiment à rénover</a:t>
                      </a:r>
                    </a:p>
                  </a:txBody>
                  <a:tcPr marL="3951" marR="3951" marT="39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1181657"/>
                  </a:ext>
                </a:extLst>
              </a:tr>
            </a:tbl>
          </a:graphicData>
        </a:graphic>
      </p:graphicFrame>
      <p:sp>
        <p:nvSpPr>
          <p:cNvPr id="4" name="Rectangle 3">
            <a:extLst>
              <a:ext uri="{FF2B5EF4-FFF2-40B4-BE49-F238E27FC236}">
                <a16:creationId xmlns:a16="http://schemas.microsoft.com/office/drawing/2014/main" id="{5C124A40-E2EC-4DC0-9E84-9C9D45AAAF1B}"/>
              </a:ext>
            </a:extLst>
          </p:cNvPr>
          <p:cNvSpPr/>
          <p:nvPr/>
        </p:nvSpPr>
        <p:spPr>
          <a:xfrm>
            <a:off x="4211960" y="196490"/>
            <a:ext cx="3204403" cy="769441"/>
          </a:xfrm>
          <a:prstGeom prst="rect">
            <a:avLst/>
          </a:prstGeom>
        </p:spPr>
        <p:txBody>
          <a:bodyPr wrap="none">
            <a:spAutoFit/>
          </a:bodyPr>
          <a:lstStyle/>
          <a:p>
            <a:r>
              <a:rPr lang="fr-FR" sz="4400" dirty="0">
                <a:solidFill>
                  <a:srgbClr val="FFFFFF"/>
                </a:solidFill>
                <a:ea typeface="+mj-ea"/>
                <a:cs typeface="+mj-cs"/>
              </a:rPr>
              <a:t>Comparaison</a:t>
            </a:r>
            <a:endParaRPr lang="fr-FR" dirty="0"/>
          </a:p>
        </p:txBody>
      </p:sp>
    </p:spTree>
    <p:extLst>
      <p:ext uri="{BB962C8B-B14F-4D97-AF65-F5344CB8AC3E}">
        <p14:creationId xmlns:p14="http://schemas.microsoft.com/office/powerpoint/2010/main" val="328839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64166BDB-54BD-4BC6-858D-D041539743B3}"/>
              </a:ext>
            </a:extLst>
          </p:cNvPr>
          <p:cNvGraphicFramePr>
            <a:graphicFrameLocks noGrp="1"/>
          </p:cNvGraphicFramePr>
          <p:nvPr>
            <p:extLst>
              <p:ext uri="{D42A27DB-BD31-4B8C-83A1-F6EECF244321}">
                <p14:modId xmlns:p14="http://schemas.microsoft.com/office/powerpoint/2010/main" val="2449005370"/>
              </p:ext>
            </p:extLst>
          </p:nvPr>
        </p:nvGraphicFramePr>
        <p:xfrm>
          <a:off x="143508" y="188640"/>
          <a:ext cx="8856984" cy="6162628"/>
        </p:xfrm>
        <a:graphic>
          <a:graphicData uri="http://schemas.openxmlformats.org/drawingml/2006/table">
            <a:tbl>
              <a:tblPr/>
              <a:tblGrid>
                <a:gridCol w="1080120">
                  <a:extLst>
                    <a:ext uri="{9D8B030D-6E8A-4147-A177-3AD203B41FA5}">
                      <a16:colId xmlns:a16="http://schemas.microsoft.com/office/drawing/2014/main" val="3399142288"/>
                    </a:ext>
                  </a:extLst>
                </a:gridCol>
                <a:gridCol w="1656184">
                  <a:extLst>
                    <a:ext uri="{9D8B030D-6E8A-4147-A177-3AD203B41FA5}">
                      <a16:colId xmlns:a16="http://schemas.microsoft.com/office/drawing/2014/main" val="13731361"/>
                    </a:ext>
                  </a:extLst>
                </a:gridCol>
                <a:gridCol w="3888432">
                  <a:extLst>
                    <a:ext uri="{9D8B030D-6E8A-4147-A177-3AD203B41FA5}">
                      <a16:colId xmlns:a16="http://schemas.microsoft.com/office/drawing/2014/main" val="2829840108"/>
                    </a:ext>
                  </a:extLst>
                </a:gridCol>
                <a:gridCol w="2232248">
                  <a:extLst>
                    <a:ext uri="{9D8B030D-6E8A-4147-A177-3AD203B41FA5}">
                      <a16:colId xmlns:a16="http://schemas.microsoft.com/office/drawing/2014/main" val="1600967078"/>
                    </a:ext>
                  </a:extLst>
                </a:gridCol>
              </a:tblGrid>
              <a:tr h="305083">
                <a:tc>
                  <a:txBody>
                    <a:bodyPr/>
                    <a:lstStyle/>
                    <a:p>
                      <a:pPr algn="ctr" fontAlgn="ctr"/>
                      <a:endParaRPr lang="fr-FR" sz="1600" b="0" i="0" u="none" strike="noStrike" dirty="0">
                        <a:solidFill>
                          <a:srgbClr val="000000"/>
                        </a:solidFill>
                        <a:effectLst/>
                        <a:latin typeface="Calibri" panose="020F0502020204030204" pitchFamily="34" charset="0"/>
                      </a:endParaRPr>
                    </a:p>
                  </a:txBody>
                  <a:tcPr marL="1795" marR="1795" marT="179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Aspremont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Serres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Veynes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31122804"/>
                  </a:ext>
                </a:extLst>
              </a:tr>
              <a:tr h="215365">
                <a:tc>
                  <a:txBody>
                    <a:bodyPr/>
                    <a:lstStyle/>
                    <a:p>
                      <a:pPr algn="ctr" fontAlgn="ctr"/>
                      <a:r>
                        <a:rPr lang="fr-FR" sz="1600" b="0" i="0" u="none" strike="noStrike" dirty="0">
                          <a:solidFill>
                            <a:srgbClr val="000000"/>
                          </a:solidFill>
                          <a:effectLst/>
                          <a:latin typeface="Calibri" panose="020F0502020204030204" pitchFamily="34" charset="0"/>
                        </a:rPr>
                        <a:t>Etat général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Terres cultivées - terrain plat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Bâtiment des années 1950: </a:t>
                      </a:r>
                    </a:p>
                    <a:p>
                      <a:pPr algn="ctr" fontAlgn="ctr"/>
                      <a:r>
                        <a:rPr lang="fr-FR" sz="1600" b="0" i="0" u="none" strike="noStrike" dirty="0">
                          <a:solidFill>
                            <a:srgbClr val="000000"/>
                          </a:solidFill>
                          <a:effectLst/>
                          <a:latin typeface="Calibri" panose="020F0502020204030204" pitchFamily="34" charset="0"/>
                        </a:rPr>
                        <a:t>2 blocs en forme de U de plain pied </a:t>
                      </a:r>
                    </a:p>
                    <a:p>
                      <a:pPr algn="ctr" fontAlgn="ctr"/>
                      <a:r>
                        <a:rPr lang="fr-FR" sz="1600" b="0" i="0" u="none" strike="noStrike" dirty="0">
                          <a:solidFill>
                            <a:srgbClr val="000000"/>
                          </a:solidFill>
                          <a:effectLst/>
                          <a:latin typeface="Calibri" panose="020F0502020204030204" pitchFamily="34" charset="0"/>
                        </a:rPr>
                        <a:t>Ancien atelier de carrelage CFA</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Partie proposée est en bon état, prévoir travaux extérieurs et intérieurs (gros œuvre et aménagement intérieur)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Plain pied - ancienne usine </a:t>
                      </a:r>
                      <a:r>
                        <a:rPr lang="fr-FR" sz="1600" b="0" i="0" u="none" strike="noStrike" dirty="0" err="1">
                          <a:solidFill>
                            <a:srgbClr val="000000"/>
                          </a:solidFill>
                          <a:effectLst/>
                          <a:latin typeface="Calibri" panose="020F0502020204030204" pitchFamily="34" charset="0"/>
                        </a:rPr>
                        <a:t>ressor</a:t>
                      </a:r>
                      <a:endParaRPr lang="fr-FR" sz="1600" b="0" i="0" u="none" strike="noStrike" dirty="0">
                        <a:solidFill>
                          <a:srgbClr val="000000"/>
                        </a:solidFill>
                        <a:effectLst/>
                        <a:latin typeface="Calibri" panose="020F0502020204030204" pitchFamily="34" charset="0"/>
                      </a:endParaRPr>
                    </a:p>
                    <a:p>
                      <a:pPr algn="ctr" fontAlgn="ctr"/>
                      <a:r>
                        <a:rPr lang="fr-FR" sz="1600" b="0" i="0" u="none" strike="noStrike" dirty="0">
                          <a:solidFill>
                            <a:srgbClr val="000000"/>
                          </a:solidFill>
                          <a:effectLst/>
                          <a:latin typeface="Calibri" panose="020F0502020204030204" pitchFamily="34" charset="0"/>
                        </a:rPr>
                        <a:t>En bon état, prévoir travaux aménagement intérieur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8985310"/>
                  </a:ext>
                </a:extLst>
              </a:tr>
              <a:tr h="732241">
                <a:tc>
                  <a:txBody>
                    <a:bodyPr/>
                    <a:lstStyle/>
                    <a:p>
                      <a:pPr algn="ctr" fontAlgn="ctr"/>
                      <a:r>
                        <a:rPr lang="fr-FR" sz="1600" b="0" i="0" u="none" strike="noStrike">
                          <a:solidFill>
                            <a:srgbClr val="000000"/>
                          </a:solidFill>
                          <a:effectLst/>
                          <a:latin typeface="Calibri" panose="020F0502020204030204" pitchFamily="34" charset="0"/>
                        </a:rPr>
                        <a:t>Etat stucturel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Diagnostic fait (Ester en octobre 2017):</a:t>
                      </a:r>
                      <a:br>
                        <a:rPr lang="fr-FR" sz="16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 fissures assez importantes en façade et sur les pignons côté arche à l'entrée par manque de chainage dans les murs - l'arche en béton armé entraine vers la route les façades des bâtiments qu'elle relie -&gt; stabiliser l'arche et renforcer les angles avec les façades</a:t>
                      </a:r>
                      <a:br>
                        <a:rPr lang="fr-FR" sz="14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 charpente en bon état apparent, pas de sous-couverture sous les tuiles</a:t>
                      </a:r>
                      <a:br>
                        <a:rPr lang="fr-FR" sz="14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 présence d'un poteau en bois pourri inséré dans les murs à l'angle du bâtiment </a:t>
                      </a:r>
                      <a:br>
                        <a:rPr lang="fr-FR" sz="14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 nombreux poteaux imposants et poutres posées sur les poteaux -&gt; ne sont pas porteurs et peuvent être démontés</a:t>
                      </a:r>
                      <a:br>
                        <a:rPr lang="fr-FR" sz="14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 poteaux en briques contre les façades (support des fermes de charpente?)</a:t>
                      </a:r>
                      <a:br>
                        <a:rPr lang="fr-FR" sz="1400" b="0" i="0" u="none" strike="noStrike" dirty="0">
                          <a:solidFill>
                            <a:srgbClr val="000000"/>
                          </a:solidFill>
                          <a:effectLst/>
                          <a:latin typeface="Calibri" panose="020F0502020204030204" pitchFamily="34" charset="0"/>
                        </a:rPr>
                      </a:br>
                      <a:r>
                        <a:rPr lang="fr-FR" sz="1400" b="0" i="0" u="none" strike="noStrike" dirty="0">
                          <a:solidFill>
                            <a:srgbClr val="000000"/>
                          </a:solidFill>
                          <a:effectLst/>
                          <a:latin typeface="Calibri" panose="020F0502020204030204" pitchFamily="34" charset="0"/>
                        </a:rPr>
                        <a:t>- pas de résistance au séisme</a:t>
                      </a:r>
                      <a:endParaRPr lang="fr-FR" sz="1600" b="0" i="0" u="none" strike="noStrike" dirty="0">
                        <a:solidFill>
                          <a:srgbClr val="000000"/>
                        </a:solidFill>
                        <a:effectLst/>
                        <a:latin typeface="Calibri" panose="020F0502020204030204" pitchFamily="34" charset="0"/>
                      </a:endParaRP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Murs et toiture OK</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629938"/>
                  </a:ext>
                </a:extLst>
              </a:tr>
              <a:tr h="332230">
                <a:tc>
                  <a:txBody>
                    <a:bodyPr/>
                    <a:lstStyle/>
                    <a:p>
                      <a:pPr algn="ctr" fontAlgn="ctr"/>
                      <a:r>
                        <a:rPr lang="fr-FR" sz="1600" b="0" i="0" u="none" strike="noStrike">
                          <a:solidFill>
                            <a:srgbClr val="000000"/>
                          </a:solidFill>
                          <a:effectLst/>
                          <a:latin typeface="Calibri" panose="020F0502020204030204" pitchFamily="34" charset="0"/>
                        </a:rPr>
                        <a:t>Diagnostic amiante/plomb</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Diagnostic amiante fait (APAVE en janvier 2018): pas d'amiante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Diagnostic fait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9148061"/>
                  </a:ext>
                </a:extLst>
              </a:tr>
            </a:tbl>
          </a:graphicData>
        </a:graphic>
      </p:graphicFrame>
    </p:spTree>
    <p:extLst>
      <p:ext uri="{BB962C8B-B14F-4D97-AF65-F5344CB8AC3E}">
        <p14:creationId xmlns:p14="http://schemas.microsoft.com/office/powerpoint/2010/main" val="10895954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64166BDB-54BD-4BC6-858D-D041539743B3}"/>
              </a:ext>
            </a:extLst>
          </p:cNvPr>
          <p:cNvGraphicFramePr>
            <a:graphicFrameLocks noGrp="1"/>
          </p:cNvGraphicFramePr>
          <p:nvPr>
            <p:extLst>
              <p:ext uri="{D42A27DB-BD31-4B8C-83A1-F6EECF244321}">
                <p14:modId xmlns:p14="http://schemas.microsoft.com/office/powerpoint/2010/main" val="3725465049"/>
              </p:ext>
            </p:extLst>
          </p:nvPr>
        </p:nvGraphicFramePr>
        <p:xfrm>
          <a:off x="107504" y="188640"/>
          <a:ext cx="8928992" cy="6355995"/>
        </p:xfrm>
        <a:graphic>
          <a:graphicData uri="http://schemas.openxmlformats.org/drawingml/2006/table">
            <a:tbl>
              <a:tblPr/>
              <a:tblGrid>
                <a:gridCol w="1512168">
                  <a:extLst>
                    <a:ext uri="{9D8B030D-6E8A-4147-A177-3AD203B41FA5}">
                      <a16:colId xmlns:a16="http://schemas.microsoft.com/office/drawing/2014/main" val="3399142288"/>
                    </a:ext>
                  </a:extLst>
                </a:gridCol>
                <a:gridCol w="1900615">
                  <a:extLst>
                    <a:ext uri="{9D8B030D-6E8A-4147-A177-3AD203B41FA5}">
                      <a16:colId xmlns:a16="http://schemas.microsoft.com/office/drawing/2014/main" val="13731361"/>
                    </a:ext>
                  </a:extLst>
                </a:gridCol>
                <a:gridCol w="2851913">
                  <a:extLst>
                    <a:ext uri="{9D8B030D-6E8A-4147-A177-3AD203B41FA5}">
                      <a16:colId xmlns:a16="http://schemas.microsoft.com/office/drawing/2014/main" val="2829840108"/>
                    </a:ext>
                  </a:extLst>
                </a:gridCol>
                <a:gridCol w="2664296">
                  <a:extLst>
                    <a:ext uri="{9D8B030D-6E8A-4147-A177-3AD203B41FA5}">
                      <a16:colId xmlns:a16="http://schemas.microsoft.com/office/drawing/2014/main" val="1600967078"/>
                    </a:ext>
                  </a:extLst>
                </a:gridCol>
              </a:tblGrid>
              <a:tr h="46662">
                <a:tc>
                  <a:txBody>
                    <a:bodyPr/>
                    <a:lstStyle/>
                    <a:p>
                      <a:pPr algn="ctr" fontAlgn="ctr"/>
                      <a:endParaRPr lang="fr-FR" sz="1600" b="0" i="0" u="none" strike="noStrike" dirty="0">
                        <a:solidFill>
                          <a:srgbClr val="000000"/>
                        </a:solidFill>
                        <a:effectLst/>
                        <a:latin typeface="Calibri" panose="020F0502020204030204" pitchFamily="34" charset="0"/>
                      </a:endParaRPr>
                    </a:p>
                  </a:txBody>
                  <a:tcPr marL="1795" marR="1795" marT="179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Aspremont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Serres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Veynes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31122804"/>
                  </a:ext>
                </a:extLst>
              </a:tr>
              <a:tr h="43073">
                <a:tc>
                  <a:txBody>
                    <a:bodyPr/>
                    <a:lstStyle/>
                    <a:p>
                      <a:pPr algn="ctr" fontAlgn="ctr"/>
                      <a:r>
                        <a:rPr lang="fr-FR" sz="1600" b="0" i="0" u="none" strike="noStrike">
                          <a:solidFill>
                            <a:srgbClr val="000000"/>
                          </a:solidFill>
                          <a:effectLst/>
                          <a:latin typeface="Calibri" panose="020F0502020204030204" pitchFamily="34" charset="0"/>
                        </a:rPr>
                        <a:t>Conformité PLU (locaux à vocation de bureaux)</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PLU à réviser : démarche simplifiée en cours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A vérifier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A vérifier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7185605"/>
                  </a:ext>
                </a:extLst>
              </a:tr>
              <a:tr h="55636">
                <a:tc>
                  <a:txBody>
                    <a:bodyPr/>
                    <a:lstStyle/>
                    <a:p>
                      <a:pPr algn="ctr" fontAlgn="ctr"/>
                      <a:r>
                        <a:rPr lang="fr-FR" sz="1600" b="0" i="0" u="none" strike="noStrike">
                          <a:solidFill>
                            <a:srgbClr val="000000"/>
                          </a:solidFill>
                          <a:effectLst/>
                          <a:latin typeface="Calibri" panose="020F0502020204030204" pitchFamily="34" charset="0"/>
                        </a:rPr>
                        <a:t>Contraintes PLU</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A vérifier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50148728"/>
                  </a:ext>
                </a:extLst>
              </a:tr>
              <a:tr h="86146">
                <a:tc>
                  <a:txBody>
                    <a:bodyPr/>
                    <a:lstStyle/>
                    <a:p>
                      <a:pPr algn="ctr" fontAlgn="ctr"/>
                      <a:r>
                        <a:rPr lang="fr-FR" sz="1600" b="0" i="0" u="none" strike="noStrike">
                          <a:solidFill>
                            <a:srgbClr val="000000"/>
                          </a:solidFill>
                          <a:effectLst/>
                          <a:latin typeface="Calibri" panose="020F0502020204030204" pitchFamily="34" charset="0"/>
                        </a:rPr>
                        <a:t>Contraintes architecturales (Bâtiment de France,DRAC…)</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non</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Bâtiment de France, DRAC -&gt; dossier lourd et temps d'instruction plus long à intégrer au projet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non</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6896825"/>
                  </a:ext>
                </a:extLst>
              </a:tr>
              <a:tr h="55636">
                <a:tc>
                  <a:txBody>
                    <a:bodyPr/>
                    <a:lstStyle/>
                    <a:p>
                      <a:pPr algn="ctr" fontAlgn="ctr"/>
                      <a:r>
                        <a:rPr lang="fr-FR" sz="1600" b="0" i="0" u="none" strike="noStrike">
                          <a:solidFill>
                            <a:srgbClr val="000000"/>
                          </a:solidFill>
                          <a:effectLst/>
                          <a:latin typeface="Calibri" panose="020F0502020204030204" pitchFamily="34" charset="0"/>
                        </a:rPr>
                        <a:t>Electricité, eau, assainissement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en bordure du terrain</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Présent - à mettre en conformité</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Présent - à mettre en conformité</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5555017"/>
                  </a:ext>
                </a:extLst>
              </a:tr>
              <a:tr h="147166">
                <a:tc>
                  <a:txBody>
                    <a:bodyPr/>
                    <a:lstStyle/>
                    <a:p>
                      <a:pPr algn="ctr" fontAlgn="ctr"/>
                      <a:r>
                        <a:rPr lang="fr-FR" sz="1600" b="0" i="0" u="none" strike="noStrike">
                          <a:solidFill>
                            <a:srgbClr val="000000"/>
                          </a:solidFill>
                          <a:effectLst/>
                          <a:latin typeface="Calibri" panose="020F0502020204030204" pitchFamily="34" charset="0"/>
                        </a:rPr>
                        <a:t>Estimatif financier travaux</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Prévoir 2000 €/m²</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Prévoir 1800 €/m² (isolation, cloisons, éléctricité, eau, sols, ouvertures à reprendre, menuiseries,…)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Prévoir 1200 €/m² - Travaux d'aménagements intérieurs (cloisons, éléctricité, eau, sols,…)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9191200"/>
                  </a:ext>
                </a:extLst>
              </a:tr>
              <a:tr h="82557">
                <a:tc>
                  <a:txBody>
                    <a:bodyPr/>
                    <a:lstStyle/>
                    <a:p>
                      <a:pPr algn="ctr" fontAlgn="ctr"/>
                      <a:r>
                        <a:rPr lang="fr-FR" sz="1600" b="0" i="0" u="none" strike="noStrike">
                          <a:solidFill>
                            <a:srgbClr val="000000"/>
                          </a:solidFill>
                          <a:effectLst/>
                          <a:latin typeface="Calibri" panose="020F0502020204030204" pitchFamily="34" charset="0"/>
                        </a:rPr>
                        <a:t>Surface proposée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A discuter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300 m² à 400 m²</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88543984"/>
                  </a:ext>
                </a:extLst>
              </a:tr>
              <a:tr h="43073">
                <a:tc>
                  <a:txBody>
                    <a:bodyPr/>
                    <a:lstStyle/>
                    <a:p>
                      <a:pPr algn="ctr" fontAlgn="ctr"/>
                      <a:r>
                        <a:rPr lang="fr-FR" sz="1600" b="0" i="0" u="none" strike="noStrike">
                          <a:solidFill>
                            <a:srgbClr val="000000"/>
                          </a:solidFill>
                          <a:effectLst/>
                          <a:latin typeface="Calibri" panose="020F0502020204030204" pitchFamily="34" charset="0"/>
                        </a:rPr>
                        <a:t>Parking</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Parking existant (Proxi Market)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Parking existant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parking existant + jouissance du foncier extérieur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90885382"/>
                  </a:ext>
                </a:extLst>
              </a:tr>
              <a:tr h="172292">
                <a:tc>
                  <a:txBody>
                    <a:bodyPr/>
                    <a:lstStyle/>
                    <a:p>
                      <a:pPr algn="ctr" fontAlgn="ctr"/>
                      <a:r>
                        <a:rPr lang="fr-FR" sz="1600" b="0" i="0" u="none" strike="noStrike">
                          <a:solidFill>
                            <a:srgbClr val="000000"/>
                          </a:solidFill>
                          <a:effectLst/>
                          <a:latin typeface="Calibri" panose="020F0502020204030204" pitchFamily="34" charset="0"/>
                        </a:rPr>
                        <a:t>Propositions complémentaires (remise en état partiel du bâtiment, prise en charge partielle de frais d'étude,…)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Mise à disposition du terrain à disctuer avec la mairie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Etude architecturale: prise en charge 75 % par Serres</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Frais d'arpentage pris en charge par la commune de Serres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Travaux gros œuvre: isolation, chauffage, toiture (pose de panneaux solaires en cours d'étude), menuiseries extérieures, raccordement de réseaux : pris en charge par CCBD</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35040559"/>
                  </a:ext>
                </a:extLst>
              </a:tr>
            </a:tbl>
          </a:graphicData>
        </a:graphic>
      </p:graphicFrame>
    </p:spTree>
    <p:extLst>
      <p:ext uri="{BB962C8B-B14F-4D97-AF65-F5344CB8AC3E}">
        <p14:creationId xmlns:p14="http://schemas.microsoft.com/office/powerpoint/2010/main" val="216637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64166BDB-54BD-4BC6-858D-D041539743B3}"/>
              </a:ext>
            </a:extLst>
          </p:cNvPr>
          <p:cNvGraphicFramePr>
            <a:graphicFrameLocks noGrp="1"/>
          </p:cNvGraphicFramePr>
          <p:nvPr>
            <p:extLst>
              <p:ext uri="{D42A27DB-BD31-4B8C-83A1-F6EECF244321}">
                <p14:modId xmlns:p14="http://schemas.microsoft.com/office/powerpoint/2010/main" val="2969093031"/>
              </p:ext>
            </p:extLst>
          </p:nvPr>
        </p:nvGraphicFramePr>
        <p:xfrm>
          <a:off x="107504" y="116632"/>
          <a:ext cx="8928992" cy="6592655"/>
        </p:xfrm>
        <a:graphic>
          <a:graphicData uri="http://schemas.openxmlformats.org/drawingml/2006/table">
            <a:tbl>
              <a:tblPr/>
              <a:tblGrid>
                <a:gridCol w="1872208">
                  <a:extLst>
                    <a:ext uri="{9D8B030D-6E8A-4147-A177-3AD203B41FA5}">
                      <a16:colId xmlns:a16="http://schemas.microsoft.com/office/drawing/2014/main" val="3399142288"/>
                    </a:ext>
                  </a:extLst>
                </a:gridCol>
                <a:gridCol w="1368152">
                  <a:extLst>
                    <a:ext uri="{9D8B030D-6E8A-4147-A177-3AD203B41FA5}">
                      <a16:colId xmlns:a16="http://schemas.microsoft.com/office/drawing/2014/main" val="13731361"/>
                    </a:ext>
                  </a:extLst>
                </a:gridCol>
                <a:gridCol w="2808312">
                  <a:extLst>
                    <a:ext uri="{9D8B030D-6E8A-4147-A177-3AD203B41FA5}">
                      <a16:colId xmlns:a16="http://schemas.microsoft.com/office/drawing/2014/main" val="2829840108"/>
                    </a:ext>
                  </a:extLst>
                </a:gridCol>
                <a:gridCol w="2880320">
                  <a:extLst>
                    <a:ext uri="{9D8B030D-6E8A-4147-A177-3AD203B41FA5}">
                      <a16:colId xmlns:a16="http://schemas.microsoft.com/office/drawing/2014/main" val="1600967078"/>
                    </a:ext>
                  </a:extLst>
                </a:gridCol>
              </a:tblGrid>
              <a:tr h="46662">
                <a:tc>
                  <a:txBody>
                    <a:bodyPr/>
                    <a:lstStyle/>
                    <a:p>
                      <a:pPr algn="ctr" fontAlgn="ctr"/>
                      <a:endParaRPr lang="fr-FR" sz="1600" b="0" i="0" u="none" strike="noStrike" dirty="0">
                        <a:solidFill>
                          <a:srgbClr val="000000"/>
                        </a:solidFill>
                        <a:effectLst/>
                        <a:latin typeface="Calibri" panose="020F0502020204030204" pitchFamily="34" charset="0"/>
                      </a:endParaRPr>
                    </a:p>
                  </a:txBody>
                  <a:tcPr marL="1795" marR="1795" marT="179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Aspremont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Serres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Veynes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31122804"/>
                  </a:ext>
                </a:extLst>
              </a:tr>
              <a:tr h="215365">
                <a:tc>
                  <a:txBody>
                    <a:bodyPr/>
                    <a:lstStyle/>
                    <a:p>
                      <a:pPr algn="ctr" fontAlgn="ctr"/>
                      <a:r>
                        <a:rPr lang="fr-FR" sz="1600" b="0" i="0" u="none" strike="noStrike" dirty="0">
                          <a:solidFill>
                            <a:srgbClr val="000000"/>
                          </a:solidFill>
                          <a:effectLst/>
                          <a:latin typeface="Calibri" panose="020F0502020204030204" pitchFamily="34" charset="0"/>
                        </a:rPr>
                        <a:t>Période transitoire (31/12/2021 à la réception des nouveaux locaux)</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Hébergement dans des locaux provisoires pris en charge par la commune de Serres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Mise à disposition à titre gracieux de bureaux dans la maison de l'entreprise à Veynes </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 possibilité de bureaux complémentaires dans les locaux administratifs de la CCBD (</a:t>
                      </a:r>
                      <a:r>
                        <a:rPr lang="fr-FR" sz="1600" b="0" i="0" u="none" strike="noStrike" dirty="0" err="1">
                          <a:solidFill>
                            <a:srgbClr val="000000"/>
                          </a:solidFill>
                          <a:effectLst/>
                          <a:latin typeface="Calibri" panose="020F0502020204030204" pitchFamily="34" charset="0"/>
                        </a:rPr>
                        <a:t>Méretière</a:t>
                      </a:r>
                      <a:r>
                        <a:rPr lang="fr-FR" sz="1600" b="0" i="0" u="none" strike="noStrike" dirty="0">
                          <a:solidFill>
                            <a:srgbClr val="000000"/>
                          </a:solidFill>
                          <a:effectLst/>
                          <a:latin typeface="Calibri" panose="020F0502020204030204" pitchFamily="34" charset="0"/>
                        </a:rPr>
                        <a:t>) à 50€/m²/an (il reste un espace libre de 25 m²)</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50251009"/>
                  </a:ext>
                </a:extLst>
              </a:tr>
              <a:tr h="143577">
                <a:tc>
                  <a:txBody>
                    <a:bodyPr/>
                    <a:lstStyle/>
                    <a:p>
                      <a:pPr algn="ctr" fontAlgn="ctr"/>
                      <a:r>
                        <a:rPr lang="fr-FR" sz="1600" b="0" i="0" u="none" strike="noStrike" dirty="0">
                          <a:solidFill>
                            <a:srgbClr val="000000"/>
                          </a:solidFill>
                          <a:effectLst/>
                          <a:latin typeface="Calibri" panose="020F0502020204030204" pitchFamily="34" charset="0"/>
                        </a:rPr>
                        <a:t>Imbrication dans un projet politique global/local</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Au sein d'une parcelle avec plusieurs projets (en cours de définition par la mairie)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1 à 2 Ailes -&gt; culturel </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1 aile -&gt; maison médicale?</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1 aile -&gt; centre social</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1 aile Ressourcerie </a:t>
                      </a:r>
                    </a:p>
                    <a:p>
                      <a:pPr algn="ctr" fontAlgn="ctr"/>
                      <a:r>
                        <a:rPr lang="fr-FR" sz="1600" b="0" i="0" u="none" strike="noStrike" dirty="0">
                          <a:solidFill>
                            <a:srgbClr val="000000"/>
                          </a:solidFill>
                          <a:effectLst/>
                          <a:latin typeface="Calibri" panose="020F0502020204030204" pitchFamily="34" charset="0"/>
                        </a:rPr>
                        <a:t>1 aile vétérinaire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1355061"/>
                  </a:ext>
                </a:extLst>
              </a:tr>
              <a:tr h="646095">
                <a:tc>
                  <a:txBody>
                    <a:bodyPr/>
                    <a:lstStyle/>
                    <a:p>
                      <a:pPr algn="ctr" fontAlgn="ctr"/>
                      <a:r>
                        <a:rPr lang="fr-FR" sz="1600" b="0" i="0" u="none" strike="noStrike" dirty="0">
                          <a:solidFill>
                            <a:srgbClr val="000000"/>
                          </a:solidFill>
                          <a:effectLst/>
                          <a:latin typeface="Calibri" panose="020F0502020204030204" pitchFamily="34" charset="0"/>
                        </a:rPr>
                        <a:t>Maison de la rivière / Maison de l'eau / Maison du Buëch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le </a:t>
                      </a:r>
                      <a:r>
                        <a:rPr lang="fr-FR" sz="1600" b="0" i="0" u="none" strike="noStrike" dirty="0" err="1">
                          <a:solidFill>
                            <a:srgbClr val="000000"/>
                          </a:solidFill>
                          <a:effectLst/>
                          <a:latin typeface="Calibri" panose="020F0502020204030204" pitchFamily="34" charset="0"/>
                        </a:rPr>
                        <a:t>Smigiba</a:t>
                      </a:r>
                      <a:r>
                        <a:rPr lang="fr-FR" sz="1600" b="0" i="0" u="none" strike="noStrike" dirty="0">
                          <a:solidFill>
                            <a:srgbClr val="000000"/>
                          </a:solidFill>
                          <a:effectLst/>
                          <a:latin typeface="Calibri" panose="020F0502020204030204" pitchFamily="34" charset="0"/>
                        </a:rPr>
                        <a:t> est-il en position et en capacité de porter ce projet de « maison de l’eau » ?</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-&gt; Une autre structure pourrait porter le projet et à ce moment là, les locaux du SMIGIBA pourraient y trouver leur place.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1937562"/>
                  </a:ext>
                </a:extLst>
              </a:tr>
              <a:tr h="129219">
                <a:tc>
                  <a:txBody>
                    <a:bodyPr/>
                    <a:lstStyle/>
                    <a:p>
                      <a:pPr algn="ctr" fontAlgn="ctr"/>
                      <a:r>
                        <a:rPr lang="fr-FR" sz="1600" b="0" i="0" u="none" strike="noStrike" dirty="0">
                          <a:solidFill>
                            <a:srgbClr val="000000"/>
                          </a:solidFill>
                          <a:effectLst/>
                          <a:latin typeface="Calibri" panose="020F0502020204030204" pitchFamily="34" charset="0"/>
                        </a:rPr>
                        <a:t>Intégrer investissement + coût de fonctionnement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Prêt travaux</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Taxes foncières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Prêt travaux</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Taxes foncières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Bail </a:t>
                      </a:r>
                      <a:r>
                        <a:rPr lang="fr-FR" sz="1600" b="0" i="0" u="none" strike="noStrike" dirty="0" err="1">
                          <a:solidFill>
                            <a:srgbClr val="000000"/>
                          </a:solidFill>
                          <a:effectLst/>
                          <a:latin typeface="Calibri" panose="020F0502020204030204" pitchFamily="34" charset="0"/>
                        </a:rPr>
                        <a:t>emphythéotique</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Prêt travaux</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Taxes foncières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64384118"/>
                  </a:ext>
                </a:extLst>
              </a:tr>
            </a:tbl>
          </a:graphicData>
        </a:graphic>
      </p:graphicFrame>
    </p:spTree>
    <p:extLst>
      <p:ext uri="{BB962C8B-B14F-4D97-AF65-F5344CB8AC3E}">
        <p14:creationId xmlns:p14="http://schemas.microsoft.com/office/powerpoint/2010/main" val="1796516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64166BDB-54BD-4BC6-858D-D041539743B3}"/>
              </a:ext>
            </a:extLst>
          </p:cNvPr>
          <p:cNvGraphicFramePr>
            <a:graphicFrameLocks noGrp="1"/>
          </p:cNvGraphicFramePr>
          <p:nvPr/>
        </p:nvGraphicFramePr>
        <p:xfrm>
          <a:off x="107504" y="188640"/>
          <a:ext cx="8928992" cy="32954300"/>
        </p:xfrm>
        <a:graphic>
          <a:graphicData uri="http://schemas.openxmlformats.org/drawingml/2006/table">
            <a:tbl>
              <a:tblPr/>
              <a:tblGrid>
                <a:gridCol w="1080120">
                  <a:extLst>
                    <a:ext uri="{9D8B030D-6E8A-4147-A177-3AD203B41FA5}">
                      <a16:colId xmlns:a16="http://schemas.microsoft.com/office/drawing/2014/main" val="2122406576"/>
                    </a:ext>
                  </a:extLst>
                </a:gridCol>
                <a:gridCol w="1080120">
                  <a:extLst>
                    <a:ext uri="{9D8B030D-6E8A-4147-A177-3AD203B41FA5}">
                      <a16:colId xmlns:a16="http://schemas.microsoft.com/office/drawing/2014/main" val="3399142288"/>
                    </a:ext>
                  </a:extLst>
                </a:gridCol>
                <a:gridCol w="1944216">
                  <a:extLst>
                    <a:ext uri="{9D8B030D-6E8A-4147-A177-3AD203B41FA5}">
                      <a16:colId xmlns:a16="http://schemas.microsoft.com/office/drawing/2014/main" val="13731361"/>
                    </a:ext>
                  </a:extLst>
                </a:gridCol>
                <a:gridCol w="3063348">
                  <a:extLst>
                    <a:ext uri="{9D8B030D-6E8A-4147-A177-3AD203B41FA5}">
                      <a16:colId xmlns:a16="http://schemas.microsoft.com/office/drawing/2014/main" val="2829840108"/>
                    </a:ext>
                  </a:extLst>
                </a:gridCol>
                <a:gridCol w="1761188">
                  <a:extLst>
                    <a:ext uri="{9D8B030D-6E8A-4147-A177-3AD203B41FA5}">
                      <a16:colId xmlns:a16="http://schemas.microsoft.com/office/drawing/2014/main" val="1600967078"/>
                    </a:ext>
                  </a:extLst>
                </a:gridCol>
              </a:tblGrid>
              <a:tr h="46662">
                <a:tc>
                  <a:txBody>
                    <a:bodyPr/>
                    <a:lstStyle/>
                    <a:p>
                      <a:pPr algn="l" fontAlgn="ctr"/>
                      <a:endParaRPr lang="fr-FR" sz="1600" b="1" i="0" u="none" strike="noStrike" dirty="0">
                        <a:solidFill>
                          <a:srgbClr val="000000"/>
                        </a:solidFill>
                        <a:effectLst/>
                        <a:latin typeface="Calibri" panose="020F0502020204030204" pitchFamily="34" charset="0"/>
                      </a:endParaRPr>
                    </a:p>
                  </a:txBody>
                  <a:tcPr marL="1795" marR="1795" marT="179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fr-FR" sz="1600" b="0" i="0" u="none" strike="noStrike" dirty="0">
                        <a:solidFill>
                          <a:srgbClr val="000000"/>
                        </a:solidFill>
                        <a:effectLst/>
                        <a:latin typeface="Calibri" panose="020F0502020204030204" pitchFamily="34" charset="0"/>
                      </a:endParaRPr>
                    </a:p>
                  </a:txBody>
                  <a:tcPr marL="1795" marR="1795" marT="179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Aspremont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Serres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Projet Veynes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31122804"/>
                  </a:ext>
                </a:extLst>
              </a:tr>
              <a:tr h="129219">
                <a:tc gridSpan="2">
                  <a:txBody>
                    <a:bodyPr/>
                    <a:lstStyle/>
                    <a:p>
                      <a:pPr algn="ctr" fontAlgn="ctr"/>
                      <a:r>
                        <a:rPr lang="fr-FR" sz="1600" b="1" i="0" u="none" strike="noStrike" dirty="0">
                          <a:solidFill>
                            <a:srgbClr val="000000"/>
                          </a:solidFill>
                          <a:effectLst/>
                          <a:latin typeface="Calibri" panose="020F0502020204030204" pitchFamily="34" charset="0"/>
                        </a:rPr>
                        <a:t>Géolocalisation</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ctr"/>
                      <a:endParaRPr lang="fr-FR" sz="1600" b="0" i="0" u="none" strike="noStrike" dirty="0">
                        <a:solidFill>
                          <a:srgbClr val="000000"/>
                        </a:solidFill>
                        <a:effectLst/>
                        <a:latin typeface="Calibri" panose="020F0502020204030204" pitchFamily="34" charset="0"/>
                      </a:endParaRP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Aspremont: terrain en face des locaux actuellement occupés par le SMIGIBA (terrain mitoyen au Proxi Market)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a:solidFill>
                            <a:srgbClr val="000000"/>
                          </a:solidFill>
                          <a:effectLst/>
                          <a:latin typeface="Calibri" panose="020F0502020204030204" pitchFamily="34" charset="0"/>
                        </a:rPr>
                        <a:t>Serres: </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aile ouest du bâtiment ex CFA - boulevard de la digue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600" b="0" i="0" u="none" strike="noStrike" dirty="0">
                          <a:solidFill>
                            <a:srgbClr val="000000"/>
                          </a:solidFill>
                          <a:effectLst/>
                          <a:latin typeface="Calibri" panose="020F0502020204030204" pitchFamily="34" charset="0"/>
                        </a:rPr>
                        <a:t>Veynes: clos d'Oriol</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35534704"/>
                  </a:ext>
                </a:extLst>
              </a:tr>
              <a:tr h="172292">
                <a:tc rowSpan="2">
                  <a:txBody>
                    <a:bodyPr/>
                    <a:lstStyle/>
                    <a:p>
                      <a:pPr algn="ctr" fontAlgn="ctr"/>
                      <a:r>
                        <a:rPr lang="fr-FR" sz="1600" b="1" i="0" u="none" strike="noStrike">
                          <a:solidFill>
                            <a:srgbClr val="000000"/>
                          </a:solidFill>
                          <a:effectLst/>
                          <a:latin typeface="Calibri" panose="020F0502020204030204" pitchFamily="34" charset="0"/>
                        </a:rPr>
                        <a:t>Type de propositions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Cession / Vente /Location</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A voir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Vente (euro symbolique)</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Courrier Mairie de Serres en date du 4 mars 2021</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Bail emphytéotique</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30 ans : 230 €HT/mois</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40 ans: 180 €ht/mois</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50 ans: 140 €/mois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362495"/>
                  </a:ext>
                </a:extLst>
              </a:tr>
              <a:tr h="170497">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Tye (parcelle / bâtiment)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Parcelle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Bâtiment à rénover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Bâtiment à rénover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666703"/>
                  </a:ext>
                </a:extLst>
              </a:tr>
              <a:tr h="215365">
                <a:tc rowSpan="12">
                  <a:txBody>
                    <a:bodyPr/>
                    <a:lstStyle/>
                    <a:p>
                      <a:pPr algn="ctr" fontAlgn="ctr"/>
                      <a:r>
                        <a:rPr lang="fr-FR" sz="1600" b="1" i="0" u="none" strike="noStrike" dirty="0">
                          <a:solidFill>
                            <a:srgbClr val="000000"/>
                          </a:solidFill>
                          <a:effectLst/>
                          <a:latin typeface="Calibri" panose="020F0502020204030204" pitchFamily="34" charset="0"/>
                        </a:rPr>
                        <a:t>Qualité / Contenu des propositions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Etat général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Terres cultivées - terrain plat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Bâtiment des années 1950: 2 blocs en forme de U de plain pied - Ancien atelier de carrelage CFA</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Partie proposée est L dont l’aile (sud) est à démolir, l'aile proposée (ouest) est en bon état, mais gros travaux extérieurs et intérieurs.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Plain pied - ancienne usine ressor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8985310"/>
                  </a:ext>
                </a:extLst>
              </a:tr>
              <a:tr h="732241">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Etat stucturel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Diagnostic fait (Ester en octobre 2017):</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 fissures assez importantes en façade et sur les pignons côté arche à l'entrée par manque de chainage dans les murs - l'arche en béton armé entraine vers la route les façades des batiments qu'elle relie -&gt; stabiliser l'arche et renforcer les angles avec les façades</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 charpente en bon état apparent, pas de sous-couverture sous les tuiles</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 présence d'un poteau en bois pourri inséré dans les murs à l'angle du batiment </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 nombreux poteaux imposants et poutres posées sur les poteaux -&gt; ne sont pas porteurs et peuvent être démontés</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 poteaux en briques contre les façades (support des fermes de charpente?)</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 pas de résistance au séisme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Murs et toiture OK</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629938"/>
                  </a:ext>
                </a:extLst>
              </a:tr>
              <a:tr h="86146">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Diagnostic amiante/plomb</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Diagnostic aminate fait (APAVE en janvier 2018): pas d'amiante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Diagnostic fait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9148061"/>
                  </a:ext>
                </a:extLst>
              </a:tr>
              <a:tr h="43073">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Conformité PLU (locaux à vocation de bureaux)</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PLU à réviser : démarche simplifiée en cours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A vérifier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A vérifier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7185605"/>
                  </a:ext>
                </a:extLst>
              </a:tr>
              <a:tr h="55636">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Contraintes PLU</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A vérifier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0148728"/>
                  </a:ext>
                </a:extLst>
              </a:tr>
              <a:tr h="86146">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Contraintes architecturales (Bâtiment de France,DRAC…)</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non</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Bâtiment de France, DRAC -&gt; dossier lourd et temps d'instruction plus long à intégrer au projet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non</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896825"/>
                  </a:ext>
                </a:extLst>
              </a:tr>
              <a:tr h="55636">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Electricité, eau, assainissement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en bordure du terrain</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Présent - à mettre en conformité</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Présent - à mettre en conformité</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555017"/>
                  </a:ext>
                </a:extLst>
              </a:tr>
              <a:tr h="147166">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Estimatif financier travaux</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Prévoir 2000 €/m²</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Prévoir 1800 €/m² (isolation, cloisons, éléctricité, eau, sols, ouvertures à reprendre, menuiseries,…)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Prévoir 1200 €/m² - Travaux d'aménagements intérieurs (cloisons, éléctricité, eau, sols,…)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191200"/>
                  </a:ext>
                </a:extLst>
              </a:tr>
              <a:tr h="82557">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Surface proposée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A discuter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300 m² à 400 m²</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8543984"/>
                  </a:ext>
                </a:extLst>
              </a:tr>
              <a:tr h="43073">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Parking</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Parking existant (Proxi Market)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Parking existant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parking existant + jouissance du foncier extérieur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85382"/>
                  </a:ext>
                </a:extLst>
              </a:tr>
              <a:tr h="172292">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Propositions complémentaires (remise en état partiel du bâtiment, prise en charge partielle de frais d'étude,…)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Mise à disposition du terrain à disctuer avec la mairie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Etude architecturale: prise en charge 75 % par Serres</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Frais d'arpentage pris en charge par la commune de Serres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Travaux gros œuvre: isolation, chauffage, toiture (pose de panneaux solaires en cours d'étude), menuiseries extérieures, raccordement de réseaux : pris en charge par CCBD</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040559"/>
                  </a:ext>
                </a:extLst>
              </a:tr>
              <a:tr h="215365">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Période transitoire (31/12/2021 à la réception des nouveaux locaux)</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Hébergement dans des locaux provisoires pris en charge par la commune de Serres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Mise à disposition à titre gracieux de bureaux dans la maison de l'entretprise à Veynes </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 possibilité de bureaux complémentaires dans les locaux administratifs de la CCBD (Méretière) à 50€/m²/an (il reste un espace libre de 25 m²)</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251009"/>
                  </a:ext>
                </a:extLst>
              </a:tr>
              <a:tr h="78967">
                <a:tc rowSpan="3">
                  <a:txBody>
                    <a:bodyPr/>
                    <a:lstStyle/>
                    <a:p>
                      <a:pPr algn="ctr" fontAlgn="ctr"/>
                      <a:r>
                        <a:rPr lang="fr-FR" sz="1600" b="1" i="0" u="none" strike="noStrike">
                          <a:solidFill>
                            <a:srgbClr val="000000"/>
                          </a:solidFill>
                          <a:effectLst/>
                          <a:latin typeface="Calibri" panose="020F0502020204030204" pitchFamily="34" charset="0"/>
                        </a:rPr>
                        <a:t>Politique / Géopolitique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Notion centre du territoire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5759743"/>
                  </a:ext>
                </a:extLst>
              </a:tr>
              <a:tr h="143577">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Imbrication dans un projet politique global/local</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Au sein d'une parcelle avec plusieurs projets (en cours de définition par la mairie)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 à 2 Ailes -&gt; culturel </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1 aile -&gt; maison médicale?</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1 aile -&gt; centre social</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 aile Ressourcerie / 1 aile vétérinaire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355061"/>
                  </a:ext>
                </a:extLst>
              </a:tr>
              <a:tr h="646095">
                <a:tc vMerge="1">
                  <a:txBody>
                    <a:bodyPr/>
                    <a:lstStyle/>
                    <a:p>
                      <a:endParaRPr lang="fr-FR"/>
                    </a:p>
                  </a:txBody>
                  <a:tcPr/>
                </a:tc>
                <a:tc>
                  <a:txBody>
                    <a:bodyPr/>
                    <a:lstStyle/>
                    <a:p>
                      <a:pPr algn="ctr" fontAlgn="ctr"/>
                      <a:r>
                        <a:rPr lang="fr-FR" sz="1600" b="0" i="0" u="none" strike="noStrike">
                          <a:solidFill>
                            <a:srgbClr val="000000"/>
                          </a:solidFill>
                          <a:effectLst/>
                          <a:latin typeface="Calibri" panose="020F0502020204030204" pitchFamily="34" charset="0"/>
                        </a:rPr>
                        <a:t>Maison de la rivière / Maison de l'eau / Maison du Buëch -&gt; accompagnement par le PNRB, Département 05, Région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Voir après étude le cout de restauration extérieure  et amènagement intérieur du bâtiment qui peut sans doute être rédibitoire par rapport à une démolition totale et reconstruction d’où des dépenses bien supérieures à ce que pourrait supporter le SMIGIBA…., sachant que le projet s’inscrirait aussi dans une volonté politique de création de la maison de l’eau , ou de la rivière, d’où la QUESTION : le Smigiba est-il en position et en capacité de porter ce projet de « maison de l’eau » ?</a:t>
                      </a:r>
                      <a:br>
                        <a:rPr lang="fr-FR" sz="1600" b="0" i="0" u="none" strike="noStrike">
                          <a:solidFill>
                            <a:srgbClr val="000000"/>
                          </a:solidFill>
                          <a:effectLst/>
                          <a:latin typeface="Calibri" panose="020F0502020204030204" pitchFamily="34" charset="0"/>
                        </a:rPr>
                      </a:b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-&gt; Une autre structure pourrait porter le projet et à ce moment là, les locaux du SMIGIBA pourraient y trouver leur place.</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 </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1937562"/>
                  </a:ext>
                </a:extLst>
              </a:tr>
              <a:tr h="129219">
                <a:tc>
                  <a:txBody>
                    <a:bodyPr/>
                    <a:lstStyle/>
                    <a:p>
                      <a:pPr algn="ctr" fontAlgn="ctr"/>
                      <a:r>
                        <a:rPr lang="fr-FR" sz="1600" b="1" i="0" u="none" strike="noStrike">
                          <a:solidFill>
                            <a:srgbClr val="000000"/>
                          </a:solidFill>
                          <a:effectLst/>
                          <a:latin typeface="Calibri" panose="020F0502020204030204" pitchFamily="34" charset="0"/>
                        </a:rPr>
                        <a:t>Financier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Intégrer investissement + coût de fonctionnement (taxes foncières*, loyer…)</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Prêt travaux</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Taxes foncières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Prêt travaux</a:t>
                      </a:r>
                      <a:br>
                        <a:rPr lang="fr-FR" sz="1600" b="0" i="0" u="none" strike="noStrike">
                          <a:solidFill>
                            <a:srgbClr val="000000"/>
                          </a:solidFill>
                          <a:effectLst/>
                          <a:latin typeface="Calibri" panose="020F0502020204030204" pitchFamily="34" charset="0"/>
                        </a:rPr>
                      </a:br>
                      <a:r>
                        <a:rPr lang="fr-FR" sz="1600" b="0" i="0" u="none" strike="noStrike">
                          <a:solidFill>
                            <a:srgbClr val="000000"/>
                          </a:solidFill>
                          <a:effectLst/>
                          <a:latin typeface="Calibri" panose="020F0502020204030204" pitchFamily="34" charset="0"/>
                        </a:rPr>
                        <a:t>Taxes foncières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Bail </a:t>
                      </a:r>
                      <a:r>
                        <a:rPr lang="fr-FR" sz="1600" b="0" i="0" u="none" strike="noStrike" dirty="0" err="1">
                          <a:solidFill>
                            <a:srgbClr val="000000"/>
                          </a:solidFill>
                          <a:effectLst/>
                          <a:latin typeface="Calibri" panose="020F0502020204030204" pitchFamily="34" charset="0"/>
                        </a:rPr>
                        <a:t>emphythéotique</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Prêt travaux</a:t>
                      </a:r>
                      <a:br>
                        <a:rPr lang="fr-FR" sz="1600" b="0" i="0" u="none" strike="noStrike" dirty="0">
                          <a:solidFill>
                            <a:srgbClr val="000000"/>
                          </a:solidFill>
                          <a:effectLst/>
                          <a:latin typeface="Calibri" panose="020F0502020204030204" pitchFamily="34" charset="0"/>
                        </a:rPr>
                      </a:br>
                      <a:r>
                        <a:rPr lang="fr-FR" sz="1600" b="0" i="0" u="none" strike="noStrike" dirty="0">
                          <a:solidFill>
                            <a:srgbClr val="000000"/>
                          </a:solidFill>
                          <a:effectLst/>
                          <a:latin typeface="Calibri" panose="020F0502020204030204" pitchFamily="34" charset="0"/>
                        </a:rPr>
                        <a:t>Taxes foncières</a:t>
                      </a:r>
                    </a:p>
                  </a:txBody>
                  <a:tcPr marL="1795" marR="1795" marT="1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384118"/>
                  </a:ext>
                </a:extLst>
              </a:tr>
            </a:tbl>
          </a:graphicData>
        </a:graphic>
      </p:graphicFrame>
    </p:spTree>
    <p:extLst>
      <p:ext uri="{BB962C8B-B14F-4D97-AF65-F5344CB8AC3E}">
        <p14:creationId xmlns:p14="http://schemas.microsoft.com/office/powerpoint/2010/main" val="3165970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90032" y="764704"/>
            <a:ext cx="7772400" cy="1524000"/>
          </a:xfrm>
        </p:spPr>
        <p:txBody>
          <a:bodyPr>
            <a:normAutofit/>
          </a:bodyPr>
          <a:lstStyle/>
          <a:p>
            <a:r>
              <a:rPr lang="fr-FR" dirty="0"/>
              <a:t>Délibération</a:t>
            </a:r>
            <a:r>
              <a:rPr lang="fr-FR" sz="4000" dirty="0"/>
              <a:t>: Compte administratif</a:t>
            </a:r>
            <a:endParaRPr lang="fr-FR" b="1" u="sng" dirty="0"/>
          </a:p>
        </p:txBody>
      </p:sp>
      <p:sp>
        <p:nvSpPr>
          <p:cNvPr id="4" name="Rectangle 3"/>
          <p:cNvSpPr/>
          <p:nvPr/>
        </p:nvSpPr>
        <p:spPr>
          <a:xfrm>
            <a:off x="2627784" y="2564903"/>
            <a:ext cx="4303614" cy="461665"/>
          </a:xfrm>
          <a:prstGeom prst="rect">
            <a:avLst/>
          </a:prstGeom>
          <a:solidFill>
            <a:srgbClr val="FFFF99"/>
          </a:solidFill>
        </p:spPr>
        <p:txBody>
          <a:bodyPr wrap="none">
            <a:spAutoFit/>
          </a:bodyPr>
          <a:lstStyle/>
          <a:p>
            <a:pPr algn="ctr"/>
            <a:r>
              <a:rPr lang="fr-FR" sz="2400" b="1" u="sng" dirty="0">
                <a:solidFill>
                  <a:schemeClr val="tx2">
                    <a:lumMod val="75000"/>
                  </a:schemeClr>
                </a:solidFill>
              </a:rPr>
              <a:t>Fonctionnement – exercice 2020</a:t>
            </a:r>
          </a:p>
        </p:txBody>
      </p:sp>
    </p:spTree>
    <p:extLst>
      <p:ext uri="{BB962C8B-B14F-4D97-AF65-F5344CB8AC3E}">
        <p14:creationId xmlns:p14="http://schemas.microsoft.com/office/powerpoint/2010/main" val="179522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D6898-9739-47DA-91B6-99B6D736E600}"/>
              </a:ext>
            </a:extLst>
          </p:cNvPr>
          <p:cNvSpPr>
            <a:spLocks noGrp="1"/>
          </p:cNvSpPr>
          <p:nvPr>
            <p:ph type="title"/>
          </p:nvPr>
        </p:nvSpPr>
        <p:spPr>
          <a:xfrm>
            <a:off x="435387" y="162231"/>
            <a:ext cx="8229600" cy="584765"/>
          </a:xfrm>
        </p:spPr>
        <p:txBody>
          <a:bodyPr/>
          <a:lstStyle/>
          <a:p>
            <a:r>
              <a:rPr lang="fr-FR" sz="3200" dirty="0"/>
              <a:t>Définition concertée des secteurs prioritaires</a:t>
            </a:r>
          </a:p>
        </p:txBody>
      </p:sp>
      <p:sp>
        <p:nvSpPr>
          <p:cNvPr id="3" name="Espace réservé du contenu 2">
            <a:extLst>
              <a:ext uri="{FF2B5EF4-FFF2-40B4-BE49-F238E27FC236}">
                <a16:creationId xmlns:a16="http://schemas.microsoft.com/office/drawing/2014/main" id="{FD01D167-864F-4B62-85F2-FAC041713D38}"/>
              </a:ext>
            </a:extLst>
          </p:cNvPr>
          <p:cNvSpPr>
            <a:spLocks noGrp="1"/>
          </p:cNvSpPr>
          <p:nvPr>
            <p:ph idx="1"/>
          </p:nvPr>
        </p:nvSpPr>
        <p:spPr>
          <a:xfrm>
            <a:off x="457200" y="1510778"/>
            <a:ext cx="8313174" cy="4615386"/>
          </a:xfrm>
        </p:spPr>
        <p:txBody>
          <a:bodyPr>
            <a:normAutofit/>
          </a:bodyPr>
          <a:lstStyle/>
          <a:p>
            <a:r>
              <a:rPr lang="fr-FR" sz="2200" dirty="0"/>
              <a:t>Action prévue dans le cadre de 2 programmes </a:t>
            </a:r>
            <a:r>
              <a:rPr lang="fr-FR" sz="2000" dirty="0"/>
              <a:t>: </a:t>
            </a:r>
          </a:p>
          <a:p>
            <a:pPr lvl="1"/>
            <a:r>
              <a:rPr lang="fr-FR" sz="1800" dirty="0"/>
              <a:t>PAPI (pour la partie inondation) : </a:t>
            </a:r>
          </a:p>
          <a:p>
            <a:pPr marL="541338" lvl="1" indent="-239713">
              <a:buNone/>
            </a:pPr>
            <a:r>
              <a:rPr lang="fr-FR" sz="1800" dirty="0">
                <a:sym typeface="Wingdings" panose="05000000000000000000" pitchFamily="2" charset="2"/>
              </a:rPr>
              <a:t> </a:t>
            </a:r>
            <a:r>
              <a:rPr lang="fr-FR" sz="1800" dirty="0"/>
              <a:t>nécessité de hiérarchiser les secteurs sur lesquels seront engagés les travaux du PAPI complet sous maîtrise d’œuvre du porteur de la GEMAPI (demande de l’</a:t>
            </a:r>
            <a:r>
              <a:rPr lang="fr-FR" sz="1800" dirty="0" err="1"/>
              <a:t>Etat</a:t>
            </a:r>
            <a:r>
              <a:rPr lang="fr-FR" sz="1800" dirty="0"/>
              <a:t>)</a:t>
            </a:r>
          </a:p>
          <a:p>
            <a:pPr lvl="1"/>
            <a:endParaRPr lang="fr-FR" sz="1800" dirty="0"/>
          </a:p>
          <a:p>
            <a:pPr lvl="1"/>
            <a:r>
              <a:rPr lang="fr-FR" sz="1800" dirty="0"/>
              <a:t>POIA – GIRN (gestion intégrée des risques naturels programme financé par l’Europe, l’</a:t>
            </a:r>
            <a:r>
              <a:rPr lang="fr-FR" sz="1800" dirty="0" err="1"/>
              <a:t>Etat</a:t>
            </a:r>
            <a:r>
              <a:rPr lang="fr-FR" sz="1800" dirty="0"/>
              <a:t> - FNADT et la Région </a:t>
            </a:r>
            <a:r>
              <a:rPr lang="fr-FR" sz="1800" dirty="0">
                <a:sym typeface="Wingdings" panose="05000000000000000000" pitchFamily="2" charset="2"/>
              </a:rPr>
              <a:t> 80 % de subvention) :</a:t>
            </a:r>
          </a:p>
          <a:p>
            <a:pPr marL="541338" lvl="1" indent="-239713">
              <a:buNone/>
            </a:pPr>
            <a:r>
              <a:rPr lang="fr-FR" sz="1800" dirty="0">
                <a:sym typeface="Wingdings" panose="05000000000000000000" pitchFamily="2" charset="2"/>
              </a:rPr>
              <a:t> intégration des autres risques naturels</a:t>
            </a:r>
            <a:endParaRPr lang="fr-FR" sz="1800" dirty="0"/>
          </a:p>
          <a:p>
            <a:pPr lvl="1"/>
            <a:endParaRPr lang="fr-FR" sz="1800" dirty="0">
              <a:sym typeface="Wingdings" panose="05000000000000000000" pitchFamily="2" charset="2"/>
            </a:endParaRPr>
          </a:p>
          <a:p>
            <a:pPr lvl="1"/>
            <a:endParaRPr lang="fr-FR" sz="1800" dirty="0"/>
          </a:p>
        </p:txBody>
      </p:sp>
    </p:spTree>
    <p:extLst>
      <p:ext uri="{BB962C8B-B14F-4D97-AF65-F5344CB8AC3E}">
        <p14:creationId xmlns:p14="http://schemas.microsoft.com/office/powerpoint/2010/main" val="2525427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9EB00FB-65BC-4542-A817-C7F8E74254BC}"/>
              </a:ext>
            </a:extLst>
          </p:cNvPr>
          <p:cNvSpPr>
            <a:spLocks noGrp="1"/>
          </p:cNvSpPr>
          <p:nvPr>
            <p:ph type="title"/>
          </p:nvPr>
        </p:nvSpPr>
        <p:spPr>
          <a:xfrm>
            <a:off x="435387" y="162231"/>
            <a:ext cx="8229600" cy="584765"/>
          </a:xfrm>
        </p:spPr>
        <p:txBody>
          <a:bodyPr/>
          <a:lstStyle/>
          <a:p>
            <a:r>
              <a:rPr lang="fr-FR" sz="3200" dirty="0"/>
              <a:t>Définition concertée des secteurs prioritaires</a:t>
            </a:r>
          </a:p>
        </p:txBody>
      </p:sp>
      <p:sp>
        <p:nvSpPr>
          <p:cNvPr id="25" name="Espace réservé du contenu 2">
            <a:extLst>
              <a:ext uri="{FF2B5EF4-FFF2-40B4-BE49-F238E27FC236}">
                <a16:creationId xmlns:a16="http://schemas.microsoft.com/office/drawing/2014/main" id="{8399E9F6-AAB1-41EE-8AC7-53221FA59D5B}"/>
              </a:ext>
            </a:extLst>
          </p:cNvPr>
          <p:cNvSpPr txBox="1">
            <a:spLocks noGrp="1"/>
          </p:cNvSpPr>
          <p:nvPr>
            <p:ph sz="quarter" idx="13"/>
          </p:nvPr>
        </p:nvSpPr>
        <p:spPr>
          <a:xfrm>
            <a:off x="4184074" y="1517650"/>
            <a:ext cx="4513840" cy="46085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fr-FR" sz="1700" b="1" dirty="0">
                <a:solidFill>
                  <a:schemeClr val="tx1"/>
                </a:solidFill>
              </a:rPr>
              <a:t>Phase 1 : Ressenti : </a:t>
            </a:r>
            <a:r>
              <a:rPr lang="fr-FR" sz="1700" dirty="0">
                <a:solidFill>
                  <a:schemeClr val="tx1"/>
                </a:solidFill>
              </a:rPr>
              <a:t>ateliers de concertation (organisés en novembre 2019)</a:t>
            </a:r>
          </a:p>
          <a:p>
            <a:pPr algn="just"/>
            <a:r>
              <a:rPr lang="fr-FR" sz="1700" b="1" dirty="0">
                <a:solidFill>
                  <a:schemeClr val="tx1"/>
                </a:solidFill>
              </a:rPr>
              <a:t>Phase 2 : Analytique :</a:t>
            </a:r>
            <a:r>
              <a:rPr lang="fr-FR" sz="1700" dirty="0">
                <a:solidFill>
                  <a:schemeClr val="tx1"/>
                </a:solidFill>
              </a:rPr>
              <a:t> étude technique des aléas et des enjeux (en parallèle à la phase 1)</a:t>
            </a:r>
          </a:p>
          <a:p>
            <a:pPr algn="just"/>
            <a:r>
              <a:rPr lang="fr-FR" sz="1700" b="1" dirty="0">
                <a:solidFill>
                  <a:schemeClr val="tx1"/>
                </a:solidFill>
              </a:rPr>
              <a:t>Croisement des visions ressentie et analytique </a:t>
            </a:r>
            <a:r>
              <a:rPr lang="fr-FR" sz="1700" dirty="0">
                <a:solidFill>
                  <a:schemeClr val="tx1"/>
                </a:solidFill>
              </a:rPr>
              <a:t>analyse des différences (janvier 2020)</a:t>
            </a:r>
          </a:p>
        </p:txBody>
      </p:sp>
      <p:pic>
        <p:nvPicPr>
          <p:cNvPr id="30" name="Espace réservé du contenu 29">
            <a:extLst>
              <a:ext uri="{FF2B5EF4-FFF2-40B4-BE49-F238E27FC236}">
                <a16:creationId xmlns:a16="http://schemas.microsoft.com/office/drawing/2014/main" id="{A28D35CB-63E7-4958-8086-E61AF2F8CF3A}"/>
              </a:ext>
            </a:extLst>
          </p:cNvPr>
          <p:cNvPicPr>
            <a:picLocks noGrp="1" noChangeAspect="1"/>
          </p:cNvPicPr>
          <p:nvPr>
            <p:ph idx="1"/>
          </p:nvPr>
        </p:nvPicPr>
        <p:blipFill>
          <a:blip r:embed="rId2"/>
          <a:stretch>
            <a:fillRect/>
          </a:stretch>
        </p:blipFill>
        <p:spPr>
          <a:xfrm>
            <a:off x="112116" y="802386"/>
            <a:ext cx="3950550" cy="5986791"/>
          </a:xfrm>
          <a:prstGeom prst="rect">
            <a:avLst/>
          </a:prstGeom>
        </p:spPr>
      </p:pic>
      <p:pic>
        <p:nvPicPr>
          <p:cNvPr id="31" name="Image 30">
            <a:extLst>
              <a:ext uri="{FF2B5EF4-FFF2-40B4-BE49-F238E27FC236}">
                <a16:creationId xmlns:a16="http://schemas.microsoft.com/office/drawing/2014/main" id="{3D80F092-B5D4-440D-A756-CCC58DA82FA9}"/>
              </a:ext>
            </a:extLst>
          </p:cNvPr>
          <p:cNvPicPr>
            <a:picLocks noChangeAspect="1"/>
          </p:cNvPicPr>
          <p:nvPr/>
        </p:nvPicPr>
        <p:blipFill>
          <a:blip r:embed="rId3"/>
          <a:stretch>
            <a:fillRect/>
          </a:stretch>
        </p:blipFill>
        <p:spPr>
          <a:xfrm>
            <a:off x="3484043" y="4160497"/>
            <a:ext cx="5547841" cy="2627604"/>
          </a:xfrm>
          <a:prstGeom prst="rect">
            <a:avLst/>
          </a:prstGeom>
        </p:spPr>
      </p:pic>
    </p:spTree>
    <p:extLst>
      <p:ext uri="{BB962C8B-B14F-4D97-AF65-F5344CB8AC3E}">
        <p14:creationId xmlns:p14="http://schemas.microsoft.com/office/powerpoint/2010/main" val="142014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FCFE2C-AB76-4FB9-B522-2626D24D2DA7}"/>
              </a:ext>
            </a:extLst>
          </p:cNvPr>
          <p:cNvSpPr>
            <a:spLocks noGrp="1"/>
          </p:cNvSpPr>
          <p:nvPr>
            <p:ph idx="1"/>
          </p:nvPr>
        </p:nvSpPr>
        <p:spPr/>
        <p:txBody>
          <a:bodyPr>
            <a:normAutofit fontScale="92500" lnSpcReduction="10000"/>
          </a:bodyPr>
          <a:lstStyle/>
          <a:p>
            <a:r>
              <a:rPr lang="fr-FR" dirty="0"/>
              <a:t>Identification dans phases 1 et 2 de 158 secteurs </a:t>
            </a:r>
          </a:p>
          <a:p>
            <a:pPr lvl="0"/>
            <a:endParaRPr lang="fr-FR" dirty="0"/>
          </a:p>
          <a:p>
            <a:pPr lvl="0"/>
            <a:r>
              <a:rPr lang="fr-FR" dirty="0"/>
              <a:t>Première sélection : </a:t>
            </a:r>
          </a:p>
          <a:p>
            <a:pPr marL="759112" lvl="1" indent="-457200">
              <a:buFont typeface="+mj-lt"/>
              <a:buAutoNum type="arabicPeriod"/>
            </a:pPr>
            <a:r>
              <a:rPr lang="fr-FR" sz="2000" dirty="0"/>
              <a:t>Présence de l’enjeu « habitation » </a:t>
            </a:r>
          </a:p>
          <a:p>
            <a:pPr marL="759112" lvl="1" indent="-457200">
              <a:buFont typeface="+mj-lt"/>
              <a:buAutoNum type="arabicPeriod"/>
            </a:pPr>
            <a:r>
              <a:rPr lang="fr-FR" sz="2000" dirty="0"/>
              <a:t>Score donné par le croisement entre vision du ressenti et de l’analyse technique</a:t>
            </a:r>
          </a:p>
          <a:p>
            <a:pPr marL="759112" lvl="1" indent="-457200">
              <a:buFont typeface="+mj-lt"/>
              <a:buAutoNum type="arabicPeriod"/>
            </a:pPr>
            <a:r>
              <a:rPr lang="fr-FR" sz="2000" dirty="0"/>
              <a:t>État des ouvrages</a:t>
            </a:r>
          </a:p>
          <a:p>
            <a:pPr marL="759112" lvl="1" indent="-457200">
              <a:buFont typeface="+mj-lt"/>
              <a:buAutoNum type="arabicPeriod"/>
            </a:pPr>
            <a:r>
              <a:rPr lang="fr-FR" sz="2000" dirty="0"/>
              <a:t>Importance de l’enjeu</a:t>
            </a:r>
          </a:p>
          <a:p>
            <a:pPr marL="759112" lvl="1" indent="-457200">
              <a:buFont typeface="+mj-lt"/>
              <a:buAutoNum type="arabicPeriod"/>
            </a:pPr>
            <a:r>
              <a:rPr lang="fr-FR" sz="2000" dirty="0"/>
              <a:t>Intensité de l’aléa  </a:t>
            </a:r>
          </a:p>
          <a:p>
            <a:pPr marL="759112" lvl="1" indent="-457200">
              <a:buFont typeface="+mj-lt"/>
              <a:buAutoNum type="arabicPeriod"/>
            </a:pPr>
            <a:endParaRPr lang="fr-FR" sz="2000" dirty="0"/>
          </a:p>
          <a:p>
            <a:pPr marL="268288" indent="-268288">
              <a:buNone/>
              <a:tabLst>
                <a:tab pos="360363" algn="l"/>
              </a:tabLst>
            </a:pPr>
            <a:r>
              <a:rPr lang="fr-FR" dirty="0">
                <a:sym typeface="Wingdings" panose="05000000000000000000" pitchFamily="2" charset="2"/>
              </a:rPr>
              <a:t>	109 </a:t>
            </a:r>
            <a:r>
              <a:rPr lang="fr-FR" dirty="0"/>
              <a:t>secteurs pouvant relever de la GEMAPI </a:t>
            </a:r>
          </a:p>
          <a:p>
            <a:pPr marL="268288" indent="-268288">
              <a:buNone/>
              <a:tabLst>
                <a:tab pos="360363" algn="l"/>
              </a:tabLst>
            </a:pPr>
            <a:r>
              <a:rPr lang="fr-FR" dirty="0">
                <a:solidFill>
                  <a:schemeClr val="accent3">
                    <a:lumMod val="50000"/>
                  </a:schemeClr>
                </a:solidFill>
                <a:sym typeface="Wingdings" panose="05000000000000000000" pitchFamily="2" charset="2"/>
              </a:rPr>
              <a:t>	</a:t>
            </a:r>
            <a:r>
              <a:rPr lang="fr-FR" dirty="0">
                <a:solidFill>
                  <a:schemeClr val="accent3">
                    <a:lumMod val="50000"/>
                  </a:schemeClr>
                </a:solidFill>
              </a:rPr>
              <a:t>49 secteurs avec autres risques (prédominance de mouvement de terrain)</a:t>
            </a:r>
          </a:p>
          <a:p>
            <a:endParaRPr lang="fr-FR" dirty="0"/>
          </a:p>
          <a:p>
            <a:endParaRPr lang="fr-FR" dirty="0"/>
          </a:p>
        </p:txBody>
      </p:sp>
      <p:sp>
        <p:nvSpPr>
          <p:cNvPr id="5" name="Titre 4">
            <a:extLst>
              <a:ext uri="{FF2B5EF4-FFF2-40B4-BE49-F238E27FC236}">
                <a16:creationId xmlns:a16="http://schemas.microsoft.com/office/drawing/2014/main" id="{D1BBDF8F-6BE1-490A-A831-380689876754}"/>
              </a:ext>
            </a:extLst>
          </p:cNvPr>
          <p:cNvSpPr>
            <a:spLocks noGrp="1"/>
          </p:cNvSpPr>
          <p:nvPr>
            <p:ph type="title"/>
          </p:nvPr>
        </p:nvSpPr>
        <p:spPr>
          <a:xfrm>
            <a:off x="435387" y="162231"/>
            <a:ext cx="8229600" cy="584765"/>
          </a:xfrm>
        </p:spPr>
        <p:txBody>
          <a:bodyPr/>
          <a:lstStyle/>
          <a:p>
            <a:r>
              <a:rPr lang="fr-FR" sz="3200" dirty="0"/>
              <a:t>Phase 3  : première sélection</a:t>
            </a:r>
          </a:p>
        </p:txBody>
      </p:sp>
    </p:spTree>
    <p:extLst>
      <p:ext uri="{BB962C8B-B14F-4D97-AF65-F5344CB8AC3E}">
        <p14:creationId xmlns:p14="http://schemas.microsoft.com/office/powerpoint/2010/main" val="27863109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398C199-C43E-445C-A3BC-EECE3EE54353}"/>
              </a:ext>
            </a:extLst>
          </p:cNvPr>
          <p:cNvSpPr>
            <a:spLocks noGrp="1"/>
          </p:cNvSpPr>
          <p:nvPr>
            <p:ph idx="1"/>
          </p:nvPr>
        </p:nvSpPr>
        <p:spPr>
          <a:xfrm>
            <a:off x="435387" y="986994"/>
            <a:ext cx="4053927" cy="5489265"/>
          </a:xfrm>
          <a:solidFill>
            <a:schemeClr val="accent1">
              <a:lumMod val="20000"/>
              <a:lumOff val="80000"/>
            </a:schemeClr>
          </a:solidFill>
        </p:spPr>
        <p:txBody>
          <a:bodyPr>
            <a:normAutofit fontScale="92500" lnSpcReduction="10000"/>
          </a:bodyPr>
          <a:lstStyle/>
          <a:p>
            <a:pPr marL="0" indent="0">
              <a:buNone/>
            </a:pPr>
            <a:r>
              <a:rPr lang="fr-FR" sz="1900" b="1" dirty="0">
                <a:effectLst>
                  <a:outerShdw blurRad="38100" dist="38100" dir="2700000" algn="tl">
                    <a:srgbClr val="000000">
                      <a:alpha val="43137"/>
                    </a:srgbClr>
                  </a:outerShdw>
                </a:effectLst>
              </a:rPr>
              <a:t>109 secteurs </a:t>
            </a:r>
            <a:r>
              <a:rPr lang="fr-FR" sz="1900" b="1" u="sng" dirty="0">
                <a:effectLst>
                  <a:outerShdw blurRad="38100" dist="38100" dir="2700000" algn="tl">
                    <a:srgbClr val="000000">
                      <a:alpha val="43137"/>
                    </a:srgbClr>
                  </a:outerShdw>
                </a:effectLst>
              </a:rPr>
              <a:t>relevant de la GEMAPI</a:t>
            </a:r>
            <a:r>
              <a:rPr lang="fr-FR" sz="1900" b="1" dirty="0">
                <a:effectLst>
                  <a:outerShdw blurRad="38100" dist="38100" dir="2700000" algn="tl">
                    <a:srgbClr val="000000">
                      <a:alpha val="43137"/>
                    </a:srgbClr>
                  </a:outerShdw>
                </a:effectLst>
              </a:rPr>
              <a:t> :</a:t>
            </a:r>
          </a:p>
          <a:p>
            <a:pPr lvl="1"/>
            <a:r>
              <a:rPr lang="fr-FR" sz="1700" b="1" dirty="0"/>
              <a:t>mesures de protection</a:t>
            </a:r>
          </a:p>
          <a:p>
            <a:pPr marL="581282" lvl="2" indent="0">
              <a:buNone/>
            </a:pPr>
            <a:r>
              <a:rPr lang="fr-FR" sz="1500" dirty="0"/>
              <a:t>confortement des berges par techniques végétales et/ou par enrochement, élargissement des zones d’expansion de crue</a:t>
            </a:r>
          </a:p>
          <a:p>
            <a:pPr marL="581282" lvl="2" indent="0">
              <a:buNone/>
            </a:pPr>
            <a:endParaRPr lang="fr-FR" sz="1500" dirty="0"/>
          </a:p>
          <a:p>
            <a:pPr lvl="1"/>
            <a:r>
              <a:rPr lang="fr-FR" sz="1700" b="1" dirty="0"/>
              <a:t>mesures de prévention </a:t>
            </a:r>
          </a:p>
          <a:p>
            <a:pPr marL="581282" lvl="2" indent="0">
              <a:buNone/>
            </a:pPr>
            <a:r>
              <a:rPr lang="fr-FR" sz="1500" dirty="0"/>
              <a:t>mise en place de </a:t>
            </a:r>
            <a:r>
              <a:rPr lang="fr-FR" sz="1500" i="1" dirty="0"/>
              <a:t>Cahiers des Prescriptions Spéciales </a:t>
            </a:r>
            <a:r>
              <a:rPr lang="fr-FR" sz="1500" dirty="0"/>
              <a:t>(CPS) dans les campings ou installation de système d’alerte</a:t>
            </a:r>
            <a:endParaRPr lang="fr-FR" sz="1200" dirty="0"/>
          </a:p>
          <a:p>
            <a:pPr lvl="1"/>
            <a:endParaRPr lang="fr-FR" sz="1600" dirty="0"/>
          </a:p>
          <a:p>
            <a:pPr marL="268288" indent="-268288">
              <a:buNone/>
            </a:pPr>
            <a:r>
              <a:rPr lang="en-US" sz="1700" dirty="0">
                <a:sym typeface="Wingdings" panose="05000000000000000000" pitchFamily="2" charset="2"/>
              </a:rPr>
              <a:t> </a:t>
            </a:r>
            <a:r>
              <a:rPr lang="en-US" sz="1700" b="1" dirty="0">
                <a:solidFill>
                  <a:srgbClr val="0099FF"/>
                </a:solidFill>
              </a:rPr>
              <a:t>pour les </a:t>
            </a:r>
            <a:r>
              <a:rPr lang="fr-FR" sz="1700" b="1" u="sng" dirty="0">
                <a:solidFill>
                  <a:srgbClr val="0099FF"/>
                </a:solidFill>
              </a:rPr>
              <a:t>30 secteurs </a:t>
            </a:r>
            <a:r>
              <a:rPr lang="fr-FR" sz="1700" dirty="0">
                <a:solidFill>
                  <a:srgbClr val="0099FF"/>
                </a:solidFill>
              </a:rPr>
              <a:t>présentant les </a:t>
            </a:r>
            <a:r>
              <a:rPr lang="fr-FR" sz="1700" b="1" dirty="0">
                <a:solidFill>
                  <a:srgbClr val="0099FF"/>
                </a:solidFill>
              </a:rPr>
              <a:t>plus forts enjeux humains : </a:t>
            </a:r>
          </a:p>
          <a:p>
            <a:pPr lvl="1">
              <a:buFont typeface="Wingdings" panose="05000000000000000000" pitchFamily="2" charset="2"/>
              <a:buChar char="Ø"/>
            </a:pPr>
            <a:r>
              <a:rPr lang="fr-FR" sz="1700" b="1" dirty="0"/>
              <a:t>propositions d’actions avec analyse coût/bénéfice simplifiée</a:t>
            </a:r>
            <a:r>
              <a:rPr lang="fr-FR" sz="1700" dirty="0"/>
              <a:t> </a:t>
            </a:r>
            <a:r>
              <a:rPr lang="fr-FR" sz="1500" dirty="0"/>
              <a:t>à l’aide de l’outil cartographique « PAPAMC » développé par la DDT </a:t>
            </a:r>
          </a:p>
          <a:p>
            <a:pPr marL="301912" lvl="1" indent="0">
              <a:buNone/>
            </a:pPr>
            <a:endParaRPr lang="fr-FR" sz="1500" dirty="0"/>
          </a:p>
          <a:p>
            <a:pPr lvl="1">
              <a:buFont typeface="Wingdings" panose="05000000000000000000" pitchFamily="2" charset="2"/>
              <a:buChar char="Ø"/>
            </a:pPr>
            <a:r>
              <a:rPr lang="fr-FR" sz="1600" dirty="0"/>
              <a:t>Ces propositions d’actions sont issues des différentes </a:t>
            </a:r>
            <a:r>
              <a:rPr lang="fr-FR" sz="1700" b="1" dirty="0"/>
              <a:t>études déjà réalisées sur le bassin versant</a:t>
            </a:r>
            <a:r>
              <a:rPr lang="fr-FR" sz="1600" dirty="0"/>
              <a:t> (plan de gestion des alluvions, diagnostics de digues, études préalables…)</a:t>
            </a:r>
          </a:p>
          <a:p>
            <a:endParaRPr lang="fr-FR" sz="1800" dirty="0"/>
          </a:p>
          <a:p>
            <a:endParaRPr lang="fr-FR" sz="1800" dirty="0"/>
          </a:p>
        </p:txBody>
      </p:sp>
      <p:sp>
        <p:nvSpPr>
          <p:cNvPr id="3" name="Titre 2">
            <a:extLst>
              <a:ext uri="{FF2B5EF4-FFF2-40B4-BE49-F238E27FC236}">
                <a16:creationId xmlns:a16="http://schemas.microsoft.com/office/drawing/2014/main" id="{7C42F978-3B4A-4E22-B415-415DCDD9E080}"/>
              </a:ext>
            </a:extLst>
          </p:cNvPr>
          <p:cNvSpPr>
            <a:spLocks noGrp="1"/>
          </p:cNvSpPr>
          <p:nvPr>
            <p:ph type="title"/>
          </p:nvPr>
        </p:nvSpPr>
        <p:spPr>
          <a:xfrm>
            <a:off x="435387" y="162232"/>
            <a:ext cx="8229600" cy="584765"/>
          </a:xfrm>
        </p:spPr>
        <p:txBody>
          <a:bodyPr/>
          <a:lstStyle/>
          <a:p>
            <a:r>
              <a:rPr lang="fr-FR" sz="3200" dirty="0"/>
              <a:t>Secteurs </a:t>
            </a:r>
            <a:r>
              <a:rPr lang="fr-FR" sz="3200" dirty="0" err="1"/>
              <a:t>GEMAPIens</a:t>
            </a:r>
            <a:r>
              <a:rPr lang="fr-FR" sz="3200" dirty="0"/>
              <a:t>/non </a:t>
            </a:r>
            <a:r>
              <a:rPr lang="fr-FR" sz="3200" dirty="0" err="1"/>
              <a:t>GEMAPIens</a:t>
            </a:r>
            <a:endParaRPr lang="fr-FR" sz="3200" dirty="0"/>
          </a:p>
        </p:txBody>
      </p:sp>
      <p:sp>
        <p:nvSpPr>
          <p:cNvPr id="4" name="Espace réservé du contenu 3">
            <a:extLst>
              <a:ext uri="{FF2B5EF4-FFF2-40B4-BE49-F238E27FC236}">
                <a16:creationId xmlns:a16="http://schemas.microsoft.com/office/drawing/2014/main" id="{8DBEB9E4-E5CD-4D52-A6B9-819115557CD9}"/>
              </a:ext>
            </a:extLst>
          </p:cNvPr>
          <p:cNvSpPr>
            <a:spLocks noGrp="1"/>
          </p:cNvSpPr>
          <p:nvPr>
            <p:ph sz="quarter" idx="13"/>
          </p:nvPr>
        </p:nvSpPr>
        <p:spPr>
          <a:xfrm>
            <a:off x="4643999" y="1517651"/>
            <a:ext cx="4260304" cy="2956695"/>
          </a:xfrm>
          <a:solidFill>
            <a:schemeClr val="accent4">
              <a:lumMod val="20000"/>
              <a:lumOff val="80000"/>
            </a:schemeClr>
          </a:solidFill>
        </p:spPr>
        <p:txBody>
          <a:bodyPr>
            <a:normAutofit/>
          </a:bodyPr>
          <a:lstStyle/>
          <a:p>
            <a:pPr marL="0" indent="0">
              <a:buClr>
                <a:schemeClr val="accent3"/>
              </a:buClr>
              <a:buNone/>
            </a:pPr>
            <a:r>
              <a:rPr lang="fr-FR" sz="1800" b="1" dirty="0">
                <a:solidFill>
                  <a:schemeClr val="accent3">
                    <a:lumMod val="50000"/>
                  </a:schemeClr>
                </a:solidFill>
                <a:effectLst>
                  <a:outerShdw blurRad="38100" dist="38100" dir="2700000" algn="tl">
                    <a:srgbClr val="000000">
                      <a:alpha val="43137"/>
                    </a:srgbClr>
                  </a:outerShdw>
                </a:effectLst>
              </a:rPr>
              <a:t>49 secteurs </a:t>
            </a:r>
            <a:r>
              <a:rPr lang="fr-FR" sz="1800" b="1" u="sng" dirty="0">
                <a:solidFill>
                  <a:schemeClr val="accent3">
                    <a:lumMod val="50000"/>
                  </a:schemeClr>
                </a:solidFill>
                <a:effectLst>
                  <a:outerShdw blurRad="38100" dist="38100" dir="2700000" algn="tl">
                    <a:srgbClr val="000000">
                      <a:alpha val="43137"/>
                    </a:srgbClr>
                  </a:outerShdw>
                </a:effectLst>
              </a:rPr>
              <a:t>ne relevant pas de la GEMAPI </a:t>
            </a:r>
            <a:r>
              <a:rPr lang="fr-FR" sz="1800" b="1" dirty="0">
                <a:solidFill>
                  <a:schemeClr val="accent3">
                    <a:lumMod val="50000"/>
                  </a:schemeClr>
                </a:solidFill>
                <a:effectLst>
                  <a:outerShdw blurRad="38100" dist="38100" dir="2700000" algn="tl">
                    <a:srgbClr val="000000">
                      <a:alpha val="43137"/>
                    </a:srgbClr>
                  </a:outerShdw>
                </a:effectLst>
              </a:rPr>
              <a:t>:</a:t>
            </a:r>
          </a:p>
          <a:p>
            <a:pPr lvl="1">
              <a:buClr>
                <a:schemeClr val="accent3"/>
              </a:buClr>
            </a:pPr>
            <a:r>
              <a:rPr lang="fr-FR" sz="1600" b="1" dirty="0">
                <a:solidFill>
                  <a:schemeClr val="accent3">
                    <a:lumMod val="50000"/>
                  </a:schemeClr>
                </a:solidFill>
              </a:rPr>
              <a:t>propositions de mesures ou d’aménagements </a:t>
            </a:r>
          </a:p>
          <a:p>
            <a:pPr marL="581282" lvl="2" indent="0">
              <a:buClr>
                <a:schemeClr val="accent3"/>
              </a:buClr>
              <a:buNone/>
            </a:pPr>
            <a:r>
              <a:rPr lang="fr-FR" sz="1400" dirty="0">
                <a:solidFill>
                  <a:schemeClr val="accent3">
                    <a:lumMod val="50000"/>
                  </a:schemeClr>
                </a:solidFill>
              </a:rPr>
              <a:t>création de fossés (ruissellement sur versant), création d’écrans pare-pierre ou encore prolongement d’ouvrages existants ainsi que leur entretien (chute de blocs)</a:t>
            </a:r>
          </a:p>
          <a:p>
            <a:pPr marL="581282" lvl="2" indent="0">
              <a:buClr>
                <a:schemeClr val="accent3"/>
              </a:buClr>
              <a:buNone/>
            </a:pPr>
            <a:endParaRPr lang="fr-FR" sz="1100" dirty="0">
              <a:solidFill>
                <a:schemeClr val="accent3">
                  <a:lumMod val="50000"/>
                </a:schemeClr>
              </a:solidFill>
            </a:endParaRPr>
          </a:p>
          <a:p>
            <a:pPr lvl="1">
              <a:buClr>
                <a:schemeClr val="accent3"/>
              </a:buClr>
            </a:pPr>
            <a:r>
              <a:rPr lang="fr-FR" sz="1600" b="1" dirty="0">
                <a:solidFill>
                  <a:schemeClr val="accent3">
                    <a:lumMod val="50000"/>
                  </a:schemeClr>
                </a:solidFill>
              </a:rPr>
              <a:t>réalisation d’études géotechniques </a:t>
            </a:r>
            <a:r>
              <a:rPr lang="fr-FR" sz="1500" dirty="0">
                <a:solidFill>
                  <a:schemeClr val="accent3">
                    <a:lumMod val="50000"/>
                  </a:schemeClr>
                </a:solidFill>
              </a:rPr>
              <a:t>plus détaillées préalables à la proposition de travaux préconisée sur certains secteurs</a:t>
            </a:r>
          </a:p>
          <a:p>
            <a:pPr>
              <a:buClr>
                <a:schemeClr val="accent3"/>
              </a:buClr>
            </a:pPr>
            <a:endParaRPr lang="fr-FR" sz="1600" dirty="0"/>
          </a:p>
          <a:p>
            <a:pPr>
              <a:buClr>
                <a:schemeClr val="accent3"/>
              </a:buClr>
            </a:pPr>
            <a:endParaRPr lang="fr-FR" sz="1600" dirty="0"/>
          </a:p>
        </p:txBody>
      </p:sp>
    </p:spTree>
    <p:extLst>
      <p:ext uri="{BB962C8B-B14F-4D97-AF65-F5344CB8AC3E}">
        <p14:creationId xmlns:p14="http://schemas.microsoft.com/office/powerpoint/2010/main" val="41604265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968DDC7A-6B8C-47B7-8069-64F45C1A1EAA}"/>
              </a:ext>
            </a:extLst>
          </p:cNvPr>
          <p:cNvSpPr>
            <a:spLocks noGrp="1"/>
          </p:cNvSpPr>
          <p:nvPr>
            <p:ph idx="1"/>
          </p:nvPr>
        </p:nvSpPr>
        <p:spPr/>
        <p:txBody>
          <a:bodyPr/>
          <a:lstStyle/>
          <a:p>
            <a:pPr marL="0" indent="0">
              <a:buNone/>
            </a:pPr>
            <a:r>
              <a:rPr lang="fr-FR" dirty="0"/>
              <a:t>Ce tableau présente pour chaque secteur :</a:t>
            </a:r>
          </a:p>
          <a:p>
            <a:r>
              <a:rPr lang="fr-FR" b="1" u="sng" dirty="0">
                <a:effectLst>
                  <a:outerShdw blurRad="38100" dist="38100" dir="2700000" algn="tl">
                    <a:srgbClr val="000000">
                      <a:alpha val="43137"/>
                    </a:srgbClr>
                  </a:outerShdw>
                </a:effectLst>
              </a:rPr>
              <a:t>Identité du secteur </a:t>
            </a:r>
            <a:r>
              <a:rPr lang="fr-FR" dirty="0"/>
              <a:t>(localisation, numéro, Commune et EPCI, Cours d’eau concerné, enjeux, nombre d’habitants permanents, nombre d’habitants temporaires et risques)</a:t>
            </a:r>
          </a:p>
          <a:p>
            <a:endParaRPr lang="fr-FR" dirty="0"/>
          </a:p>
          <a:p>
            <a:r>
              <a:rPr lang="fr-FR" b="1" u="sng" dirty="0">
                <a:effectLst>
                  <a:outerShdw blurRad="38100" dist="38100" dir="2700000" algn="tl">
                    <a:srgbClr val="000000">
                      <a:alpha val="43137"/>
                    </a:srgbClr>
                  </a:outerShdw>
                </a:effectLst>
              </a:rPr>
              <a:t>Priorité :</a:t>
            </a:r>
            <a:r>
              <a:rPr lang="fr-FR" dirty="0"/>
              <a:t> </a:t>
            </a:r>
            <a:r>
              <a:rPr lang="fr-FR" dirty="0">
                <a:solidFill>
                  <a:srgbClr val="FF6600"/>
                </a:solidFill>
              </a:rPr>
              <a:t>2 classements sont présentés : </a:t>
            </a:r>
          </a:p>
          <a:p>
            <a:pPr lvl="1"/>
            <a:r>
              <a:rPr lang="fr-FR" dirty="0"/>
              <a:t>le </a:t>
            </a:r>
            <a:r>
              <a:rPr lang="fr-FR" b="1" dirty="0"/>
              <a:t>premier</a:t>
            </a:r>
            <a:r>
              <a:rPr lang="fr-FR" dirty="0"/>
              <a:t> est issu du </a:t>
            </a:r>
            <a:r>
              <a:rPr lang="fr-FR" b="1" dirty="0">
                <a:solidFill>
                  <a:srgbClr val="FF6600"/>
                </a:solidFill>
              </a:rPr>
              <a:t>croisement des visions ressentie et analytique </a:t>
            </a:r>
            <a:r>
              <a:rPr lang="fr-FR" dirty="0"/>
              <a:t>: il s’agit d’un classement issu des ressentis des acteurs locaux corrigé par un classement purement technique</a:t>
            </a:r>
          </a:p>
          <a:p>
            <a:pPr lvl="1"/>
            <a:r>
              <a:rPr lang="fr-FR" dirty="0"/>
              <a:t>Le </a:t>
            </a:r>
            <a:r>
              <a:rPr lang="fr-FR" b="1" dirty="0"/>
              <a:t>deuxième</a:t>
            </a:r>
            <a:r>
              <a:rPr lang="fr-FR" dirty="0"/>
              <a:t> est basé sur le </a:t>
            </a:r>
            <a:r>
              <a:rPr lang="fr-FR" b="1" dirty="0">
                <a:solidFill>
                  <a:srgbClr val="FF6600"/>
                </a:solidFill>
              </a:rPr>
              <a:t>nombre d’habitants permanents </a:t>
            </a:r>
            <a:r>
              <a:rPr lang="fr-FR" dirty="0"/>
              <a:t>recensé dans le secteur</a:t>
            </a:r>
          </a:p>
          <a:p>
            <a:pPr lvl="2"/>
            <a:endParaRPr lang="fr-FR" dirty="0"/>
          </a:p>
        </p:txBody>
      </p:sp>
      <p:sp>
        <p:nvSpPr>
          <p:cNvPr id="3" name="Titre 2">
            <a:extLst>
              <a:ext uri="{FF2B5EF4-FFF2-40B4-BE49-F238E27FC236}">
                <a16:creationId xmlns:a16="http://schemas.microsoft.com/office/drawing/2014/main" id="{8B1EF9E0-66A7-4F61-B8D4-E07035F62455}"/>
              </a:ext>
            </a:extLst>
          </p:cNvPr>
          <p:cNvSpPr>
            <a:spLocks noGrp="1"/>
          </p:cNvSpPr>
          <p:nvPr>
            <p:ph type="title"/>
          </p:nvPr>
        </p:nvSpPr>
        <p:spPr>
          <a:xfrm>
            <a:off x="435387" y="162231"/>
            <a:ext cx="8229600" cy="584765"/>
          </a:xfrm>
        </p:spPr>
        <p:txBody>
          <a:bodyPr/>
          <a:lstStyle/>
          <a:p>
            <a:r>
              <a:rPr lang="fr-FR" sz="3200" dirty="0"/>
              <a:t>Tableau de propositions d’actions</a:t>
            </a:r>
          </a:p>
        </p:txBody>
      </p:sp>
    </p:spTree>
    <p:extLst>
      <p:ext uri="{BB962C8B-B14F-4D97-AF65-F5344CB8AC3E}">
        <p14:creationId xmlns:p14="http://schemas.microsoft.com/office/powerpoint/2010/main" val="543545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3E9FA6B-208A-4F56-A178-6EF049B42A2E}"/>
              </a:ext>
            </a:extLst>
          </p:cNvPr>
          <p:cNvSpPr>
            <a:spLocks noGrp="1"/>
          </p:cNvSpPr>
          <p:nvPr>
            <p:ph idx="1"/>
          </p:nvPr>
        </p:nvSpPr>
        <p:spPr>
          <a:xfrm>
            <a:off x="435387" y="1047565"/>
            <a:ext cx="8251413" cy="5810435"/>
          </a:xfrm>
          <a:solidFill>
            <a:schemeClr val="bg1"/>
          </a:solidFill>
        </p:spPr>
        <p:txBody>
          <a:bodyPr>
            <a:normAutofit fontScale="92500"/>
          </a:bodyPr>
          <a:lstStyle/>
          <a:p>
            <a:r>
              <a:rPr lang="fr-FR" sz="1800" b="1" dirty="0"/>
              <a:t>Actions proposées : </a:t>
            </a:r>
            <a:r>
              <a:rPr lang="fr-FR" sz="1800" dirty="0"/>
              <a:t>pour chaque secteur, quand cela était possible, 2 actions ont été présentées : </a:t>
            </a:r>
          </a:p>
          <a:p>
            <a:pPr lvl="1"/>
            <a:r>
              <a:rPr lang="fr-FR" sz="1600" u="sng" dirty="0"/>
              <a:t>Action proposée : </a:t>
            </a:r>
            <a:r>
              <a:rPr lang="fr-FR" sz="1600" dirty="0"/>
              <a:t>action principale à mettre en œuvre (action la plus adaptée)</a:t>
            </a:r>
          </a:p>
          <a:p>
            <a:pPr lvl="1"/>
            <a:r>
              <a:rPr lang="fr-FR" sz="1600" u="sng" dirty="0"/>
              <a:t>Seconde action possible : </a:t>
            </a:r>
            <a:r>
              <a:rPr lang="fr-FR" sz="1600" dirty="0"/>
              <a:t>action pouvant être mise en place en attendant que la 1</a:t>
            </a:r>
            <a:r>
              <a:rPr lang="fr-FR" sz="1600" baseline="30000" dirty="0"/>
              <a:t>ère</a:t>
            </a:r>
            <a:r>
              <a:rPr lang="fr-FR" sz="1600" dirty="0"/>
              <a:t> soit réalisée ou en parallèle de la 1</a:t>
            </a:r>
            <a:r>
              <a:rPr lang="fr-FR" sz="1600" baseline="30000" dirty="0"/>
              <a:t>ère</a:t>
            </a:r>
            <a:endParaRPr lang="fr-FR" sz="1600" dirty="0"/>
          </a:p>
          <a:p>
            <a:pPr lvl="1"/>
            <a:endParaRPr lang="fr-FR" sz="1600" dirty="0"/>
          </a:p>
          <a:p>
            <a:r>
              <a:rPr lang="fr-FR" sz="1800" b="1" dirty="0"/>
              <a:t>Type d’actions proposées : </a:t>
            </a:r>
          </a:p>
          <a:p>
            <a:pPr lvl="1"/>
            <a:r>
              <a:rPr lang="fr-FR" sz="1600" b="1" u="sng" dirty="0">
                <a:effectLst>
                  <a:outerShdw blurRad="38100" dist="38100" dir="2700000" algn="tl">
                    <a:srgbClr val="000000">
                      <a:alpha val="43137"/>
                    </a:srgbClr>
                  </a:outerShdw>
                </a:effectLst>
              </a:rPr>
              <a:t>Travaux :</a:t>
            </a:r>
          </a:p>
          <a:p>
            <a:pPr lvl="2"/>
            <a:r>
              <a:rPr lang="fr-FR" sz="1600" dirty="0"/>
              <a:t>Confortement ou réfection des digues (+ classement en systèmes d’endiguements)</a:t>
            </a:r>
          </a:p>
          <a:p>
            <a:pPr lvl="2"/>
            <a:r>
              <a:rPr lang="fr-FR" sz="1600" dirty="0"/>
              <a:t>Protections de berges</a:t>
            </a:r>
          </a:p>
          <a:p>
            <a:pPr lvl="2"/>
            <a:r>
              <a:rPr lang="fr-FR" sz="1600" dirty="0"/>
              <a:t>Élargissement du lit</a:t>
            </a:r>
          </a:p>
          <a:p>
            <a:pPr lvl="2"/>
            <a:r>
              <a:rPr lang="fr-FR" sz="1600" dirty="0"/>
              <a:t>Travaux d’entretien de végétation et du lit</a:t>
            </a:r>
          </a:p>
          <a:p>
            <a:pPr lvl="1"/>
            <a:r>
              <a:rPr lang="fr-FR" sz="1600" b="1" u="sng" dirty="0">
                <a:effectLst>
                  <a:outerShdw blurRad="38100" dist="38100" dir="2700000" algn="tl">
                    <a:srgbClr val="000000">
                      <a:alpha val="43137"/>
                    </a:srgbClr>
                  </a:outerShdw>
                </a:effectLst>
              </a:rPr>
              <a:t>Système d’alerte</a:t>
            </a:r>
            <a:r>
              <a:rPr lang="fr-FR" sz="1600" dirty="0"/>
              <a:t> : dans tous les cas, nécessaire de déterminer des côtes de vigilance et d’alerte :</a:t>
            </a:r>
          </a:p>
          <a:p>
            <a:pPr lvl="2"/>
            <a:r>
              <a:rPr lang="fr-FR" sz="1600" dirty="0"/>
              <a:t>Système d’alerte simple (pour les campings en particulier), avec mise à jour ou rédaction d’un cahier de prescription</a:t>
            </a:r>
          </a:p>
          <a:p>
            <a:pPr lvl="2"/>
            <a:r>
              <a:rPr lang="fr-FR" sz="1600" dirty="0"/>
              <a:t>Système d’alerte avec suivi des hauteurs ou des débits (pour les secteurs avec population permanente), avec mise à jour ou rédaction d’un plan communal de sauvegarde</a:t>
            </a:r>
          </a:p>
          <a:p>
            <a:pPr lvl="1"/>
            <a:r>
              <a:rPr lang="fr-FR" sz="1600" b="1" u="sng" dirty="0">
                <a:effectLst>
                  <a:outerShdw blurRad="38100" dist="38100" dir="2700000" algn="tl">
                    <a:srgbClr val="000000">
                      <a:alpha val="43137"/>
                    </a:srgbClr>
                  </a:outerShdw>
                </a:effectLst>
              </a:rPr>
              <a:t>Mesures de protection rapprochées</a:t>
            </a:r>
            <a:r>
              <a:rPr lang="fr-FR" sz="1600" dirty="0"/>
              <a:t>, par exemple : </a:t>
            </a:r>
          </a:p>
          <a:p>
            <a:pPr lvl="2"/>
            <a:r>
              <a:rPr lang="fr-FR" sz="1600" dirty="0"/>
              <a:t>Batardeaux</a:t>
            </a:r>
          </a:p>
          <a:p>
            <a:pPr lvl="2"/>
            <a:r>
              <a:rPr lang="fr-FR" sz="1600" dirty="0"/>
              <a:t>Clapets anti-retour</a:t>
            </a:r>
          </a:p>
          <a:p>
            <a:pPr lvl="2"/>
            <a:r>
              <a:rPr lang="fr-FR" sz="1600" dirty="0"/>
              <a:t>Étanchement des parois</a:t>
            </a:r>
          </a:p>
          <a:p>
            <a:pPr lvl="2"/>
            <a:endParaRPr lang="fr-FR" sz="1600" dirty="0"/>
          </a:p>
          <a:p>
            <a:pPr lvl="1"/>
            <a:endParaRPr lang="fr-FR" sz="1600" dirty="0"/>
          </a:p>
        </p:txBody>
      </p:sp>
      <p:sp>
        <p:nvSpPr>
          <p:cNvPr id="3" name="Titre 2">
            <a:extLst>
              <a:ext uri="{FF2B5EF4-FFF2-40B4-BE49-F238E27FC236}">
                <a16:creationId xmlns:a16="http://schemas.microsoft.com/office/drawing/2014/main" id="{3DAAC839-34AC-421C-BCA1-56EFA57304EA}"/>
              </a:ext>
            </a:extLst>
          </p:cNvPr>
          <p:cNvSpPr>
            <a:spLocks noGrp="1"/>
          </p:cNvSpPr>
          <p:nvPr>
            <p:ph type="title"/>
          </p:nvPr>
        </p:nvSpPr>
        <p:spPr>
          <a:xfrm>
            <a:off x="435387" y="162231"/>
            <a:ext cx="8229600" cy="584765"/>
          </a:xfrm>
        </p:spPr>
        <p:txBody>
          <a:bodyPr/>
          <a:lstStyle/>
          <a:p>
            <a:r>
              <a:rPr lang="fr-FR" sz="3200" dirty="0"/>
              <a:t>Actions proposées</a:t>
            </a:r>
          </a:p>
        </p:txBody>
      </p:sp>
    </p:spTree>
    <p:extLst>
      <p:ext uri="{BB962C8B-B14F-4D97-AF65-F5344CB8AC3E}">
        <p14:creationId xmlns:p14="http://schemas.microsoft.com/office/powerpoint/2010/main" val="3627944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3E9FA6B-208A-4F56-A178-6EF049B42A2E}"/>
              </a:ext>
            </a:extLst>
          </p:cNvPr>
          <p:cNvSpPr>
            <a:spLocks noGrp="1"/>
          </p:cNvSpPr>
          <p:nvPr>
            <p:ph idx="1"/>
          </p:nvPr>
        </p:nvSpPr>
        <p:spPr>
          <a:xfrm>
            <a:off x="545976" y="1271080"/>
            <a:ext cx="8229600" cy="5184991"/>
          </a:xfrm>
        </p:spPr>
        <p:txBody>
          <a:bodyPr>
            <a:normAutofit fontScale="85000" lnSpcReduction="20000"/>
          </a:bodyPr>
          <a:lstStyle/>
          <a:p>
            <a:r>
              <a:rPr lang="fr-FR" b="1" dirty="0"/>
              <a:t>Coûts :</a:t>
            </a:r>
          </a:p>
          <a:p>
            <a:pPr lvl="1"/>
            <a:r>
              <a:rPr lang="fr-FR" u="sng" dirty="0">
                <a:effectLst>
                  <a:outerShdw blurRad="38100" dist="38100" dir="2700000" algn="tl">
                    <a:srgbClr val="000000">
                      <a:alpha val="43137"/>
                    </a:srgbClr>
                  </a:outerShdw>
                </a:effectLst>
              </a:rPr>
              <a:t>Coûts d’investissement </a:t>
            </a:r>
            <a:r>
              <a:rPr lang="fr-FR" u="sng" dirty="0"/>
              <a:t>:</a:t>
            </a:r>
            <a:r>
              <a:rPr lang="fr-FR" dirty="0"/>
              <a:t> ensemble des coûts nécessaires à la mise en place des actions :</a:t>
            </a:r>
          </a:p>
          <a:p>
            <a:pPr lvl="2"/>
            <a:r>
              <a:rPr lang="fr-FR" sz="2100" dirty="0"/>
              <a:t>études préalables, travaux, maîtrise d’œuvre (MOE), dossiers réglementaires, acquisition de matériel et installation, …, </a:t>
            </a:r>
          </a:p>
          <a:p>
            <a:pPr lvl="2"/>
            <a:r>
              <a:rPr lang="fr-FR" sz="2100" dirty="0"/>
              <a:t>Coûts issus des études antérieures</a:t>
            </a:r>
          </a:p>
          <a:p>
            <a:pPr lvl="2"/>
            <a:r>
              <a:rPr lang="fr-FR" sz="2100" dirty="0"/>
              <a:t>Remarque :  Le linéaire de reprise des endiguements va déprendre des résultats de l'étude préalable et des niveaux de protection choisis</a:t>
            </a:r>
          </a:p>
          <a:p>
            <a:pPr marL="301912" lvl="1" indent="0">
              <a:buNone/>
            </a:pPr>
            <a:endParaRPr lang="fr-FR" sz="2000" dirty="0"/>
          </a:p>
          <a:p>
            <a:pPr lvl="1"/>
            <a:r>
              <a:rPr lang="fr-FR" u="sng" dirty="0">
                <a:effectLst>
                  <a:outerShdw blurRad="38100" dist="38100" dir="2700000" algn="tl">
                    <a:srgbClr val="000000">
                      <a:alpha val="43137"/>
                    </a:srgbClr>
                  </a:outerShdw>
                </a:effectLst>
              </a:rPr>
              <a:t>Coûts de l’entretien annuel </a:t>
            </a:r>
            <a:r>
              <a:rPr lang="fr-FR" u="sng" dirty="0"/>
              <a:t>:</a:t>
            </a:r>
            <a:r>
              <a:rPr lang="fr-FR" dirty="0"/>
              <a:t> pour chaque action (y.c. système d’alerte) un coût d’entretien est estimé </a:t>
            </a:r>
            <a:r>
              <a:rPr lang="fr-FR" sz="2000" dirty="0"/>
              <a:t>:</a:t>
            </a:r>
          </a:p>
          <a:p>
            <a:pPr lvl="2"/>
            <a:r>
              <a:rPr lang="fr-FR" sz="2100" dirty="0"/>
              <a:t>entretien courant des ouvrages et visites de contrôle, </a:t>
            </a:r>
          </a:p>
          <a:p>
            <a:pPr lvl="2"/>
            <a:r>
              <a:rPr lang="fr-FR" sz="2100" dirty="0"/>
              <a:t>entretien et maintenance des systèmes d’alerte éventuellement jaugeage en crue quand il s’agit d’un système avec suivi des débits,</a:t>
            </a:r>
          </a:p>
          <a:p>
            <a:pPr lvl="2"/>
            <a:r>
              <a:rPr lang="fr-FR" sz="2100" dirty="0"/>
              <a:t>entretien des cours d’eau en amont des secteurs à risques</a:t>
            </a:r>
          </a:p>
          <a:p>
            <a:pPr marL="534988" lvl="1" indent="0">
              <a:buNone/>
              <a:tabLst>
                <a:tab pos="534988" algn="l"/>
              </a:tabLst>
            </a:pPr>
            <a:r>
              <a:rPr lang="fr-FR" dirty="0"/>
              <a:t>Le coût de l’entretien a été annualisé pour plus de lisibilité</a:t>
            </a:r>
          </a:p>
          <a:p>
            <a:pPr marL="233076" indent="0">
              <a:buNone/>
              <a:tabLst>
                <a:tab pos="534988" algn="l"/>
              </a:tabLst>
            </a:pPr>
            <a:endParaRPr lang="fr-FR" dirty="0"/>
          </a:p>
          <a:p>
            <a:pPr marL="233076" indent="0">
              <a:buNone/>
              <a:tabLst>
                <a:tab pos="534988" algn="l"/>
              </a:tabLst>
            </a:pPr>
            <a:r>
              <a:rPr lang="fr-FR" dirty="0"/>
              <a:t>Ces coûts sont des </a:t>
            </a:r>
            <a:r>
              <a:rPr lang="fr-FR" b="1" i="1" u="sng" dirty="0"/>
              <a:t>ordres de grandeurs</a:t>
            </a:r>
            <a:r>
              <a:rPr lang="fr-FR" dirty="0"/>
              <a:t>, ils seront révisés avec les études AVP et les niveaux de protection choisis</a:t>
            </a:r>
          </a:p>
        </p:txBody>
      </p:sp>
      <p:sp>
        <p:nvSpPr>
          <p:cNvPr id="3" name="Titre 2">
            <a:extLst>
              <a:ext uri="{FF2B5EF4-FFF2-40B4-BE49-F238E27FC236}">
                <a16:creationId xmlns:a16="http://schemas.microsoft.com/office/drawing/2014/main" id="{3DAAC839-34AC-421C-BCA1-56EFA57304EA}"/>
              </a:ext>
            </a:extLst>
          </p:cNvPr>
          <p:cNvSpPr>
            <a:spLocks noGrp="1"/>
          </p:cNvSpPr>
          <p:nvPr>
            <p:ph type="title"/>
          </p:nvPr>
        </p:nvSpPr>
        <p:spPr>
          <a:xfrm>
            <a:off x="435387" y="162231"/>
            <a:ext cx="8229600" cy="584765"/>
          </a:xfrm>
        </p:spPr>
        <p:txBody>
          <a:bodyPr/>
          <a:lstStyle/>
          <a:p>
            <a:r>
              <a:rPr lang="fr-FR" sz="3200" dirty="0"/>
              <a:t>Coûts</a:t>
            </a:r>
          </a:p>
        </p:txBody>
      </p:sp>
      <p:pic>
        <p:nvPicPr>
          <p:cNvPr id="4" name="Image 3">
            <a:extLst>
              <a:ext uri="{FF2B5EF4-FFF2-40B4-BE49-F238E27FC236}">
                <a16:creationId xmlns:a16="http://schemas.microsoft.com/office/drawing/2014/main" id="{CAAE7AD9-913D-4DD2-A646-C4EC721F1B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09" b="94839" l="2700" r="97200"/>
                    </a14:imgEffect>
                  </a14:imgLayer>
                </a14:imgProps>
              </a:ext>
            </a:extLst>
          </a:blip>
          <a:stretch>
            <a:fillRect/>
          </a:stretch>
        </p:blipFill>
        <p:spPr>
          <a:xfrm>
            <a:off x="75387" y="5688816"/>
            <a:ext cx="720000" cy="669600"/>
          </a:xfrm>
          <a:prstGeom prst="rect">
            <a:avLst/>
          </a:prstGeom>
        </p:spPr>
      </p:pic>
    </p:spTree>
    <p:extLst>
      <p:ext uri="{BB962C8B-B14F-4D97-AF65-F5344CB8AC3E}">
        <p14:creationId xmlns:p14="http://schemas.microsoft.com/office/powerpoint/2010/main" val="31062562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68C0A0C-3666-4259-90EB-CDABDE209751}"/>
              </a:ext>
            </a:extLst>
          </p:cNvPr>
          <p:cNvSpPr>
            <a:spLocks noGrp="1"/>
          </p:cNvSpPr>
          <p:nvPr>
            <p:ph idx="1"/>
          </p:nvPr>
        </p:nvSpPr>
        <p:spPr>
          <a:xfrm>
            <a:off x="435387" y="1129037"/>
            <a:ext cx="4053927" cy="5728963"/>
          </a:xfrm>
          <a:solidFill>
            <a:schemeClr val="accent4">
              <a:lumMod val="20000"/>
              <a:lumOff val="80000"/>
            </a:schemeClr>
          </a:solidFill>
        </p:spPr>
        <p:txBody>
          <a:bodyPr anchor="ctr">
            <a:normAutofit fontScale="85000" lnSpcReduction="20000"/>
          </a:bodyPr>
          <a:lstStyle/>
          <a:p>
            <a:pPr marL="0" indent="0">
              <a:buNone/>
            </a:pPr>
            <a:r>
              <a:rPr lang="fr-FR" sz="2600" b="1" dirty="0">
                <a:solidFill>
                  <a:schemeClr val="accent3">
                    <a:lumMod val="50000"/>
                  </a:schemeClr>
                </a:solidFill>
              </a:rPr>
              <a:t>La Faurie </a:t>
            </a:r>
          </a:p>
          <a:p>
            <a:pPr>
              <a:buClr>
                <a:schemeClr val="accent3"/>
              </a:buClr>
            </a:pPr>
            <a:r>
              <a:rPr lang="fr-FR" sz="2000" u="sng" dirty="0">
                <a:solidFill>
                  <a:schemeClr val="accent3">
                    <a:lumMod val="50000"/>
                  </a:schemeClr>
                </a:solidFill>
              </a:rPr>
              <a:t>Population concernée : </a:t>
            </a:r>
          </a:p>
          <a:p>
            <a:pPr lvl="1">
              <a:buClr>
                <a:schemeClr val="accent3"/>
              </a:buClr>
            </a:pPr>
            <a:r>
              <a:rPr lang="fr-FR" sz="1900" dirty="0">
                <a:solidFill>
                  <a:schemeClr val="accent3">
                    <a:lumMod val="50000"/>
                  </a:schemeClr>
                </a:solidFill>
              </a:rPr>
              <a:t>195 habitants permanents (dans aléa inondation pour Q100)</a:t>
            </a:r>
          </a:p>
          <a:p>
            <a:pPr lvl="1">
              <a:buClr>
                <a:schemeClr val="accent3"/>
              </a:buClr>
            </a:pPr>
            <a:r>
              <a:rPr lang="fr-FR" sz="1900" dirty="0">
                <a:solidFill>
                  <a:schemeClr val="accent3">
                    <a:lumMod val="50000"/>
                  </a:schemeClr>
                </a:solidFill>
              </a:rPr>
              <a:t>+ 171 habitants temporaires (camping)</a:t>
            </a:r>
          </a:p>
          <a:p>
            <a:pPr>
              <a:buClr>
                <a:schemeClr val="accent3"/>
              </a:buClr>
            </a:pPr>
            <a:r>
              <a:rPr lang="fr-FR" sz="2000" u="sng" dirty="0">
                <a:solidFill>
                  <a:schemeClr val="accent3">
                    <a:lumMod val="50000"/>
                  </a:schemeClr>
                </a:solidFill>
              </a:rPr>
              <a:t>Classement</a:t>
            </a:r>
            <a:r>
              <a:rPr lang="fr-FR" sz="2000" dirty="0">
                <a:solidFill>
                  <a:schemeClr val="accent3">
                    <a:lumMod val="50000"/>
                  </a:schemeClr>
                </a:solidFill>
              </a:rPr>
              <a:t> visions ressentie et analytique :</a:t>
            </a:r>
            <a:r>
              <a:rPr lang="fr-FR" sz="2000" b="1" dirty="0">
                <a:solidFill>
                  <a:schemeClr val="accent3">
                    <a:lumMod val="50000"/>
                  </a:schemeClr>
                </a:solidFill>
              </a:rPr>
              <a:t> </a:t>
            </a:r>
            <a:r>
              <a:rPr lang="fr-FR" sz="2000" b="1" dirty="0">
                <a:solidFill>
                  <a:srgbClr val="FF0000"/>
                </a:solidFill>
              </a:rPr>
              <a:t>1</a:t>
            </a:r>
            <a:r>
              <a:rPr lang="fr-FR" sz="2000" b="1" baseline="30000" dirty="0">
                <a:solidFill>
                  <a:srgbClr val="FF0000"/>
                </a:solidFill>
              </a:rPr>
              <a:t>er</a:t>
            </a:r>
            <a:endParaRPr lang="fr-FR" sz="2000" b="1" dirty="0">
              <a:solidFill>
                <a:srgbClr val="FF0000"/>
              </a:solidFill>
            </a:endParaRPr>
          </a:p>
          <a:p>
            <a:pPr>
              <a:buClr>
                <a:schemeClr val="accent3"/>
              </a:buClr>
            </a:pPr>
            <a:r>
              <a:rPr lang="fr-FR" sz="2000" u="sng" dirty="0">
                <a:solidFill>
                  <a:schemeClr val="accent3">
                    <a:lumMod val="50000"/>
                  </a:schemeClr>
                </a:solidFill>
              </a:rPr>
              <a:t>Classement</a:t>
            </a:r>
            <a:r>
              <a:rPr lang="fr-FR" sz="2000" dirty="0">
                <a:solidFill>
                  <a:schemeClr val="accent3">
                    <a:lumMod val="50000"/>
                  </a:schemeClr>
                </a:solidFill>
              </a:rPr>
              <a:t> suivant enjeux : </a:t>
            </a:r>
            <a:r>
              <a:rPr lang="fr-FR" sz="2000" b="1" dirty="0">
                <a:solidFill>
                  <a:srgbClr val="FF0000"/>
                </a:solidFill>
              </a:rPr>
              <a:t>5</a:t>
            </a:r>
            <a:r>
              <a:rPr lang="fr-FR" sz="2000" baseline="30000" dirty="0">
                <a:solidFill>
                  <a:srgbClr val="FF0000"/>
                </a:solidFill>
              </a:rPr>
              <a:t>ème</a:t>
            </a:r>
            <a:r>
              <a:rPr lang="fr-FR" sz="2000" dirty="0">
                <a:solidFill>
                  <a:schemeClr val="accent3">
                    <a:lumMod val="50000"/>
                  </a:schemeClr>
                </a:solidFill>
              </a:rPr>
              <a:t> </a:t>
            </a:r>
          </a:p>
          <a:p>
            <a:pPr>
              <a:buClr>
                <a:schemeClr val="accent3"/>
              </a:buClr>
            </a:pPr>
            <a:endParaRPr lang="fr-FR" sz="2000" dirty="0">
              <a:solidFill>
                <a:schemeClr val="accent3">
                  <a:lumMod val="50000"/>
                </a:schemeClr>
              </a:solidFill>
            </a:endParaRPr>
          </a:p>
          <a:p>
            <a:pPr>
              <a:buClr>
                <a:schemeClr val="accent3"/>
              </a:buClr>
            </a:pPr>
            <a:r>
              <a:rPr lang="fr-FR" sz="2000" u="sng" dirty="0">
                <a:solidFill>
                  <a:schemeClr val="accent3">
                    <a:lumMod val="50000"/>
                  </a:schemeClr>
                </a:solidFill>
                <a:effectLst>
                  <a:outerShdw blurRad="38100" dist="38100" dir="2700000" algn="tl">
                    <a:srgbClr val="000000">
                      <a:alpha val="43137"/>
                    </a:srgbClr>
                  </a:outerShdw>
                </a:effectLst>
              </a:rPr>
              <a:t>Plan de gestion des alluvions 2014 :</a:t>
            </a:r>
          </a:p>
          <a:p>
            <a:pPr lvl="1">
              <a:buClr>
                <a:schemeClr val="accent3"/>
              </a:buClr>
            </a:pPr>
            <a:r>
              <a:rPr lang="fr-FR" sz="1900" dirty="0">
                <a:solidFill>
                  <a:schemeClr val="accent3">
                    <a:lumMod val="50000"/>
                  </a:schemeClr>
                </a:solidFill>
              </a:rPr>
              <a:t>Confortement des digues en place (linéaire de 3,2 km) </a:t>
            </a:r>
          </a:p>
          <a:p>
            <a:pPr lvl="1">
              <a:buClr>
                <a:schemeClr val="accent3"/>
              </a:buClr>
            </a:pPr>
            <a:r>
              <a:rPr lang="fr-FR" sz="1900" dirty="0">
                <a:solidFill>
                  <a:schemeClr val="accent3">
                    <a:lumMod val="50000"/>
                  </a:schemeClr>
                </a:solidFill>
              </a:rPr>
              <a:t>Coûts d’investissement 3 M°€ (dont dossiers réglementaires : 25 K€HT, MOE 300 K€HT)</a:t>
            </a:r>
          </a:p>
          <a:p>
            <a:pPr>
              <a:buClr>
                <a:schemeClr val="accent3"/>
              </a:buClr>
            </a:pPr>
            <a:r>
              <a:rPr lang="fr-FR" sz="2000" u="sng" dirty="0">
                <a:solidFill>
                  <a:schemeClr val="accent3">
                    <a:lumMod val="50000"/>
                  </a:schemeClr>
                </a:solidFill>
                <a:effectLst>
                  <a:outerShdw blurRad="38100" dist="38100" dir="2700000" algn="tl">
                    <a:srgbClr val="000000">
                      <a:alpha val="43137"/>
                    </a:srgbClr>
                  </a:outerShdw>
                </a:effectLst>
              </a:rPr>
              <a:t>Etude de scénarios : en 2016-2017 :</a:t>
            </a:r>
          </a:p>
          <a:p>
            <a:pPr lvl="1">
              <a:buClr>
                <a:schemeClr val="accent3"/>
              </a:buClr>
            </a:pPr>
            <a:r>
              <a:rPr lang="fr-FR" sz="1900" dirty="0">
                <a:solidFill>
                  <a:schemeClr val="accent3">
                    <a:lumMod val="50000"/>
                  </a:schemeClr>
                </a:solidFill>
              </a:rPr>
              <a:t>Elargissement en amont et en aval, confortement des digues protégeant les secteurs habités</a:t>
            </a:r>
          </a:p>
          <a:p>
            <a:pPr lvl="1">
              <a:buClr>
                <a:schemeClr val="accent3"/>
              </a:buClr>
            </a:pPr>
            <a:r>
              <a:rPr lang="fr-FR" sz="1900" dirty="0">
                <a:solidFill>
                  <a:schemeClr val="accent3">
                    <a:lumMod val="50000"/>
                  </a:schemeClr>
                </a:solidFill>
              </a:rPr>
              <a:t>Coûts d’investissement : 2,185 M€HT (dont MOE : 115 K€HT et dossiers réglementaires : 70 K€HT)</a:t>
            </a:r>
          </a:p>
          <a:p>
            <a:pPr lvl="1">
              <a:buClr>
                <a:schemeClr val="accent3"/>
              </a:buClr>
            </a:pPr>
            <a:r>
              <a:rPr lang="fr-FR" sz="1900" dirty="0">
                <a:solidFill>
                  <a:schemeClr val="accent3">
                    <a:lumMod val="50000"/>
                  </a:schemeClr>
                </a:solidFill>
              </a:rPr>
              <a:t>Coûts d’entretien annuel : 8,8 K€HT</a:t>
            </a:r>
          </a:p>
        </p:txBody>
      </p:sp>
      <p:sp>
        <p:nvSpPr>
          <p:cNvPr id="2" name="Titre 1">
            <a:extLst>
              <a:ext uri="{FF2B5EF4-FFF2-40B4-BE49-F238E27FC236}">
                <a16:creationId xmlns:a16="http://schemas.microsoft.com/office/drawing/2014/main" id="{703160F5-C1D4-4C2F-97B3-1015142BCF44}"/>
              </a:ext>
            </a:extLst>
          </p:cNvPr>
          <p:cNvSpPr>
            <a:spLocks noGrp="1"/>
          </p:cNvSpPr>
          <p:nvPr>
            <p:ph type="title"/>
          </p:nvPr>
        </p:nvSpPr>
        <p:spPr/>
        <p:txBody>
          <a:bodyPr/>
          <a:lstStyle/>
          <a:p>
            <a:r>
              <a:rPr lang="fr-FR" dirty="0"/>
              <a:t>Tableau des actions - lecture</a:t>
            </a:r>
          </a:p>
        </p:txBody>
      </p:sp>
      <p:sp>
        <p:nvSpPr>
          <p:cNvPr id="5" name="Espace réservé du contenu 4">
            <a:extLst>
              <a:ext uri="{FF2B5EF4-FFF2-40B4-BE49-F238E27FC236}">
                <a16:creationId xmlns:a16="http://schemas.microsoft.com/office/drawing/2014/main" id="{F6A8E822-6B7E-47F4-BC05-105066967671}"/>
              </a:ext>
            </a:extLst>
          </p:cNvPr>
          <p:cNvSpPr>
            <a:spLocks noGrp="1"/>
          </p:cNvSpPr>
          <p:nvPr>
            <p:ph sz="quarter" idx="13"/>
          </p:nvPr>
        </p:nvSpPr>
        <p:spPr>
          <a:xfrm>
            <a:off x="4928084" y="1766226"/>
            <a:ext cx="4053927" cy="4071589"/>
          </a:xfrm>
          <a:solidFill>
            <a:schemeClr val="accent1">
              <a:lumMod val="20000"/>
              <a:lumOff val="80000"/>
            </a:schemeClr>
          </a:solidFill>
        </p:spPr>
        <p:txBody>
          <a:bodyPr anchor="ctr">
            <a:normAutofit lnSpcReduction="10000"/>
          </a:bodyPr>
          <a:lstStyle/>
          <a:p>
            <a:pPr marL="0" indent="0">
              <a:buNone/>
            </a:pPr>
            <a:r>
              <a:rPr lang="fr-FR" sz="2000" b="1" dirty="0"/>
              <a:t>Veynes</a:t>
            </a:r>
            <a:r>
              <a:rPr lang="fr-FR" sz="1800" dirty="0"/>
              <a:t> </a:t>
            </a:r>
            <a:endParaRPr lang="fr-FR" sz="1800" u="sng" dirty="0"/>
          </a:p>
          <a:p>
            <a:r>
              <a:rPr lang="fr-FR" sz="1700" u="sng" dirty="0"/>
              <a:t>Population concernée : </a:t>
            </a:r>
          </a:p>
          <a:p>
            <a:pPr lvl="1"/>
            <a:r>
              <a:rPr lang="fr-FR" sz="1600" dirty="0"/>
              <a:t>539 habitants permanents</a:t>
            </a:r>
          </a:p>
          <a:p>
            <a:pPr lvl="1"/>
            <a:r>
              <a:rPr lang="fr-FR" sz="1600" dirty="0"/>
              <a:t>+ 861 habitants temporaires (campings)</a:t>
            </a:r>
          </a:p>
          <a:p>
            <a:r>
              <a:rPr lang="fr-FR" sz="1700" u="sng" dirty="0"/>
              <a:t>Classement</a:t>
            </a:r>
            <a:r>
              <a:rPr lang="fr-FR" sz="1700" dirty="0"/>
              <a:t> visions ressentie et analytique : </a:t>
            </a:r>
            <a:r>
              <a:rPr lang="fr-FR" sz="1700" b="1" dirty="0">
                <a:solidFill>
                  <a:srgbClr val="FF0000"/>
                </a:solidFill>
              </a:rPr>
              <a:t>9</a:t>
            </a:r>
            <a:r>
              <a:rPr lang="fr-FR" sz="1700" baseline="30000" dirty="0">
                <a:solidFill>
                  <a:srgbClr val="FF0000"/>
                </a:solidFill>
              </a:rPr>
              <a:t>ème</a:t>
            </a:r>
            <a:r>
              <a:rPr lang="fr-FR" sz="1700" dirty="0"/>
              <a:t> </a:t>
            </a:r>
          </a:p>
          <a:p>
            <a:r>
              <a:rPr lang="fr-FR" sz="1700" u="sng" dirty="0"/>
              <a:t>Classement</a:t>
            </a:r>
            <a:r>
              <a:rPr lang="fr-FR" sz="1700" dirty="0"/>
              <a:t> suivant enjeux : </a:t>
            </a:r>
            <a:r>
              <a:rPr lang="fr-FR" sz="1700" b="1" dirty="0">
                <a:solidFill>
                  <a:srgbClr val="FF0000"/>
                </a:solidFill>
              </a:rPr>
              <a:t>2</a:t>
            </a:r>
            <a:r>
              <a:rPr lang="fr-FR" sz="1700" baseline="30000" dirty="0">
                <a:solidFill>
                  <a:srgbClr val="FF0000"/>
                </a:solidFill>
              </a:rPr>
              <a:t>ème</a:t>
            </a:r>
            <a:r>
              <a:rPr lang="fr-FR" sz="1700" dirty="0"/>
              <a:t> </a:t>
            </a:r>
          </a:p>
          <a:p>
            <a:endParaRPr lang="fr-FR" sz="1700" dirty="0"/>
          </a:p>
          <a:p>
            <a:r>
              <a:rPr lang="fr-FR" sz="1700" u="sng" dirty="0">
                <a:effectLst>
                  <a:outerShdw blurRad="38100" dist="38100" dir="2700000" algn="tl">
                    <a:srgbClr val="000000">
                      <a:alpha val="43137"/>
                    </a:srgbClr>
                  </a:outerShdw>
                </a:effectLst>
              </a:rPr>
              <a:t>Plan de gestion des alluvions 2014 :</a:t>
            </a:r>
          </a:p>
          <a:p>
            <a:pPr lvl="1"/>
            <a:r>
              <a:rPr lang="fr-FR" sz="1600" dirty="0"/>
              <a:t>Confortement des digues en place (linéaire de 6,4 km)</a:t>
            </a:r>
          </a:p>
          <a:p>
            <a:pPr lvl="1"/>
            <a:r>
              <a:rPr lang="fr-FR" sz="1600" dirty="0"/>
              <a:t>Coûts d’investissement : 10 M€HT</a:t>
            </a:r>
          </a:p>
          <a:p>
            <a:pPr marL="0" indent="0">
              <a:buNone/>
            </a:pPr>
            <a:r>
              <a:rPr lang="fr-FR" sz="1800" dirty="0">
                <a:sym typeface="Wingdings" panose="05000000000000000000" pitchFamily="2" charset="2"/>
              </a:rPr>
              <a:t> </a:t>
            </a:r>
            <a:r>
              <a:rPr lang="fr-FR" sz="1700" u="sng" dirty="0">
                <a:effectLst>
                  <a:outerShdw blurRad="38100" dist="38100" dir="2700000" algn="tl">
                    <a:srgbClr val="000000">
                      <a:alpha val="43137"/>
                    </a:srgbClr>
                  </a:outerShdw>
                </a:effectLst>
                <a:sym typeface="Wingdings" panose="05000000000000000000" pitchFamily="2" charset="2"/>
              </a:rPr>
              <a:t>nécessaire de mener une étude préalable pour affiner le projet et les coûts</a:t>
            </a:r>
            <a:endParaRPr lang="fr-FR" sz="17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34777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77530CF-1701-4199-A063-EDF276114B9B}"/>
              </a:ext>
            </a:extLst>
          </p:cNvPr>
          <p:cNvSpPr>
            <a:spLocks noGrp="1"/>
          </p:cNvSpPr>
          <p:nvPr>
            <p:ph idx="4294967295"/>
          </p:nvPr>
        </p:nvSpPr>
        <p:spPr>
          <a:xfrm>
            <a:off x="179512" y="1772816"/>
            <a:ext cx="8964488" cy="2519362"/>
          </a:xfrm>
        </p:spPr>
        <p:txBody>
          <a:bodyPr>
            <a:normAutofit fontScale="92500" lnSpcReduction="20000"/>
          </a:bodyPr>
          <a:lstStyle/>
          <a:p>
            <a:pPr marL="0" lvl="0" indent="0">
              <a:buNone/>
            </a:pPr>
            <a:r>
              <a:rPr lang="fr-FR" b="1" u="sng" dirty="0">
                <a:effectLst>
                  <a:outerShdw blurRad="38100" dist="38100" dir="2700000" algn="tl">
                    <a:srgbClr val="000000">
                      <a:alpha val="43137"/>
                    </a:srgbClr>
                  </a:outerShdw>
                </a:effectLst>
              </a:rPr>
              <a:t>SMIGIBA</a:t>
            </a:r>
          </a:p>
          <a:p>
            <a:pPr marL="0" lvl="0" indent="0">
              <a:buNone/>
            </a:pPr>
            <a:r>
              <a:rPr lang="fr-FR" dirty="0"/>
              <a:t>Réunion de bureau : 17 février 2021 / </a:t>
            </a:r>
            <a:r>
              <a:rPr lang="fr-FR" dirty="0">
                <a:solidFill>
                  <a:srgbClr val="3399FF"/>
                </a:solidFill>
                <a:effectLst>
                  <a:outerShdw blurRad="38100" dist="38100" dir="2700000" algn="tl">
                    <a:srgbClr val="000000">
                      <a:alpha val="43137"/>
                    </a:srgbClr>
                  </a:outerShdw>
                </a:effectLst>
              </a:rPr>
              <a:t>10 mars 2021</a:t>
            </a:r>
          </a:p>
          <a:p>
            <a:pPr marL="0" lvl="0" indent="0">
              <a:buNone/>
            </a:pPr>
            <a:r>
              <a:rPr lang="fr-FR" dirty="0"/>
              <a:t>Commission des « finances » : 17 février 2021</a:t>
            </a:r>
          </a:p>
          <a:p>
            <a:pPr marL="0" lvl="0" indent="0">
              <a:buNone/>
            </a:pPr>
            <a:r>
              <a:rPr lang="fr-FR" dirty="0"/>
              <a:t>Commission GEMAPI: 16 février 2021 / 4 mars 2021 / </a:t>
            </a:r>
            <a:r>
              <a:rPr lang="fr-FR" dirty="0">
                <a:solidFill>
                  <a:srgbClr val="3399FF"/>
                </a:solidFill>
                <a:effectLst>
                  <a:outerShdw blurRad="38100" dist="38100" dir="2700000" algn="tl">
                    <a:srgbClr val="000000">
                      <a:alpha val="43137"/>
                    </a:srgbClr>
                  </a:outerShdw>
                </a:effectLst>
              </a:rPr>
              <a:t>17 mars 2021</a:t>
            </a:r>
          </a:p>
          <a:p>
            <a:pPr marL="0" lvl="0" indent="0">
              <a:buNone/>
            </a:pPr>
            <a:r>
              <a:rPr lang="fr-FR" dirty="0"/>
              <a:t>Restitution étude concertée secteurs prioritaires </a:t>
            </a:r>
            <a:r>
              <a:rPr lang="fr-FR" dirty="0">
                <a:solidFill>
                  <a:schemeClr val="accent2">
                    <a:lumMod val="75000"/>
                  </a:schemeClr>
                </a:solidFill>
              </a:rPr>
              <a:t>: </a:t>
            </a:r>
            <a:r>
              <a:rPr lang="fr-FR" dirty="0">
                <a:solidFill>
                  <a:srgbClr val="3399FF"/>
                </a:solidFill>
                <a:effectLst>
                  <a:outerShdw blurRad="38100" dist="38100" dir="2700000" algn="tl">
                    <a:srgbClr val="000000">
                      <a:alpha val="43137"/>
                    </a:srgbClr>
                  </a:outerShdw>
                </a:effectLst>
              </a:rPr>
              <a:t>30 mars 2021</a:t>
            </a:r>
          </a:p>
          <a:p>
            <a:pPr marL="0" lvl="0" indent="0">
              <a:buNone/>
            </a:pPr>
            <a:r>
              <a:rPr lang="fr-FR" dirty="0"/>
              <a:t>Prochain conseil syndical : </a:t>
            </a:r>
            <a:r>
              <a:rPr lang="fr-FR" dirty="0">
                <a:solidFill>
                  <a:srgbClr val="3399FF"/>
                </a:solidFill>
                <a:effectLst>
                  <a:outerShdw blurRad="38100" dist="38100" dir="2700000" algn="tl">
                    <a:srgbClr val="000000">
                      <a:alpha val="43137"/>
                    </a:srgbClr>
                  </a:outerShdw>
                </a:effectLst>
              </a:rPr>
              <a:t>24/25 mars ou début avril 2021</a:t>
            </a:r>
          </a:p>
          <a:p>
            <a:pPr marL="0" lvl="0" indent="0">
              <a:buNone/>
            </a:pPr>
            <a:r>
              <a:rPr lang="fr-FR" dirty="0"/>
              <a:t>Comité départemental de l’eau: </a:t>
            </a:r>
            <a:r>
              <a:rPr lang="fr-FR" dirty="0">
                <a:solidFill>
                  <a:srgbClr val="3399FF"/>
                </a:solidFill>
                <a:effectLst>
                  <a:outerShdw blurRad="38100" dist="38100" dir="2700000" algn="tl">
                    <a:srgbClr val="000000">
                      <a:alpha val="43137"/>
                    </a:srgbClr>
                  </a:outerShdw>
                </a:effectLst>
              </a:rPr>
              <a:t>8 avril – 14h Préfecture</a:t>
            </a:r>
          </a:p>
          <a:p>
            <a:endParaRPr lang="fr-FR" dirty="0"/>
          </a:p>
        </p:txBody>
      </p:sp>
      <p:sp>
        <p:nvSpPr>
          <p:cNvPr id="3" name="Titre 2">
            <a:extLst>
              <a:ext uri="{FF2B5EF4-FFF2-40B4-BE49-F238E27FC236}">
                <a16:creationId xmlns:a16="http://schemas.microsoft.com/office/drawing/2014/main" id="{46BF08B2-D0DA-489A-AB73-1BC2A444DF10}"/>
              </a:ext>
            </a:extLst>
          </p:cNvPr>
          <p:cNvSpPr>
            <a:spLocks noGrp="1"/>
          </p:cNvSpPr>
          <p:nvPr>
            <p:ph type="title" idx="4294967295"/>
          </p:nvPr>
        </p:nvSpPr>
        <p:spPr>
          <a:xfrm>
            <a:off x="457200" y="-99392"/>
            <a:ext cx="8229600" cy="1252537"/>
          </a:xfrm>
        </p:spPr>
        <p:txBody>
          <a:bodyPr/>
          <a:lstStyle/>
          <a:p>
            <a:r>
              <a:rPr lang="fr-FR" dirty="0"/>
              <a:t>Planning</a:t>
            </a:r>
          </a:p>
        </p:txBody>
      </p:sp>
    </p:spTree>
    <p:extLst>
      <p:ext uri="{BB962C8B-B14F-4D97-AF65-F5344CB8AC3E}">
        <p14:creationId xmlns:p14="http://schemas.microsoft.com/office/powerpoint/2010/main" val="1530749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1664" y="-127984"/>
            <a:ext cx="3862264" cy="1252728"/>
          </a:xfrm>
        </p:spPr>
        <p:txBody>
          <a:bodyPr>
            <a:normAutofit/>
          </a:bodyPr>
          <a:lstStyle/>
          <a:p>
            <a:r>
              <a:rPr lang="fr-FR" sz="3200" dirty="0"/>
              <a:t>Compte administratif</a:t>
            </a:r>
            <a:endParaRPr lang="fr-FR" sz="3600" b="1" u="sng" dirty="0"/>
          </a:p>
        </p:txBody>
      </p:sp>
      <p:sp>
        <p:nvSpPr>
          <p:cNvPr id="4" name="Rectangle 3"/>
          <p:cNvSpPr/>
          <p:nvPr/>
        </p:nvSpPr>
        <p:spPr>
          <a:xfrm>
            <a:off x="358944" y="836712"/>
            <a:ext cx="3276952" cy="707886"/>
          </a:xfrm>
          <a:prstGeom prst="rect">
            <a:avLst/>
          </a:prstGeom>
          <a:solidFill>
            <a:srgbClr val="FFFF99"/>
          </a:solidFill>
        </p:spPr>
        <p:txBody>
          <a:bodyPr wrap="square">
            <a:spAutoFit/>
          </a:bodyPr>
          <a:lstStyle/>
          <a:p>
            <a:pPr algn="ctr"/>
            <a:r>
              <a:rPr lang="fr-FR" sz="2000" b="1" u="sng" dirty="0">
                <a:solidFill>
                  <a:schemeClr val="tx2">
                    <a:lumMod val="75000"/>
                  </a:schemeClr>
                </a:solidFill>
              </a:rPr>
              <a:t>Fonctionnement: </a:t>
            </a:r>
            <a:r>
              <a:rPr lang="fr-FR" sz="2000" b="1" dirty="0">
                <a:solidFill>
                  <a:schemeClr val="tx2">
                    <a:lumMod val="75000"/>
                  </a:schemeClr>
                </a:solidFill>
              </a:rPr>
              <a:t>dépenses exercice 2020</a:t>
            </a:r>
          </a:p>
        </p:txBody>
      </p:sp>
      <p:sp>
        <p:nvSpPr>
          <p:cNvPr id="8" name="ZoneTexte 7"/>
          <p:cNvSpPr txBox="1"/>
          <p:nvPr/>
        </p:nvSpPr>
        <p:spPr>
          <a:xfrm>
            <a:off x="804989" y="2197189"/>
            <a:ext cx="2397131" cy="400110"/>
          </a:xfrm>
          <a:prstGeom prst="rect">
            <a:avLst/>
          </a:prstGeom>
          <a:solidFill>
            <a:schemeClr val="accent5">
              <a:lumMod val="40000"/>
              <a:lumOff val="60000"/>
            </a:schemeClr>
          </a:solidFill>
        </p:spPr>
        <p:txBody>
          <a:bodyPr wrap="none" rtlCol="0">
            <a:spAutoFit/>
          </a:bodyPr>
          <a:lstStyle/>
          <a:p>
            <a:r>
              <a:rPr lang="fr-FR" sz="2000" b="1" dirty="0"/>
              <a:t>693 292,20 € réalisés</a:t>
            </a:r>
          </a:p>
        </p:txBody>
      </p:sp>
      <p:graphicFrame>
        <p:nvGraphicFramePr>
          <p:cNvPr id="2" name="Tableau 1">
            <a:extLst>
              <a:ext uri="{FF2B5EF4-FFF2-40B4-BE49-F238E27FC236}">
                <a16:creationId xmlns:a16="http://schemas.microsoft.com/office/drawing/2014/main" id="{2AF28A17-3BBC-4798-BD82-7C65057DA67F}"/>
              </a:ext>
            </a:extLst>
          </p:cNvPr>
          <p:cNvGraphicFramePr>
            <a:graphicFrameLocks noGrp="1"/>
          </p:cNvGraphicFramePr>
          <p:nvPr>
            <p:extLst>
              <p:ext uri="{D42A27DB-BD31-4B8C-83A1-F6EECF244321}">
                <p14:modId xmlns:p14="http://schemas.microsoft.com/office/powerpoint/2010/main" val="1818844064"/>
              </p:ext>
            </p:extLst>
          </p:nvPr>
        </p:nvGraphicFramePr>
        <p:xfrm>
          <a:off x="107504" y="2852936"/>
          <a:ext cx="8856984" cy="3755771"/>
        </p:xfrm>
        <a:graphic>
          <a:graphicData uri="http://schemas.openxmlformats.org/drawingml/2006/table">
            <a:tbl>
              <a:tblPr/>
              <a:tblGrid>
                <a:gridCol w="2880320">
                  <a:extLst>
                    <a:ext uri="{9D8B030D-6E8A-4147-A177-3AD203B41FA5}">
                      <a16:colId xmlns:a16="http://schemas.microsoft.com/office/drawing/2014/main" val="1321891011"/>
                    </a:ext>
                  </a:extLst>
                </a:gridCol>
                <a:gridCol w="1656184">
                  <a:extLst>
                    <a:ext uri="{9D8B030D-6E8A-4147-A177-3AD203B41FA5}">
                      <a16:colId xmlns:a16="http://schemas.microsoft.com/office/drawing/2014/main" val="4056223957"/>
                    </a:ext>
                  </a:extLst>
                </a:gridCol>
                <a:gridCol w="1728192">
                  <a:extLst>
                    <a:ext uri="{9D8B030D-6E8A-4147-A177-3AD203B41FA5}">
                      <a16:colId xmlns:a16="http://schemas.microsoft.com/office/drawing/2014/main" val="3347593558"/>
                    </a:ext>
                  </a:extLst>
                </a:gridCol>
                <a:gridCol w="971883">
                  <a:extLst>
                    <a:ext uri="{9D8B030D-6E8A-4147-A177-3AD203B41FA5}">
                      <a16:colId xmlns:a16="http://schemas.microsoft.com/office/drawing/2014/main" val="2411178279"/>
                    </a:ext>
                  </a:extLst>
                </a:gridCol>
                <a:gridCol w="1620405">
                  <a:extLst>
                    <a:ext uri="{9D8B030D-6E8A-4147-A177-3AD203B41FA5}">
                      <a16:colId xmlns:a16="http://schemas.microsoft.com/office/drawing/2014/main" val="2560012138"/>
                    </a:ext>
                  </a:extLst>
                </a:gridCol>
              </a:tblGrid>
              <a:tr h="576064">
                <a:tc>
                  <a:txBody>
                    <a:bodyPr/>
                    <a:lstStyle/>
                    <a:p>
                      <a:pPr algn="ctr" fontAlgn="ctr"/>
                      <a:r>
                        <a:rPr lang="fr-FR" sz="1600" b="0" i="0" u="none" strike="noStrike">
                          <a:solidFill>
                            <a:srgbClr val="000000"/>
                          </a:solidFill>
                          <a:effectLst/>
                          <a:latin typeface="Calibri" panose="020F0502020204030204" pitchFamily="34" charset="0"/>
                        </a:rPr>
                        <a:t>Chapitre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Prévu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1" i="0" u="none" strike="noStrike" dirty="0">
                          <a:solidFill>
                            <a:srgbClr val="000000"/>
                          </a:solidFill>
                          <a:effectLst/>
                          <a:latin typeface="Calibri" panose="020F0502020204030204" pitchFamily="34" charset="0"/>
                        </a:rPr>
                        <a:t>Réalisé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Taux de réalisation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Répartition en % des dépenses réalisées en 2020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1685238"/>
                  </a:ext>
                </a:extLst>
              </a:tr>
              <a:tr h="356432">
                <a:tc>
                  <a:txBody>
                    <a:bodyPr/>
                    <a:lstStyle/>
                    <a:p>
                      <a:pPr algn="l" fontAlgn="ctr"/>
                      <a:r>
                        <a:rPr lang="fr-FR" sz="1600" b="0" i="0" u="none" strike="noStrike">
                          <a:solidFill>
                            <a:srgbClr val="000000"/>
                          </a:solidFill>
                          <a:effectLst/>
                          <a:latin typeface="Calibri" panose="020F0502020204030204" pitchFamily="34" charset="0"/>
                        </a:rPr>
                        <a:t>011 - Charges à caractère général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222 761,00 €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113 671,31 €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031901"/>
                  </a:ext>
                </a:extLst>
              </a:tr>
              <a:tr h="356432">
                <a:tc>
                  <a:txBody>
                    <a:bodyPr/>
                    <a:lstStyle/>
                    <a:p>
                      <a:pPr algn="l" fontAlgn="ctr"/>
                      <a:r>
                        <a:rPr lang="fr-FR" sz="1600" b="0" i="0" u="none" strike="noStrike">
                          <a:solidFill>
                            <a:srgbClr val="000000"/>
                          </a:solidFill>
                          <a:effectLst/>
                          <a:latin typeface="Calibri" panose="020F0502020204030204" pitchFamily="34" charset="0"/>
                        </a:rPr>
                        <a:t>012 - Charges de Personnel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430 867,04 €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343 509,41 €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0484579"/>
                  </a:ext>
                </a:extLst>
              </a:tr>
              <a:tr h="521607">
                <a:tc>
                  <a:txBody>
                    <a:bodyPr/>
                    <a:lstStyle/>
                    <a:p>
                      <a:pPr algn="l" fontAlgn="ctr"/>
                      <a:r>
                        <a:rPr lang="fr-FR" sz="1600" b="0" i="0" u="none" strike="noStrike">
                          <a:solidFill>
                            <a:srgbClr val="000000"/>
                          </a:solidFill>
                          <a:effectLst/>
                          <a:latin typeface="Calibri" panose="020F0502020204030204" pitchFamily="34" charset="0"/>
                        </a:rPr>
                        <a:t>65 - Autres Charges de gestion courante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27 511,80 €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26 597,16 €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114117"/>
                  </a:ext>
                </a:extLst>
              </a:tr>
              <a:tr h="356432">
                <a:tc>
                  <a:txBody>
                    <a:bodyPr/>
                    <a:lstStyle/>
                    <a:p>
                      <a:pPr algn="l" fontAlgn="ctr"/>
                      <a:r>
                        <a:rPr lang="fr-FR" sz="1600" b="0" i="0" u="none" strike="noStrike">
                          <a:solidFill>
                            <a:srgbClr val="000000"/>
                          </a:solidFill>
                          <a:effectLst/>
                          <a:latin typeface="Calibri" panose="020F0502020204030204" pitchFamily="34" charset="0"/>
                        </a:rPr>
                        <a:t>66 - Charges financière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2 400,00 €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840794"/>
                  </a:ext>
                </a:extLst>
              </a:tr>
              <a:tr h="356432">
                <a:tc>
                  <a:txBody>
                    <a:bodyPr/>
                    <a:lstStyle/>
                    <a:p>
                      <a:pPr algn="l" fontAlgn="ctr"/>
                      <a:r>
                        <a:rPr lang="fr-FR" sz="1600" b="0" i="0" u="none" strike="noStrike">
                          <a:solidFill>
                            <a:srgbClr val="000000"/>
                          </a:solidFill>
                          <a:effectLst/>
                          <a:latin typeface="Calibri" panose="020F0502020204030204" pitchFamily="34" charset="0"/>
                        </a:rPr>
                        <a:t>67 - Charges exceptionnelles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25 000,00 €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23 971,32 €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96%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03963"/>
                  </a:ext>
                </a:extLst>
              </a:tr>
              <a:tr h="356432">
                <a:tc>
                  <a:txBody>
                    <a:bodyPr/>
                    <a:lstStyle/>
                    <a:p>
                      <a:pPr algn="l" fontAlgn="ctr"/>
                      <a:r>
                        <a:rPr lang="fr-FR" sz="1600" b="0" i="0" u="none" strike="noStrike">
                          <a:solidFill>
                            <a:srgbClr val="000000"/>
                          </a:solidFill>
                          <a:effectLst/>
                          <a:latin typeface="Calibri" panose="020F0502020204030204" pitchFamily="34" charset="0"/>
                        </a:rPr>
                        <a:t>022 – Dépenses imprévues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3 000,00 €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0,00 €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697169"/>
                  </a:ext>
                </a:extLst>
              </a:tr>
              <a:tr h="356432">
                <a:tc>
                  <a:txBody>
                    <a:bodyPr/>
                    <a:lstStyle/>
                    <a:p>
                      <a:pPr algn="l" fontAlgn="ctr"/>
                      <a:r>
                        <a:rPr lang="fr-FR" sz="1600" b="0" i="0" u="none" strike="noStrike">
                          <a:solidFill>
                            <a:srgbClr val="000000"/>
                          </a:solidFill>
                          <a:effectLst/>
                          <a:latin typeface="Calibri" panose="020F0502020204030204" pitchFamily="34" charset="0"/>
                        </a:rPr>
                        <a:t>042 – Opérations d’ordre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panose="020F0502020204030204" pitchFamily="34" charset="0"/>
                        </a:rPr>
                        <a:t>185 543,00 €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a:solidFill>
                            <a:srgbClr val="000000"/>
                          </a:solidFill>
                          <a:effectLst/>
                          <a:latin typeface="Calibri" panose="020F0502020204030204" pitchFamily="34" charset="0"/>
                        </a:rPr>
                        <a:t>185 543,00 €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600" b="0" i="0" u="none" strike="noStrike">
                          <a:solidFill>
                            <a:srgbClr val="000000"/>
                          </a:solidFill>
                          <a:effectLst/>
                          <a:latin typeface="Calibri" panose="020F050202020403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panose="020F0502020204030204" pitchFamily="34"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3582083"/>
                  </a:ext>
                </a:extLst>
              </a:tr>
              <a:tr h="356432">
                <a:tc>
                  <a:txBody>
                    <a:bodyPr/>
                    <a:lstStyle/>
                    <a:p>
                      <a:pPr algn="ctr" fontAlgn="ctr"/>
                      <a:r>
                        <a:rPr lang="fr-FR" sz="1800" b="1" i="0" u="none" strike="noStrike">
                          <a:solidFill>
                            <a:srgbClr val="000000"/>
                          </a:solidFill>
                          <a:effectLst/>
                          <a:latin typeface="Calibri" panose="020F050202020403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897 082,84 €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800" b="1" i="0" u="none" strike="noStrike" dirty="0">
                          <a:solidFill>
                            <a:srgbClr val="000000"/>
                          </a:solidFill>
                          <a:effectLst/>
                          <a:latin typeface="Calibri" panose="020F0502020204030204" pitchFamily="34" charset="0"/>
                        </a:rPr>
                        <a:t>693 292,20 €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fr-FR" sz="1800" b="1" i="0" u="none" strike="noStrike">
                          <a:solidFill>
                            <a:srgbClr val="000000"/>
                          </a:solidFill>
                          <a:effectLst/>
                          <a:latin typeface="Calibri" panose="020F0502020204030204" pitchFamily="34" charset="0"/>
                        </a:rPr>
                        <a:t>77%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800" b="1" i="0" u="none" strike="noStrike" dirty="0">
                          <a:solidFill>
                            <a:srgbClr val="000000"/>
                          </a:solidFill>
                          <a:effectLst/>
                          <a:latin typeface="Calibri" panose="020F050202020403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7746255"/>
                  </a:ext>
                </a:extLst>
              </a:tr>
            </a:tbl>
          </a:graphicData>
        </a:graphic>
      </p:graphicFrame>
      <p:graphicFrame>
        <p:nvGraphicFramePr>
          <p:cNvPr id="9" name="Graphique 8">
            <a:extLst>
              <a:ext uri="{FF2B5EF4-FFF2-40B4-BE49-F238E27FC236}">
                <a16:creationId xmlns:a16="http://schemas.microsoft.com/office/drawing/2014/main" id="{E4D8258B-DFF5-466D-9AF1-0138E5F2E4C8}"/>
              </a:ext>
            </a:extLst>
          </p:cNvPr>
          <p:cNvGraphicFramePr>
            <a:graphicFrameLocks/>
          </p:cNvGraphicFramePr>
          <p:nvPr>
            <p:extLst>
              <p:ext uri="{D42A27DB-BD31-4B8C-83A1-F6EECF244321}">
                <p14:modId xmlns:p14="http://schemas.microsoft.com/office/powerpoint/2010/main" val="2729010082"/>
              </p:ext>
            </p:extLst>
          </p:nvPr>
        </p:nvGraphicFramePr>
        <p:xfrm>
          <a:off x="3779912" y="-171400"/>
          <a:ext cx="5364088" cy="3024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782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99392"/>
            <a:ext cx="8229600" cy="1252728"/>
          </a:xfrm>
        </p:spPr>
        <p:txBody>
          <a:bodyPr>
            <a:normAutofit/>
          </a:bodyPr>
          <a:lstStyle/>
          <a:p>
            <a:r>
              <a:rPr lang="fr-FR" dirty="0"/>
              <a:t>Délibération</a:t>
            </a:r>
            <a:r>
              <a:rPr lang="fr-FR" sz="4000" dirty="0"/>
              <a:t>: Compte administratif</a:t>
            </a:r>
            <a:endParaRPr lang="fr-FR" b="1" u="sng" dirty="0"/>
          </a:p>
        </p:txBody>
      </p:sp>
      <p:sp>
        <p:nvSpPr>
          <p:cNvPr id="4" name="Rectangle 3"/>
          <p:cNvSpPr/>
          <p:nvPr/>
        </p:nvSpPr>
        <p:spPr>
          <a:xfrm>
            <a:off x="612836" y="836712"/>
            <a:ext cx="7919604" cy="461665"/>
          </a:xfrm>
          <a:prstGeom prst="rect">
            <a:avLst/>
          </a:prstGeom>
          <a:solidFill>
            <a:srgbClr val="FFFF99"/>
          </a:solidFill>
        </p:spPr>
        <p:txBody>
          <a:bodyPr wrap="none">
            <a:spAutoFit/>
          </a:bodyPr>
          <a:lstStyle/>
          <a:p>
            <a:pPr algn="ctr"/>
            <a:r>
              <a:rPr lang="fr-FR" sz="2400" b="1" u="sng" dirty="0">
                <a:solidFill>
                  <a:schemeClr val="tx2">
                    <a:lumMod val="75000"/>
                  </a:schemeClr>
                </a:solidFill>
              </a:rPr>
              <a:t>Fonctionnement dépenses prévues/réalisées – exercice 2020</a:t>
            </a:r>
          </a:p>
        </p:txBody>
      </p:sp>
      <p:sp>
        <p:nvSpPr>
          <p:cNvPr id="9" name="ZoneTexte 8"/>
          <p:cNvSpPr txBox="1"/>
          <p:nvPr/>
        </p:nvSpPr>
        <p:spPr>
          <a:xfrm>
            <a:off x="323528" y="2206809"/>
            <a:ext cx="8737789" cy="5447645"/>
          </a:xfrm>
          <a:prstGeom prst="rect">
            <a:avLst/>
          </a:prstGeom>
          <a:noFill/>
        </p:spPr>
        <p:txBody>
          <a:bodyPr wrap="square" rtlCol="0">
            <a:spAutoFit/>
          </a:bodyPr>
          <a:lstStyle/>
          <a:p>
            <a:r>
              <a:rPr lang="fr-FR" sz="2400" b="1" dirty="0"/>
              <a:t>011: Charges générales: </a:t>
            </a:r>
            <a:r>
              <a:rPr lang="fr-FR" sz="2400" b="1" i="1" dirty="0">
                <a:solidFill>
                  <a:srgbClr val="FF6600"/>
                </a:solidFill>
              </a:rPr>
              <a:t>113 671,31 € réalisés </a:t>
            </a:r>
            <a:r>
              <a:rPr lang="fr-FR" sz="2400" b="1" i="1" dirty="0"/>
              <a:t>/</a:t>
            </a:r>
            <a:r>
              <a:rPr lang="fr-FR" sz="2400" b="1" i="1" dirty="0">
                <a:solidFill>
                  <a:srgbClr val="FF6600"/>
                </a:solidFill>
              </a:rPr>
              <a:t> </a:t>
            </a:r>
            <a:r>
              <a:rPr lang="fr-FR" sz="2400" b="1" i="1" dirty="0">
                <a:solidFill>
                  <a:schemeClr val="accent2">
                    <a:lumMod val="75000"/>
                  </a:schemeClr>
                </a:solidFill>
              </a:rPr>
              <a:t>222 761,00 € prévus</a:t>
            </a:r>
          </a:p>
          <a:p>
            <a:endParaRPr lang="fr-FR" sz="1000" b="1" dirty="0"/>
          </a:p>
          <a:p>
            <a:endParaRPr lang="fr-FR" sz="1000" b="1" dirty="0"/>
          </a:p>
          <a:p>
            <a:pPr marL="342900" indent="-342900">
              <a:lnSpc>
                <a:spcPct val="150000"/>
              </a:lnSpc>
              <a:buFont typeface="Wingdings" panose="05000000000000000000" pitchFamily="2" charset="2"/>
              <a:buChar char="ü"/>
            </a:pPr>
            <a:r>
              <a:rPr lang="fr-FR" sz="2400" dirty="0">
                <a:solidFill>
                  <a:srgbClr val="FF6600"/>
                </a:solidFill>
              </a:rPr>
              <a:t>48 000 € </a:t>
            </a:r>
            <a:r>
              <a:rPr lang="fr-FR" sz="2400" b="1" dirty="0">
                <a:solidFill>
                  <a:srgbClr val="FF6600"/>
                </a:solidFill>
              </a:rPr>
              <a:t>études</a:t>
            </a:r>
            <a:r>
              <a:rPr lang="fr-FR" sz="2400" dirty="0">
                <a:solidFill>
                  <a:srgbClr val="FF6600"/>
                </a:solidFill>
              </a:rPr>
              <a:t> réalisées</a:t>
            </a:r>
            <a:r>
              <a:rPr lang="fr-FR" sz="2400" dirty="0"/>
              <a:t>  / </a:t>
            </a:r>
            <a:r>
              <a:rPr lang="fr-FR" sz="2400" dirty="0">
                <a:solidFill>
                  <a:schemeClr val="accent2">
                    <a:lumMod val="75000"/>
                  </a:schemeClr>
                </a:solidFill>
              </a:rPr>
              <a:t>110 104 € études prévues</a:t>
            </a:r>
          </a:p>
          <a:p>
            <a:pPr marL="342900" indent="-342900">
              <a:lnSpc>
                <a:spcPct val="150000"/>
              </a:lnSpc>
              <a:buFont typeface="Wingdings" panose="05000000000000000000" pitchFamily="2" charset="2"/>
              <a:buChar char="ü"/>
            </a:pPr>
            <a:r>
              <a:rPr lang="fr-FR" sz="2400" dirty="0">
                <a:solidFill>
                  <a:srgbClr val="FF6600"/>
                </a:solidFill>
              </a:rPr>
              <a:t>19 798 € </a:t>
            </a:r>
            <a:r>
              <a:rPr lang="fr-FR" sz="2400" b="1" dirty="0">
                <a:solidFill>
                  <a:srgbClr val="FF6600"/>
                </a:solidFill>
              </a:rPr>
              <a:t>services extérieurs </a:t>
            </a:r>
            <a:r>
              <a:rPr lang="fr-FR" sz="2400" dirty="0">
                <a:solidFill>
                  <a:srgbClr val="FF6600"/>
                </a:solidFill>
              </a:rPr>
              <a:t>réalisés </a:t>
            </a:r>
            <a:r>
              <a:rPr lang="fr-FR" sz="2400" dirty="0"/>
              <a:t>/ </a:t>
            </a:r>
            <a:r>
              <a:rPr lang="fr-FR" sz="2400" dirty="0">
                <a:solidFill>
                  <a:schemeClr val="accent2">
                    <a:lumMod val="75000"/>
                  </a:schemeClr>
                </a:solidFill>
              </a:rPr>
              <a:t>36 670 € prévus</a:t>
            </a:r>
          </a:p>
          <a:p>
            <a:pPr marL="342900" indent="-342900">
              <a:lnSpc>
                <a:spcPct val="150000"/>
              </a:lnSpc>
              <a:buFont typeface="Wingdings" panose="05000000000000000000" pitchFamily="2" charset="2"/>
              <a:buChar char="ü"/>
            </a:pPr>
            <a:r>
              <a:rPr lang="fr-FR" sz="2400" dirty="0">
                <a:solidFill>
                  <a:srgbClr val="FF6600"/>
                </a:solidFill>
              </a:rPr>
              <a:t>9 660 € </a:t>
            </a:r>
            <a:r>
              <a:rPr lang="fr-FR" sz="2400" b="1" dirty="0">
                <a:solidFill>
                  <a:srgbClr val="FF6600"/>
                </a:solidFill>
              </a:rPr>
              <a:t>loyers</a:t>
            </a:r>
            <a:r>
              <a:rPr lang="fr-FR" sz="2400" dirty="0">
                <a:solidFill>
                  <a:srgbClr val="FF6600"/>
                </a:solidFill>
              </a:rPr>
              <a:t> réalisés </a:t>
            </a:r>
            <a:r>
              <a:rPr lang="fr-FR" sz="2400" dirty="0"/>
              <a:t>/ </a:t>
            </a:r>
            <a:r>
              <a:rPr lang="fr-FR" sz="2400" dirty="0">
                <a:solidFill>
                  <a:schemeClr val="accent2">
                    <a:lumMod val="75000"/>
                  </a:schemeClr>
                </a:solidFill>
              </a:rPr>
              <a:t>10 000 € prévus</a:t>
            </a:r>
          </a:p>
          <a:p>
            <a:pPr marL="342900" indent="-342900">
              <a:lnSpc>
                <a:spcPct val="150000"/>
              </a:lnSpc>
              <a:buFont typeface="Wingdings" panose="05000000000000000000" pitchFamily="2" charset="2"/>
              <a:buChar char="ü"/>
            </a:pPr>
            <a:r>
              <a:rPr lang="fr-FR" sz="2400" dirty="0">
                <a:solidFill>
                  <a:srgbClr val="FF6600"/>
                </a:solidFill>
              </a:rPr>
              <a:t>6 445,98 € </a:t>
            </a:r>
            <a:r>
              <a:rPr lang="fr-FR" sz="2400" b="1" dirty="0">
                <a:solidFill>
                  <a:srgbClr val="FF6600"/>
                </a:solidFill>
              </a:rPr>
              <a:t>déplacements</a:t>
            </a:r>
            <a:r>
              <a:rPr lang="fr-FR" sz="2400" dirty="0">
                <a:solidFill>
                  <a:srgbClr val="FF6600"/>
                </a:solidFill>
              </a:rPr>
              <a:t> réalisés </a:t>
            </a:r>
            <a:r>
              <a:rPr lang="fr-FR" sz="2400" dirty="0"/>
              <a:t>/ </a:t>
            </a:r>
            <a:r>
              <a:rPr lang="fr-FR" sz="2400" dirty="0">
                <a:solidFill>
                  <a:schemeClr val="accent2">
                    <a:lumMod val="75000"/>
                  </a:schemeClr>
                </a:solidFill>
              </a:rPr>
              <a:t>9 500 € prévus</a:t>
            </a:r>
          </a:p>
          <a:p>
            <a:pPr marL="342900" indent="-342900">
              <a:lnSpc>
                <a:spcPct val="150000"/>
              </a:lnSpc>
              <a:buFont typeface="Wingdings" panose="05000000000000000000" pitchFamily="2" charset="2"/>
              <a:buChar char="ü"/>
            </a:pPr>
            <a:r>
              <a:rPr lang="fr-FR" sz="2400" dirty="0">
                <a:solidFill>
                  <a:srgbClr val="FF6600"/>
                </a:solidFill>
              </a:rPr>
              <a:t>6 323,32 € </a:t>
            </a:r>
            <a:r>
              <a:rPr lang="fr-FR" sz="2400" b="1" dirty="0">
                <a:solidFill>
                  <a:srgbClr val="FF6600"/>
                </a:solidFill>
              </a:rPr>
              <a:t>bulletins</a:t>
            </a:r>
            <a:r>
              <a:rPr lang="fr-FR" sz="2400" dirty="0">
                <a:solidFill>
                  <a:srgbClr val="FF6600"/>
                </a:solidFill>
              </a:rPr>
              <a:t> réalisés </a:t>
            </a:r>
            <a:r>
              <a:rPr lang="fr-FR" sz="2400" dirty="0"/>
              <a:t>/</a:t>
            </a:r>
            <a:r>
              <a:rPr lang="fr-FR" sz="2400" dirty="0">
                <a:solidFill>
                  <a:schemeClr val="accent2">
                    <a:lumMod val="75000"/>
                  </a:schemeClr>
                </a:solidFill>
              </a:rPr>
              <a:t> 10 400 € prévus</a:t>
            </a:r>
          </a:p>
          <a:p>
            <a:pPr marL="342900" indent="-342900">
              <a:lnSpc>
                <a:spcPct val="150000"/>
              </a:lnSpc>
              <a:buFont typeface="Wingdings" panose="05000000000000000000" pitchFamily="2" charset="2"/>
              <a:buChar char="ü"/>
            </a:pPr>
            <a:r>
              <a:rPr lang="fr-FR" sz="2400" dirty="0">
                <a:solidFill>
                  <a:srgbClr val="FF6600"/>
                </a:solidFill>
              </a:rPr>
              <a:t>4 236,19 € </a:t>
            </a:r>
            <a:r>
              <a:rPr lang="fr-FR" sz="2400" b="1" dirty="0">
                <a:solidFill>
                  <a:srgbClr val="FF6600"/>
                </a:solidFill>
              </a:rPr>
              <a:t>maintenance </a:t>
            </a:r>
            <a:r>
              <a:rPr lang="fr-FR" sz="2400" dirty="0"/>
              <a:t>/ </a:t>
            </a:r>
            <a:r>
              <a:rPr lang="fr-FR" sz="2400" dirty="0">
                <a:solidFill>
                  <a:schemeClr val="accent2">
                    <a:lumMod val="75000"/>
                  </a:schemeClr>
                </a:solidFill>
              </a:rPr>
              <a:t>5 770 € prévus</a:t>
            </a:r>
          </a:p>
          <a:p>
            <a:pPr marL="342900" indent="-342900">
              <a:lnSpc>
                <a:spcPct val="150000"/>
              </a:lnSpc>
              <a:buFont typeface="Wingdings" panose="05000000000000000000" pitchFamily="2" charset="2"/>
              <a:buChar char="ü"/>
            </a:pPr>
            <a:r>
              <a:rPr lang="fr-FR" sz="2400" dirty="0">
                <a:solidFill>
                  <a:srgbClr val="FF6600"/>
                </a:solidFill>
              </a:rPr>
              <a:t>3 218,17 € </a:t>
            </a:r>
            <a:r>
              <a:rPr lang="fr-FR" sz="2400" b="1" dirty="0">
                <a:solidFill>
                  <a:srgbClr val="FF6600"/>
                </a:solidFill>
              </a:rPr>
              <a:t>téléphone-internet </a:t>
            </a:r>
            <a:r>
              <a:rPr lang="fr-FR" sz="2400" dirty="0"/>
              <a:t>/ </a:t>
            </a:r>
            <a:r>
              <a:rPr lang="fr-FR" sz="2400" dirty="0">
                <a:solidFill>
                  <a:schemeClr val="accent2">
                    <a:lumMod val="75000"/>
                  </a:schemeClr>
                </a:solidFill>
              </a:rPr>
              <a:t>3 500 € prévus</a:t>
            </a:r>
          </a:p>
          <a:p>
            <a:pPr marL="342900" indent="-342900">
              <a:lnSpc>
                <a:spcPct val="150000"/>
              </a:lnSpc>
              <a:buFont typeface="Wingdings" panose="05000000000000000000" pitchFamily="2" charset="2"/>
              <a:buChar char="ü"/>
            </a:pPr>
            <a:endParaRPr lang="fr-FR" sz="2800" dirty="0">
              <a:solidFill>
                <a:schemeClr val="accent2">
                  <a:lumMod val="75000"/>
                </a:schemeClr>
              </a:solidFill>
            </a:endParaRPr>
          </a:p>
          <a:p>
            <a:pPr marL="171450" indent="-171450">
              <a:buFont typeface="Wingdings" panose="05000000000000000000" pitchFamily="2" charset="2"/>
              <a:buChar char="ü"/>
            </a:pPr>
            <a:endParaRPr lang="fr-FR" sz="1000" dirty="0">
              <a:solidFill>
                <a:schemeClr val="accent2">
                  <a:lumMod val="75000"/>
                </a:schemeClr>
              </a:solidFill>
            </a:endParaRPr>
          </a:p>
        </p:txBody>
      </p:sp>
      <p:sp>
        <p:nvSpPr>
          <p:cNvPr id="12" name="ZoneTexte 11"/>
          <p:cNvSpPr txBox="1"/>
          <p:nvPr/>
        </p:nvSpPr>
        <p:spPr>
          <a:xfrm>
            <a:off x="3465859" y="1412776"/>
            <a:ext cx="2159053" cy="369332"/>
          </a:xfrm>
          <a:prstGeom prst="rect">
            <a:avLst/>
          </a:prstGeom>
          <a:solidFill>
            <a:schemeClr val="accent1">
              <a:lumMod val="20000"/>
              <a:lumOff val="80000"/>
            </a:schemeClr>
          </a:solidFill>
        </p:spPr>
        <p:txBody>
          <a:bodyPr wrap="none" rtlCol="0">
            <a:spAutoFit/>
          </a:bodyPr>
          <a:lstStyle/>
          <a:p>
            <a:r>
              <a:rPr lang="fr-FR" b="1" dirty="0"/>
              <a:t>897 082,84€ prévues</a:t>
            </a:r>
          </a:p>
        </p:txBody>
      </p:sp>
      <p:sp>
        <p:nvSpPr>
          <p:cNvPr id="13" name="ZoneTexte 12"/>
          <p:cNvSpPr txBox="1"/>
          <p:nvPr/>
        </p:nvSpPr>
        <p:spPr>
          <a:xfrm>
            <a:off x="5868144" y="1412776"/>
            <a:ext cx="2290050" cy="369332"/>
          </a:xfrm>
          <a:prstGeom prst="rect">
            <a:avLst/>
          </a:prstGeom>
          <a:solidFill>
            <a:schemeClr val="accent5">
              <a:lumMod val="60000"/>
              <a:lumOff val="40000"/>
            </a:schemeClr>
          </a:solidFill>
        </p:spPr>
        <p:txBody>
          <a:bodyPr wrap="none" rtlCol="0">
            <a:spAutoFit/>
          </a:bodyPr>
          <a:lstStyle/>
          <a:p>
            <a:r>
              <a:rPr lang="fr-FR" b="1" dirty="0"/>
              <a:t>693 292,20 € réalisées</a:t>
            </a:r>
          </a:p>
        </p:txBody>
      </p:sp>
    </p:spTree>
    <p:extLst>
      <p:ext uri="{BB962C8B-B14F-4D97-AF65-F5344CB8AC3E}">
        <p14:creationId xmlns:p14="http://schemas.microsoft.com/office/powerpoint/2010/main" val="1232338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7"/>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agues">
  <a:themeElements>
    <a:clrScheme name="Vagues">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gues">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16966</TotalTime>
  <Words>8134</Words>
  <Application>Microsoft Office PowerPoint</Application>
  <PresentationFormat>Affichage à l'écran (4:3)</PresentationFormat>
  <Paragraphs>1629</Paragraphs>
  <Slides>78</Slides>
  <Notes>2</Notes>
  <HiddenSlides>1</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78</vt:i4>
      </vt:variant>
    </vt:vector>
  </HeadingPairs>
  <TitlesOfParts>
    <vt:vector size="88" baseType="lpstr">
      <vt:lpstr>SimSun</vt:lpstr>
      <vt:lpstr>Andale Sans UI</vt:lpstr>
      <vt:lpstr>Arial</vt:lpstr>
      <vt:lpstr>Calibri</vt:lpstr>
      <vt:lpstr>Mangal</vt:lpstr>
      <vt:lpstr>Symbol</vt:lpstr>
      <vt:lpstr>Times New Roman</vt:lpstr>
      <vt:lpstr>Wingdings</vt:lpstr>
      <vt:lpstr>Wingdings 3</vt:lpstr>
      <vt:lpstr>Vagues</vt:lpstr>
      <vt:lpstr>Comité syndical   Séance du 10 mars 2021 – 17h  </vt:lpstr>
      <vt:lpstr>Ordre du Jour</vt:lpstr>
      <vt:lpstr>Délibération: Compte de gestion</vt:lpstr>
      <vt:lpstr>Délibération: Compte de gestion</vt:lpstr>
      <vt:lpstr>Délibération: Compte de gestion</vt:lpstr>
      <vt:lpstr>Délibération: Compte administratif</vt:lpstr>
      <vt:lpstr>Délibération: Compte administratif</vt:lpstr>
      <vt:lpstr>Compte administratif</vt:lpstr>
      <vt:lpstr>Délibération: Compte administratif</vt:lpstr>
      <vt:lpstr>Présentation PowerPoint</vt:lpstr>
      <vt:lpstr>Délibération: Compte administratif</vt:lpstr>
      <vt:lpstr>Délibération: Compte administratif</vt:lpstr>
      <vt:lpstr>Présentation PowerPoint</vt:lpstr>
      <vt:lpstr>Présentation PowerPoint</vt:lpstr>
      <vt:lpstr>Présentation PowerPoint</vt:lpstr>
      <vt:lpstr>Présentation PowerPoint</vt:lpstr>
      <vt:lpstr>Délibération: Compte administratif</vt:lpstr>
      <vt:lpstr>Délibération: Compte administratif</vt:lpstr>
      <vt:lpstr>Délibération: Compte administratif</vt:lpstr>
      <vt:lpstr>Délibération: Affectation du résultat de fonctionnement 2020</vt:lpstr>
      <vt:lpstr>Délibération: Vote du budget</vt:lpstr>
      <vt:lpstr>Vote du budget 2021 Fonctionnement</vt:lpstr>
      <vt:lpstr>Vote du budget 2021 Fonctionnement</vt:lpstr>
      <vt:lpstr>Vote du budget 2021 Fonctionnement</vt:lpstr>
      <vt:lpstr>Vote du budget 2021 Fonctionnement</vt:lpstr>
      <vt:lpstr>Vote du budget 2021 Fonctionnement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Délibération: Vote des participations 2021 des communautés de communes</vt:lpstr>
      <vt:lpstr>Délibération: Vote des participations 2021</vt:lpstr>
      <vt:lpstr>Délibération: Vote des participations 2021</vt:lpstr>
      <vt:lpstr>Délibération: Vote des participations 2021</vt:lpstr>
      <vt:lpstr>Délibération: Vote des participations 2021</vt:lpstr>
      <vt:lpstr>Délibération: Vote des participations 2021</vt:lpstr>
      <vt:lpstr>Délibération: Vote des participations 2021</vt:lpstr>
      <vt:lpstr>Délibération: Vote des participations 2021</vt:lpstr>
      <vt:lpstr>Délibération: Vote des participations 2021</vt:lpstr>
      <vt:lpstr>Délibération: CDD accroissement temporaire d’activité</vt:lpstr>
      <vt:lpstr>Délibération: Travaux d’entretien lit – campagne 2021</vt:lpstr>
      <vt:lpstr>Délibération: Levé topographique LIDAR</vt:lpstr>
      <vt:lpstr>Délibération: Etude d’aménagement du     Grand Buëch </vt:lpstr>
      <vt:lpstr>Délibération : bulletin annuel 2021 et site internet    </vt:lpstr>
      <vt:lpstr>Points divers</vt:lpstr>
      <vt:lpstr>Révision des statuts</vt:lpstr>
      <vt:lpstr>Révision des statuts</vt:lpstr>
      <vt:lpstr>Révision des statuts</vt:lpstr>
      <vt:lpstr>Révision des statuts</vt:lpstr>
      <vt:lpstr>Règlement intérieur</vt:lpstr>
      <vt:lpstr>Locaux Serres</vt:lpstr>
      <vt:lpstr>Locaux Serres</vt:lpstr>
      <vt:lpstr>Présentation PowerPoint</vt:lpstr>
      <vt:lpstr>Locaux Veynes</vt:lpstr>
      <vt:lpstr>Présentation PowerPoint</vt:lpstr>
      <vt:lpstr>Présentation PowerPoint</vt:lpstr>
      <vt:lpstr>Locaux Aspremont</vt:lpstr>
      <vt:lpstr>Présentation PowerPoint</vt:lpstr>
      <vt:lpstr>Présentation PowerPoint</vt:lpstr>
      <vt:lpstr>Présentation PowerPoint</vt:lpstr>
      <vt:lpstr>Présentation PowerPoint</vt:lpstr>
      <vt:lpstr>Présentation PowerPoint</vt:lpstr>
      <vt:lpstr>Définition concertée des secteurs prioritaires</vt:lpstr>
      <vt:lpstr>Définition concertée des secteurs prioritaires</vt:lpstr>
      <vt:lpstr>Phase 3  : première sélection</vt:lpstr>
      <vt:lpstr>Secteurs GEMAPIens/non GEMAPIens</vt:lpstr>
      <vt:lpstr>Tableau de propositions d’actions</vt:lpstr>
      <vt:lpstr>Actions proposées</vt:lpstr>
      <vt:lpstr>Coûts</vt:lpstr>
      <vt:lpstr>Tableau des actions - lecture</vt:lpstr>
      <vt:lpstr>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628</cp:revision>
  <cp:lastPrinted>2019-11-18T16:17:39Z</cp:lastPrinted>
  <dcterms:created xsi:type="dcterms:W3CDTF">2017-07-13T09:28:35Z</dcterms:created>
  <dcterms:modified xsi:type="dcterms:W3CDTF">2021-03-10T12:35:37Z</dcterms:modified>
</cp:coreProperties>
</file>