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4" r:id="rId3"/>
    <p:sldId id="346" r:id="rId4"/>
    <p:sldId id="351" r:id="rId5"/>
    <p:sldId id="352" r:id="rId6"/>
    <p:sldId id="349" r:id="rId7"/>
    <p:sldId id="350" r:id="rId8"/>
    <p:sldId id="348" r:id="rId9"/>
    <p:sldId id="347" r:id="rId10"/>
    <p:sldId id="345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</p:sldIdLst>
  <p:sldSz cx="9144000" cy="6858000" type="screen4x3"/>
  <p:notesSz cx="6797675" cy="9926638"/>
  <p:defaultTextStyle>
    <a:defPPr>
      <a:defRPr lang="fr-F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66FF66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 autoAdjust="0"/>
  </p:normalViewPr>
  <p:slideViewPr>
    <p:cSldViewPr>
      <p:cViewPr varScale="1">
        <p:scale>
          <a:sx n="83" d="100"/>
          <a:sy n="83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1ADE0-F9EB-4DCF-A455-618FAC440ECD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44A05-E8BC-43F3-BCF6-CF773CE71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149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6067-14F8-41CA-91B0-423D26B53DF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DACE-8D2B-4700-B2AF-87655F19B2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657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DACE-8D2B-4700-B2AF-87655F19B27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44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32000" y="2268000"/>
            <a:ext cx="7020769" cy="4474800"/>
          </a:xfrm>
        </p:spPr>
        <p:txBody>
          <a:bodyPr/>
          <a:lstStyle>
            <a:lvl1pPr marL="274292" indent="-274292">
              <a:buClrTx/>
              <a:buFont typeface="Calibri" panose="020F0502020204030204" pitchFamily="34" charset="0"/>
              <a:buChar char="-"/>
              <a:defRPr b="1">
                <a:solidFill>
                  <a:srgbClr val="FF9933"/>
                </a:solidFill>
              </a:defRPr>
            </a:lvl1pPr>
            <a:lvl2pPr marL="576204" indent="-274292">
              <a:buClrTx/>
              <a:buFont typeface="Calibri" panose="020F0502020204030204" pitchFamily="34" charset="0"/>
              <a:buChar char="-"/>
              <a:defRPr/>
            </a:lvl2pPr>
            <a:lvl3pPr marL="855574" indent="-228577">
              <a:buClrTx/>
              <a:buFont typeface="Arial" panose="020B0604020202020204" pitchFamily="34" charset="0"/>
              <a:buChar char="•"/>
              <a:defRPr/>
            </a:lvl3pPr>
            <a:lvl4pPr marL="1142882" indent="-228577">
              <a:buClrTx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ClrTx/>
              <a:defRPr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6136" y="6492875"/>
            <a:ext cx="460752" cy="365125"/>
          </a:xfrm>
        </p:spPr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3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3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3" y="2679193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5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1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1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9"/>
            <a:ext cx="8229600" cy="1252728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5"/>
            <a:ext cx="378669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E8F49B-E5D2-40F4-B191-0D1B7D8D5694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AAAB74-17D2-4B2F-A7A4-7ED5F26ED04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92" indent="-274292" algn="l" defTabSz="91430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04" indent="-274292" algn="l" defTabSz="91430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574" indent="-228577" algn="l" defTabSz="91430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882" indent="-228577" algn="l" defTabSz="91430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888" indent="-228577" algn="l" defTabSz="91430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2895" indent="-228577" algn="l" defTabSz="914305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2902" indent="-228577" algn="l" defTabSz="914305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2909" indent="-228577" algn="l" defTabSz="914305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2915" indent="-228577" algn="l" defTabSz="914305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SMIGIBA\Courrier\Logo\Smigiba-logoCOU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1"/>
            <a:ext cx="2441432" cy="1800200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564904"/>
            <a:ext cx="6984776" cy="1780108"/>
          </a:xfrm>
        </p:spPr>
        <p:txBody>
          <a:bodyPr anchor="ctr">
            <a:normAutofit fontScale="90000"/>
          </a:bodyPr>
          <a:lstStyle/>
          <a:p>
            <a:r>
              <a:rPr lang="fr-FR" dirty="0"/>
              <a:t>Conseil syndical </a:t>
            </a:r>
            <a:br>
              <a:rPr lang="fr-FR" dirty="0"/>
            </a:br>
            <a:br>
              <a:rPr lang="fr-FR" sz="2700" i="1" dirty="0"/>
            </a:br>
            <a:br>
              <a:rPr lang="fr-FR" sz="2700" i="1" dirty="0"/>
            </a:br>
            <a:r>
              <a:rPr lang="fr-F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du 24 mai 2018 – 17h00</a:t>
            </a:r>
            <a:br>
              <a:rPr lang="fr-FR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/>
              <a:t>CCSB </a:t>
            </a:r>
            <a:r>
              <a:rPr lang="fr-FR" sz="2400" dirty="0" err="1"/>
              <a:t>Lagrand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2971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5244787-B629-4696-BB83-07076E66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941168"/>
          </a:xfrm>
        </p:spPr>
        <p:txBody>
          <a:bodyPr>
            <a:normAutofit fontScale="85000" lnSpcReduction="20000"/>
          </a:bodyPr>
          <a:lstStyle/>
          <a:p>
            <a:r>
              <a:rPr lang="fr-FR" sz="2600" dirty="0"/>
              <a:t>Étude : </a:t>
            </a:r>
            <a:r>
              <a:rPr lang="fr-FR" sz="2600" dirty="0">
                <a:solidFill>
                  <a:schemeClr val="tx2"/>
                </a:solidFill>
              </a:rPr>
              <a:t>48 000 € TTC</a:t>
            </a:r>
          </a:p>
          <a:p>
            <a:endParaRPr lang="fr-FR" sz="1400" dirty="0"/>
          </a:p>
          <a:p>
            <a:r>
              <a:rPr lang="fr-FR" sz="2600" dirty="0"/>
              <a:t>Contenu : </a:t>
            </a:r>
          </a:p>
          <a:p>
            <a:pPr lvl="1"/>
            <a:r>
              <a:rPr lang="fr-FR" sz="2100" dirty="0"/>
              <a:t>Profil en long objectif et profil d’équilibre</a:t>
            </a:r>
          </a:p>
          <a:p>
            <a:pPr lvl="1"/>
            <a:r>
              <a:rPr lang="fr-FR" sz="2100" dirty="0"/>
              <a:t>Espace de mobilité /espace concerté</a:t>
            </a:r>
          </a:p>
          <a:p>
            <a:pPr lvl="1"/>
            <a:r>
              <a:rPr lang="fr-FR" sz="2100" dirty="0"/>
              <a:t>Étude du transport solide et granulométrique</a:t>
            </a:r>
          </a:p>
          <a:p>
            <a:pPr lvl="1"/>
            <a:r>
              <a:rPr lang="fr-FR" sz="2100" dirty="0"/>
              <a:t>Plan d’actions</a:t>
            </a:r>
          </a:p>
          <a:p>
            <a:endParaRPr lang="fr-FR" sz="1400" dirty="0"/>
          </a:p>
          <a:p>
            <a:r>
              <a:rPr lang="fr-FR" sz="2600" dirty="0"/>
              <a:t>Réalisation partielle en </a:t>
            </a:r>
            <a:r>
              <a:rPr lang="fr-FR" sz="2600" dirty="0">
                <a:solidFill>
                  <a:schemeClr val="tx2"/>
                </a:solidFill>
              </a:rPr>
              <a:t>interne</a:t>
            </a:r>
            <a:r>
              <a:rPr lang="fr-FR" sz="2600" dirty="0"/>
              <a:t> : </a:t>
            </a:r>
          </a:p>
          <a:p>
            <a:pPr lvl="1"/>
            <a:r>
              <a:rPr lang="fr-FR" sz="2100" b="1" dirty="0"/>
              <a:t>Stagiaire + prévoir un CDD (2 à 4 mois, cat A/B)</a:t>
            </a:r>
          </a:p>
          <a:p>
            <a:pPr lvl="1"/>
            <a:r>
              <a:rPr lang="fr-FR" sz="2100" b="1" dirty="0">
                <a:solidFill>
                  <a:srgbClr val="FF9933"/>
                </a:solidFill>
              </a:rPr>
              <a:t>Externalisation</a:t>
            </a:r>
            <a:r>
              <a:rPr lang="fr-FR" sz="2100" dirty="0"/>
              <a:t> possible études spécifiques</a:t>
            </a:r>
          </a:p>
          <a:p>
            <a:endParaRPr lang="fr-FR" sz="1400" dirty="0"/>
          </a:p>
          <a:p>
            <a:r>
              <a:rPr lang="fr-FR" sz="2600" dirty="0"/>
              <a:t>Plan de financement :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2100" dirty="0"/>
              <a:t>Agence de l’Eau RMC 	50 % 	</a:t>
            </a:r>
            <a:r>
              <a:rPr lang="fr-FR" sz="2100" dirty="0">
                <a:sym typeface="Wingdings" panose="05000000000000000000" pitchFamily="2" charset="2"/>
              </a:rPr>
              <a:t></a:t>
            </a:r>
            <a:r>
              <a:rPr lang="fr-FR" sz="2100" dirty="0"/>
              <a:t> 	24 000 € 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2100" dirty="0"/>
              <a:t>Conseil Régional PACA 	15,5 % 	</a:t>
            </a:r>
            <a:r>
              <a:rPr lang="fr-FR" sz="2100" dirty="0">
                <a:sym typeface="Wingdings" panose="05000000000000000000" pitchFamily="2" charset="2"/>
              </a:rPr>
              <a:t></a:t>
            </a:r>
            <a:r>
              <a:rPr lang="fr-FR" sz="2100" dirty="0"/>
              <a:t> 	7 440 € 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2100" dirty="0"/>
              <a:t>Conseil Départemental 26 	11,4 % 	</a:t>
            </a:r>
            <a:r>
              <a:rPr lang="fr-FR" sz="2100" dirty="0">
                <a:sym typeface="Wingdings" panose="05000000000000000000" pitchFamily="2" charset="2"/>
              </a:rPr>
              <a:t></a:t>
            </a:r>
            <a:r>
              <a:rPr lang="fr-FR" sz="2100" dirty="0"/>
              <a:t>	5472 € 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2100" dirty="0"/>
              <a:t>Conseil Départemental 05 	3,1 % 	</a:t>
            </a:r>
            <a:r>
              <a:rPr lang="fr-FR" sz="2100" dirty="0">
                <a:sym typeface="Wingdings" panose="05000000000000000000" pitchFamily="2" charset="2"/>
              </a:rPr>
              <a:t></a:t>
            </a:r>
            <a:r>
              <a:rPr lang="fr-FR" sz="2100" dirty="0"/>
              <a:t>	1488 € 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2100" dirty="0"/>
              <a:t>SMIGIBA 	20 %	</a:t>
            </a:r>
            <a:r>
              <a:rPr lang="fr-FR" sz="2100" dirty="0">
                <a:sym typeface="Wingdings" panose="05000000000000000000" pitchFamily="2" charset="2"/>
              </a:rPr>
              <a:t></a:t>
            </a:r>
            <a:r>
              <a:rPr lang="fr-FR" sz="2100" dirty="0"/>
              <a:t> 	9 600 € TTC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</a:t>
            </a:r>
            <a:r>
              <a:rPr lang="fr-FR" sz="4000" dirty="0"/>
              <a:t>: Plan de gestion alluvions </a:t>
            </a:r>
            <a:r>
              <a:rPr lang="fr-FR" sz="4000" dirty="0" err="1"/>
              <a:t>Méouge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59455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3EF6FB2-A951-43F7-98ED-0AB134D03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761360"/>
          </a:xfrm>
        </p:spPr>
        <p:txBody>
          <a:bodyPr>
            <a:normAutofit/>
          </a:bodyPr>
          <a:lstStyle/>
          <a:p>
            <a:r>
              <a:rPr lang="fr-FR" sz="2200" dirty="0"/>
              <a:t>Étude :</a:t>
            </a:r>
            <a:r>
              <a:rPr lang="fr-FR" sz="2200" dirty="0">
                <a:solidFill>
                  <a:schemeClr val="tx2"/>
                </a:solidFill>
              </a:rPr>
              <a:t> 5 000 € HT</a:t>
            </a:r>
          </a:p>
          <a:p>
            <a:endParaRPr lang="fr-FR" sz="1200" dirty="0"/>
          </a:p>
          <a:p>
            <a:r>
              <a:rPr lang="fr-FR" sz="2200" dirty="0"/>
              <a:t>Contexte : </a:t>
            </a:r>
            <a:r>
              <a:rPr lang="fr-FR" sz="2200" b="0" dirty="0">
                <a:solidFill>
                  <a:schemeClr val="tx2"/>
                </a:solidFill>
              </a:rPr>
              <a:t>étude sur les endiguements du Grand Buëch réalisée en 2017, plusieurs scénarios proposés</a:t>
            </a:r>
          </a:p>
          <a:p>
            <a:endParaRPr lang="fr-FR" sz="1200" dirty="0"/>
          </a:p>
          <a:p>
            <a:r>
              <a:rPr lang="fr-FR" sz="2200" dirty="0"/>
              <a:t>Objectifs : </a:t>
            </a:r>
          </a:p>
          <a:p>
            <a:pPr lvl="1"/>
            <a:r>
              <a:rPr lang="fr-FR" sz="2000" dirty="0"/>
              <a:t>Présenter ces scénarios aux riverains</a:t>
            </a:r>
          </a:p>
          <a:p>
            <a:pPr lvl="1"/>
            <a:r>
              <a:rPr lang="fr-FR" sz="2000" dirty="0"/>
              <a:t>Organiser une concertation</a:t>
            </a:r>
          </a:p>
          <a:p>
            <a:pPr lvl="1"/>
            <a:r>
              <a:rPr lang="fr-FR" sz="2000" dirty="0"/>
              <a:t>Valider un scénario</a:t>
            </a:r>
          </a:p>
          <a:p>
            <a:endParaRPr lang="fr-FR" sz="1200" dirty="0"/>
          </a:p>
          <a:p>
            <a:r>
              <a:rPr lang="fr-FR" sz="2200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 	50 %	</a:t>
            </a:r>
            <a:r>
              <a:rPr lang="fr-FR" sz="1800" dirty="0">
                <a:sym typeface="Wingdings" panose="05000000000000000000" pitchFamily="2" charset="2"/>
              </a:rPr>
              <a:t>	2 500 € HT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	30 %		1 500 € HT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1 000 € HT</a:t>
            </a:r>
            <a:endParaRPr lang="en-US" sz="1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416D3BF-B1D9-49B0-BC7C-9BF5EFA4B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concertation – étude d’endiguements du Grand Buëch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57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488682F1-3CDA-432F-8E81-86914BACE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9053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Programme d’actions : </a:t>
            </a:r>
            <a:r>
              <a:rPr lang="fr-FR" dirty="0">
                <a:solidFill>
                  <a:schemeClr val="tx2"/>
                </a:solidFill>
              </a:rPr>
              <a:t>145 960,82 € TTC pour 2018</a:t>
            </a:r>
          </a:p>
          <a:p>
            <a:pPr>
              <a:lnSpc>
                <a:spcPct val="120000"/>
              </a:lnSpc>
            </a:pPr>
            <a:endParaRPr lang="fr-FR" sz="1300" dirty="0"/>
          </a:p>
          <a:p>
            <a:pPr>
              <a:lnSpc>
                <a:spcPct val="120000"/>
              </a:lnSpc>
            </a:pPr>
            <a:r>
              <a:rPr lang="fr-FR" dirty="0"/>
              <a:t>Contexte : </a:t>
            </a:r>
          </a:p>
          <a:p>
            <a:pPr lvl="1"/>
            <a:r>
              <a:rPr lang="fr-FR" dirty="0"/>
              <a:t>POIA = Programme européen</a:t>
            </a:r>
          </a:p>
          <a:p>
            <a:pPr lvl="1"/>
            <a:r>
              <a:rPr lang="fr-FR" dirty="0"/>
              <a:t>Délibération prise en octobre 2017 pour candidater au POIA</a:t>
            </a:r>
          </a:p>
          <a:p>
            <a:pPr lvl="1"/>
            <a:r>
              <a:rPr lang="fr-FR" dirty="0"/>
              <a:t>Demande de la Région PACA et du FNADT (Fonds National d’Aménagement et de Développement du Territoire) de partager la contribution nationale de 30 %</a:t>
            </a:r>
          </a:p>
          <a:p>
            <a:pPr lvl="1"/>
            <a:r>
              <a:rPr lang="fr-FR" dirty="0"/>
              <a:t>Demande d’une délibération annuelle</a:t>
            </a:r>
          </a:p>
          <a:p>
            <a:pPr lvl="1"/>
            <a:r>
              <a:rPr lang="fr-FR" dirty="0"/>
              <a:t>Décomposition des dépenses 48% de salaires et charges</a:t>
            </a:r>
          </a:p>
          <a:p>
            <a:pPr>
              <a:lnSpc>
                <a:spcPct val="120000"/>
              </a:lnSpc>
            </a:pPr>
            <a:endParaRPr lang="fr-FR" sz="1400" dirty="0"/>
          </a:p>
          <a:p>
            <a:pPr>
              <a:lnSpc>
                <a:spcPct val="120000"/>
              </a:lnSpc>
            </a:pPr>
            <a:r>
              <a:rPr lang="fr-FR" dirty="0"/>
              <a:t>Plan de financement pour 2018 : 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/>
              <a:t>FEDER	50 %	</a:t>
            </a:r>
            <a:r>
              <a:rPr lang="fr-FR" sz="1900" dirty="0">
                <a:sym typeface="Wingdings" panose="05000000000000000000" pitchFamily="2" charset="2"/>
              </a:rPr>
              <a:t>	72 980,42 € 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/>
              <a:t>État (FNADT)	15 %	</a:t>
            </a:r>
            <a:r>
              <a:rPr lang="fr-FR" sz="1900" dirty="0">
                <a:sym typeface="Wingdings" panose="05000000000000000000" pitchFamily="2" charset="2"/>
              </a:rPr>
              <a:t>	21 894,12 € TTC</a:t>
            </a:r>
            <a:endParaRPr lang="fr-FR" sz="1900" dirty="0"/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/>
              <a:t>Conseil Régional PACA	15 %	</a:t>
            </a:r>
            <a:r>
              <a:rPr lang="fr-FR" sz="1900" dirty="0">
                <a:sym typeface="Wingdings" panose="05000000000000000000" pitchFamily="2" charset="2"/>
              </a:rPr>
              <a:t>	21 894,12 € 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/>
              <a:t>SMIGIBA	20 %	</a:t>
            </a:r>
            <a:r>
              <a:rPr lang="fr-FR" sz="1900" dirty="0">
                <a:sym typeface="Wingdings" panose="05000000000000000000" pitchFamily="2" charset="2"/>
              </a:rPr>
              <a:t>	29 192,16 € TTC</a:t>
            </a:r>
            <a:endParaRPr lang="fr-FR" sz="1900" dirty="0"/>
          </a:p>
          <a:p>
            <a:pPr>
              <a:tabLst>
                <a:tab pos="4124325" algn="r"/>
                <a:tab pos="4308475" algn="l"/>
                <a:tab pos="6096000" algn="r"/>
              </a:tabLst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2477830-95EB-4C65-9F46-859CA8DF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Programme Opérationnel du Massif des Alpes – Année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4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B49AAFB-DEEB-4B2F-A129-55D912AAB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761360"/>
          </a:xfrm>
        </p:spPr>
        <p:txBody>
          <a:bodyPr>
            <a:normAutofit/>
          </a:bodyPr>
          <a:lstStyle/>
          <a:p>
            <a:r>
              <a:rPr lang="fr-FR" sz="2200" dirty="0"/>
              <a:t>Étude : </a:t>
            </a:r>
            <a:r>
              <a:rPr lang="fr-FR" sz="2200" dirty="0">
                <a:solidFill>
                  <a:schemeClr val="tx2"/>
                </a:solidFill>
              </a:rPr>
              <a:t>10 000 € TTC</a:t>
            </a:r>
          </a:p>
          <a:p>
            <a:endParaRPr lang="fr-FR" sz="1200" dirty="0"/>
          </a:p>
          <a:p>
            <a:r>
              <a:rPr lang="fr-FR" sz="2200" dirty="0"/>
              <a:t>Objectifs :</a:t>
            </a:r>
          </a:p>
          <a:p>
            <a:pPr lvl="1"/>
            <a:r>
              <a:rPr lang="fr-FR" sz="2000" dirty="0"/>
              <a:t>Compléter le diagnostic du PAPI sur les aléas (en particulier Drôme)</a:t>
            </a:r>
          </a:p>
          <a:p>
            <a:pPr lvl="1"/>
            <a:r>
              <a:rPr lang="fr-FR" sz="2000" dirty="0"/>
              <a:t>Définir un scénario d’inondation fréquent (ensemble du bassin </a:t>
            </a:r>
            <a:endParaRPr lang="fr-FR" dirty="0"/>
          </a:p>
          <a:p>
            <a:endParaRPr lang="fr-FR" sz="1200" dirty="0"/>
          </a:p>
          <a:p>
            <a:r>
              <a:rPr lang="fr-FR" sz="2200" dirty="0"/>
              <a:t>Réalisation en </a:t>
            </a:r>
            <a:r>
              <a:rPr lang="fr-FR" sz="2200" dirty="0">
                <a:solidFill>
                  <a:schemeClr val="tx2"/>
                </a:solidFill>
              </a:rPr>
              <a:t>régie</a:t>
            </a:r>
          </a:p>
          <a:p>
            <a:endParaRPr lang="fr-FR" sz="1200" dirty="0"/>
          </a:p>
          <a:p>
            <a:r>
              <a:rPr lang="fr-FR" sz="2200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	50 %	</a:t>
            </a:r>
            <a:r>
              <a:rPr lang="fr-FR" sz="1800" dirty="0">
                <a:sym typeface="Wingdings" panose="05000000000000000000" pitchFamily="2" charset="2"/>
              </a:rPr>
              <a:t>	5 000 €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	30 %		3 000 €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2 000 € TTC</a:t>
            </a:r>
            <a:endParaRPr lang="fr-FR" sz="1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A340181-8F8F-4987-8195-13F716D0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Étude complémentaire sur les aléas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09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7719A96-8B1B-4434-8128-730E71AE9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47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Étude : </a:t>
            </a:r>
            <a:r>
              <a:rPr lang="en-US" dirty="0">
                <a:solidFill>
                  <a:schemeClr val="tx2"/>
                </a:solidFill>
              </a:rPr>
              <a:t>7 225 € TTC</a:t>
            </a:r>
          </a:p>
          <a:p>
            <a:pPr>
              <a:lnSpc>
                <a:spcPct val="110000"/>
              </a:lnSpc>
            </a:pPr>
            <a:endParaRPr lang="fr-FR" sz="1300" dirty="0"/>
          </a:p>
          <a:p>
            <a:pPr>
              <a:lnSpc>
                <a:spcPct val="110000"/>
              </a:lnSpc>
            </a:pPr>
            <a:r>
              <a:rPr lang="fr-FR" dirty="0"/>
              <a:t>Objectifs : </a:t>
            </a:r>
          </a:p>
          <a:p>
            <a:pPr lvl="1"/>
            <a:r>
              <a:rPr lang="fr-FR" dirty="0"/>
              <a:t>Compléter le diagnostic du PAPI</a:t>
            </a:r>
          </a:p>
          <a:p>
            <a:pPr lvl="1"/>
            <a:r>
              <a:rPr lang="fr-FR" dirty="0"/>
              <a:t>Recenser les ERP en zone inondable</a:t>
            </a:r>
          </a:p>
          <a:p>
            <a:pPr lvl="1"/>
            <a:r>
              <a:rPr lang="fr-FR" dirty="0"/>
              <a:t>Finaliser le recensement des enjeux humains en particulier dans la Drôme</a:t>
            </a:r>
          </a:p>
          <a:p>
            <a:endParaRPr lang="fr-FR" sz="1300" dirty="0"/>
          </a:p>
          <a:p>
            <a:r>
              <a:rPr lang="fr-FR" dirty="0"/>
              <a:t>Réalisation en </a:t>
            </a:r>
            <a:r>
              <a:rPr lang="fr-FR" dirty="0">
                <a:solidFill>
                  <a:schemeClr val="tx2"/>
                </a:solidFill>
              </a:rPr>
              <a:t>régie</a:t>
            </a:r>
          </a:p>
          <a:p>
            <a:endParaRPr lang="fr-FR" sz="1300" dirty="0"/>
          </a:p>
          <a:p>
            <a:r>
              <a:rPr lang="fr-FR" dirty="0"/>
              <a:t>Plan de financement :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/>
              <a:t>État (Fonds Barnier)	50 %	</a:t>
            </a:r>
            <a:r>
              <a:rPr lang="fr-FR" sz="1900" dirty="0">
                <a:sym typeface="Wingdings" panose="05000000000000000000" pitchFamily="2" charset="2"/>
              </a:rPr>
              <a:t>	3 612,50 € 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>
                <a:sym typeface="Wingdings" panose="05000000000000000000" pitchFamily="2" charset="2"/>
              </a:rPr>
              <a:t>Conseil Régional PACA	30 %		2 167,50 € TTC</a:t>
            </a:r>
          </a:p>
          <a:p>
            <a:pPr lvl="2"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>
                <a:sym typeface="Wingdings" panose="05000000000000000000" pitchFamily="2" charset="2"/>
              </a:rPr>
              <a:t>SMIGIBA	20 %		1 445,00 € TTC</a:t>
            </a:r>
            <a:endParaRPr lang="fr-FR" sz="19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0D7CE90-A778-4E70-9BA1-EC23BA3D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Recensement des enjeux humains et sensibles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8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D090460-E1A2-4439-84F7-4D30587E0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833368"/>
          </a:xfrm>
        </p:spPr>
        <p:txBody>
          <a:bodyPr/>
          <a:lstStyle/>
          <a:p>
            <a:r>
              <a:rPr lang="en-US" sz="2200" dirty="0"/>
              <a:t>Étude : </a:t>
            </a:r>
            <a:r>
              <a:rPr lang="en-US" sz="2200" dirty="0">
                <a:solidFill>
                  <a:schemeClr val="tx2"/>
                </a:solidFill>
              </a:rPr>
              <a:t>2 400 € TTC</a:t>
            </a:r>
          </a:p>
          <a:p>
            <a:endParaRPr lang="fr-FR" sz="1200" dirty="0"/>
          </a:p>
          <a:p>
            <a:r>
              <a:rPr lang="fr-FR" sz="2200" dirty="0"/>
              <a:t>Objectifs : </a:t>
            </a:r>
            <a:r>
              <a:rPr lang="fr-FR" sz="2200" b="0" dirty="0">
                <a:solidFill>
                  <a:schemeClr val="tx2"/>
                </a:solidFill>
              </a:rPr>
              <a:t>Intégrer la gestion du risque inondation dans les documents d’urbanisme</a:t>
            </a:r>
          </a:p>
          <a:p>
            <a:endParaRPr lang="fr-FR" sz="1200" dirty="0"/>
          </a:p>
          <a:p>
            <a:r>
              <a:rPr lang="fr-FR" sz="2200" dirty="0"/>
              <a:t>Travail avec le Scot Gapençais</a:t>
            </a:r>
          </a:p>
          <a:p>
            <a:endParaRPr lang="fr-FR" sz="1200" dirty="0"/>
          </a:p>
          <a:p>
            <a:r>
              <a:rPr lang="fr-FR" sz="2200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9088" algn="r"/>
                <a:tab pos="4303713" algn="l"/>
                <a:tab pos="6096000" algn="r"/>
              </a:tabLst>
            </a:pPr>
            <a:r>
              <a:rPr lang="fr-FR" sz="1800" dirty="0"/>
              <a:t>État (Fonds Barnier)	50 %	</a:t>
            </a:r>
            <a:r>
              <a:rPr lang="fr-FR" sz="1800" dirty="0">
                <a:sym typeface="Wingdings" panose="05000000000000000000" pitchFamily="2" charset="2"/>
              </a:rPr>
              <a:t>	1 200 € TTC</a:t>
            </a:r>
          </a:p>
          <a:p>
            <a:pPr lvl="2">
              <a:lnSpc>
                <a:spcPct val="80000"/>
              </a:lnSpc>
              <a:tabLst>
                <a:tab pos="4129088" algn="r"/>
                <a:tab pos="4303713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	30 %		900 € TTC</a:t>
            </a:r>
          </a:p>
          <a:p>
            <a:pPr lvl="2">
              <a:lnSpc>
                <a:spcPct val="80000"/>
              </a:lnSpc>
              <a:tabLst>
                <a:tab pos="4129088" algn="r"/>
                <a:tab pos="4303713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600 € TTC</a:t>
            </a:r>
            <a:endParaRPr lang="fr-FR" sz="1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E9C5749-B9B7-4F8F-B249-936A54CD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8329"/>
            <a:ext cx="9144000" cy="1252728"/>
          </a:xfrm>
        </p:spPr>
        <p:txBody>
          <a:bodyPr>
            <a:noAutofit/>
          </a:bodyPr>
          <a:lstStyle/>
          <a:p>
            <a:r>
              <a:rPr lang="fr-FR" sz="3600" dirty="0"/>
              <a:t>Délibération :</a:t>
            </a:r>
            <a:r>
              <a:rPr lang="fr-FR" sz="3200" dirty="0"/>
              <a:t> Note d’intégration du risque inondation dans l’aménagement du territoire et l’urbanisme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3930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F573768-AF7F-4C43-9D5A-6FCA1E2F2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833368"/>
          </a:xfrm>
        </p:spPr>
        <p:txBody>
          <a:bodyPr/>
          <a:lstStyle/>
          <a:p>
            <a:r>
              <a:rPr lang="fr-FR" sz="2200" dirty="0"/>
              <a:t>Matériels et Prestations : </a:t>
            </a:r>
            <a:r>
              <a:rPr lang="fr-FR" sz="2200" dirty="0">
                <a:solidFill>
                  <a:schemeClr val="tx2"/>
                </a:solidFill>
              </a:rPr>
              <a:t>20 500 € HT</a:t>
            </a:r>
          </a:p>
          <a:p>
            <a:endParaRPr lang="fr-FR" sz="1200" dirty="0"/>
          </a:p>
          <a:p>
            <a:r>
              <a:rPr lang="fr-FR" sz="2200" dirty="0"/>
              <a:t>Contexte : </a:t>
            </a:r>
          </a:p>
          <a:p>
            <a:pPr lvl="1"/>
            <a:r>
              <a:rPr lang="fr-FR" sz="2000" dirty="0"/>
              <a:t>Modification du plan de financement de cette action en prévision de la saison d’étiage estival de 2018</a:t>
            </a:r>
          </a:p>
          <a:p>
            <a:pPr lvl="1"/>
            <a:r>
              <a:rPr lang="fr-FR" sz="2000" dirty="0"/>
              <a:t>annule et remplace délibération DE_2018_013 du 8 mars 2018</a:t>
            </a:r>
          </a:p>
          <a:p>
            <a:endParaRPr lang="fr-FR" sz="1200" dirty="0"/>
          </a:p>
          <a:p>
            <a:r>
              <a:rPr lang="fr-FR" sz="2200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9088" algn="r"/>
                <a:tab pos="4303713" algn="l"/>
                <a:tab pos="6096000" algn="r"/>
              </a:tabLst>
            </a:pPr>
            <a:r>
              <a:rPr lang="fr-FR" sz="1800" dirty="0"/>
              <a:t>Agence de l’Eau RMC 	80 %	</a:t>
            </a:r>
            <a:r>
              <a:rPr lang="fr-FR" sz="1800" dirty="0">
                <a:sym typeface="Wingdings" panose="05000000000000000000" pitchFamily="2" charset="2"/>
              </a:rPr>
              <a:t>	16 400 € HT</a:t>
            </a:r>
          </a:p>
          <a:p>
            <a:pPr lvl="2">
              <a:lnSpc>
                <a:spcPct val="80000"/>
              </a:lnSpc>
              <a:tabLst>
                <a:tab pos="4129088" algn="r"/>
                <a:tab pos="4303713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4 100 € HT</a:t>
            </a:r>
            <a:endParaRPr lang="fr-FR" sz="1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35833E4-40BD-40E3-A9F7-23F5BF8D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Stations de suivi des débits d’étiage</a:t>
            </a:r>
          </a:p>
        </p:txBody>
      </p:sp>
    </p:spTree>
    <p:extLst>
      <p:ext uri="{BB962C8B-B14F-4D97-AF65-F5344CB8AC3E}">
        <p14:creationId xmlns:p14="http://schemas.microsoft.com/office/powerpoint/2010/main" val="1424778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98FFEF0-A133-4F44-B4A7-6E50A338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2492896"/>
            <a:ext cx="7020769" cy="3889904"/>
          </a:xfrm>
        </p:spPr>
        <p:txBody>
          <a:bodyPr/>
          <a:lstStyle/>
          <a:p>
            <a:r>
              <a:rPr lang="fr-FR" dirty="0"/>
              <a:t>Convention avec la CCBD pour la mise à disposition du SMIGIBA d’un agent intercommunal pour effectuer l’entretien des locaux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A2E3F3E-5826-4AC4-8069-5015C9F19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Convention de mise à disposition d’un agent intercommunal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6085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A20C40D-09C5-4338-B863-48B02B643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Date du prochain comité syndical :</a:t>
            </a:r>
          </a:p>
          <a:p>
            <a:pPr marL="301912" lvl="1" indent="0">
              <a:buNone/>
            </a:pPr>
            <a:r>
              <a:rPr lang="fr-FR" dirty="0"/>
              <a:t>À définir avant l’été ou en septembre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15EC384-7A6C-4684-AD09-CEC57928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informations générales</a:t>
            </a:r>
          </a:p>
        </p:txBody>
      </p:sp>
    </p:spTree>
    <p:extLst>
      <p:ext uri="{BB962C8B-B14F-4D97-AF65-F5344CB8AC3E}">
        <p14:creationId xmlns:p14="http://schemas.microsoft.com/office/powerpoint/2010/main" val="101588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E9D89B-80B8-4B0D-BA02-42143E7EE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474800"/>
          </a:xfrm>
        </p:spPr>
        <p:txBody>
          <a:bodyPr>
            <a:normAutofit/>
          </a:bodyPr>
          <a:lstStyle/>
          <a:p>
            <a:r>
              <a:rPr lang="fr-FR" dirty="0"/>
              <a:t>Étude : </a:t>
            </a:r>
            <a:r>
              <a:rPr lang="fr-FR" dirty="0">
                <a:solidFill>
                  <a:schemeClr val="tx2"/>
                </a:solidFill>
              </a:rPr>
              <a:t>18 000 € TTC</a:t>
            </a:r>
          </a:p>
          <a:p>
            <a:endParaRPr lang="fr-FR" sz="1200" dirty="0">
              <a:solidFill>
                <a:schemeClr val="tx2"/>
              </a:solidFill>
            </a:endParaRPr>
          </a:p>
          <a:p>
            <a:r>
              <a:rPr lang="fr-FR" dirty="0"/>
              <a:t>Objectifs :</a:t>
            </a:r>
          </a:p>
          <a:p>
            <a:pPr lvl="1"/>
            <a:r>
              <a:rPr lang="fr-FR" sz="2000" dirty="0"/>
              <a:t>Définition de la gestion de la GEMAPI sur le bassin versant</a:t>
            </a:r>
          </a:p>
          <a:p>
            <a:pPr lvl="1"/>
            <a:r>
              <a:rPr lang="fr-FR" sz="2000" dirty="0"/>
              <a:t>Révision des statuts pour intégrer cette compétence et revoir la représentativité</a:t>
            </a:r>
          </a:p>
          <a:p>
            <a:pPr lvl="1"/>
            <a:r>
              <a:rPr lang="fr-FR" sz="2000" dirty="0"/>
              <a:t>Recruter un bureau d’études spécialisé</a:t>
            </a:r>
          </a:p>
          <a:p>
            <a:pPr lvl="1"/>
            <a:endParaRPr lang="fr-FR" sz="1200" dirty="0"/>
          </a:p>
          <a:p>
            <a:r>
              <a:rPr lang="fr-FR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Agence de l’eau 	80 %	</a:t>
            </a:r>
            <a:r>
              <a:rPr lang="fr-FR" sz="1800" dirty="0">
                <a:sym typeface="Wingdings" panose="05000000000000000000" pitchFamily="2" charset="2"/>
              </a:rPr>
              <a:t>	14 400 €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3 600 € TTC</a:t>
            </a:r>
            <a:endParaRPr lang="en-US" sz="1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</a:t>
            </a:r>
            <a:r>
              <a:rPr lang="fr-FR" sz="4000" dirty="0"/>
              <a:t>: Etude GEMAPI et révision des statuts du Syndicat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79084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E9EA9E-6D6B-4592-A2F3-27EA54BBF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474800"/>
          </a:xfrm>
        </p:spPr>
        <p:txBody>
          <a:bodyPr>
            <a:normAutofit/>
          </a:bodyPr>
          <a:lstStyle/>
          <a:p>
            <a:r>
              <a:rPr lang="fr-FR" dirty="0"/>
              <a:t>Étude : </a:t>
            </a:r>
            <a:r>
              <a:rPr lang="fr-FR" dirty="0">
                <a:solidFill>
                  <a:schemeClr val="tx2"/>
                </a:solidFill>
              </a:rPr>
              <a:t>12 000 € TTC</a:t>
            </a:r>
          </a:p>
          <a:p>
            <a:endParaRPr lang="fr-FR" sz="1200" dirty="0"/>
          </a:p>
          <a:p>
            <a:r>
              <a:rPr lang="fr-FR" dirty="0"/>
              <a:t>Objectifs : </a:t>
            </a:r>
          </a:p>
          <a:p>
            <a:pPr lvl="1"/>
            <a:r>
              <a:rPr lang="fr-FR" sz="2000" b="0" dirty="0">
                <a:solidFill>
                  <a:schemeClr val="tx2"/>
                </a:solidFill>
              </a:rPr>
              <a:t>Finaliser le recensement des enjeux sur le territoire, en particulier les enjeux agricoles pour la </a:t>
            </a:r>
            <a:r>
              <a:rPr lang="fr-FR" sz="2000" b="0" dirty="0" err="1">
                <a:solidFill>
                  <a:schemeClr val="tx2"/>
                </a:solidFill>
              </a:rPr>
              <a:t>Méouge</a:t>
            </a:r>
            <a:r>
              <a:rPr lang="fr-FR" sz="2000" b="0" dirty="0">
                <a:solidFill>
                  <a:schemeClr val="tx2"/>
                </a:solidFill>
              </a:rPr>
              <a:t> Drômoise</a:t>
            </a:r>
          </a:p>
          <a:p>
            <a:pPr lvl="1"/>
            <a:r>
              <a:rPr lang="fr-FR" sz="2000" b="0" dirty="0">
                <a:solidFill>
                  <a:schemeClr val="tx2"/>
                </a:solidFill>
              </a:rPr>
              <a:t>Les enjeux agricoles sur le reste du bassin versant seront traités en 2019</a:t>
            </a:r>
          </a:p>
          <a:p>
            <a:pPr lvl="1"/>
            <a:r>
              <a:rPr lang="fr-FR" sz="2000" dirty="0"/>
              <a:t>Travail avec la CA 26</a:t>
            </a:r>
            <a:endParaRPr lang="fr-FR" sz="2000" b="0" dirty="0">
              <a:solidFill>
                <a:schemeClr val="tx2"/>
              </a:solidFill>
            </a:endParaRPr>
          </a:p>
          <a:p>
            <a:endParaRPr lang="fr-FR" sz="1200" dirty="0"/>
          </a:p>
          <a:p>
            <a:r>
              <a:rPr lang="fr-FR" dirty="0"/>
              <a:t>Plan de financement : 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	50%	</a:t>
            </a:r>
            <a:r>
              <a:rPr lang="fr-FR" sz="1800" dirty="0">
                <a:sym typeface="Wingdings" panose="05000000000000000000" pitchFamily="2" charset="2"/>
              </a:rPr>
              <a:t>	6 300 €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Départemental 26	30%		3780 €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20%		2 520 € TTC</a:t>
            </a:r>
            <a:endParaRPr lang="en-US" sz="1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37BA8E6-EA05-48A9-9FB3-8B82559A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Étude agricole approfondie </a:t>
            </a:r>
            <a:r>
              <a:rPr lang="fr-FR" sz="4000" dirty="0" err="1"/>
              <a:t>Méouge</a:t>
            </a:r>
            <a:r>
              <a:rPr lang="fr-FR" sz="4000" dirty="0"/>
              <a:t> Drômoise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891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86AE70F-8F59-476D-9A72-1BC63EE3C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474800"/>
          </a:xfrm>
        </p:spPr>
        <p:txBody>
          <a:bodyPr>
            <a:normAutofit/>
          </a:bodyPr>
          <a:lstStyle/>
          <a:p>
            <a:r>
              <a:rPr lang="fr-FR" dirty="0"/>
              <a:t>Programme d’animation 2018 : </a:t>
            </a:r>
            <a:r>
              <a:rPr lang="fr-FR" dirty="0">
                <a:solidFill>
                  <a:schemeClr val="tx2"/>
                </a:solidFill>
              </a:rPr>
              <a:t>9 600 € TTC</a:t>
            </a:r>
          </a:p>
          <a:p>
            <a:endParaRPr lang="fr-FR" sz="1200" dirty="0"/>
          </a:p>
          <a:p>
            <a:r>
              <a:rPr lang="fr-FR" dirty="0"/>
              <a:t>Objectifs :</a:t>
            </a:r>
          </a:p>
          <a:p>
            <a:pPr lvl="1"/>
            <a:r>
              <a:rPr lang="fr-FR" sz="2000" dirty="0"/>
              <a:t>Sensibilisation des scolaires aux risques inondations et crues torrentielles</a:t>
            </a:r>
          </a:p>
          <a:p>
            <a:pPr lvl="1"/>
            <a:r>
              <a:rPr lang="fr-FR" sz="2000" dirty="0"/>
              <a:t>Conférences pour le grand public</a:t>
            </a:r>
          </a:p>
          <a:p>
            <a:pPr lvl="1"/>
            <a:r>
              <a:rPr lang="fr-FR" sz="2000" dirty="0"/>
              <a:t>Articles pour les bulletins des collectivités</a:t>
            </a:r>
          </a:p>
          <a:p>
            <a:endParaRPr lang="fr-FR" sz="1200" dirty="0"/>
          </a:p>
          <a:p>
            <a:r>
              <a:rPr lang="fr-FR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 	50 %	</a:t>
            </a:r>
            <a:r>
              <a:rPr lang="fr-FR" sz="1800" dirty="0">
                <a:sym typeface="Wingdings" panose="05000000000000000000" pitchFamily="2" charset="2"/>
              </a:rPr>
              <a:t>	4 800 €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	30 %		2 880 €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1 920 € TTC</a:t>
            </a:r>
            <a:endParaRPr lang="en-US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39C49A9-A1E0-4FB5-83F5-BA725B92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Information à destination du public - 2018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8DEAA09-4171-4C95-8F30-4F0A41457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474800"/>
          </a:xfrm>
        </p:spPr>
        <p:txBody>
          <a:bodyPr>
            <a:normAutofit/>
          </a:bodyPr>
          <a:lstStyle/>
          <a:p>
            <a:r>
              <a:rPr lang="fr-FR" dirty="0"/>
              <a:t>Programme 2018 : </a:t>
            </a:r>
            <a:r>
              <a:rPr lang="fr-FR" dirty="0">
                <a:solidFill>
                  <a:schemeClr val="tx2"/>
                </a:solidFill>
              </a:rPr>
              <a:t>1 200 € TTC</a:t>
            </a:r>
          </a:p>
          <a:p>
            <a:endParaRPr lang="fr-FR" sz="1200" dirty="0"/>
          </a:p>
          <a:p>
            <a:r>
              <a:rPr lang="fr-FR" dirty="0"/>
              <a:t>Objectifs : </a:t>
            </a:r>
          </a:p>
          <a:p>
            <a:pPr marL="301912" lvl="1" indent="0">
              <a:buNone/>
            </a:pPr>
            <a:r>
              <a:rPr lang="fr-FR" sz="2000" b="0" dirty="0">
                <a:solidFill>
                  <a:schemeClr val="tx2"/>
                </a:solidFill>
              </a:rPr>
              <a:t>Sensibilisation des acteurs locaux à travers des réunions thématiques et une veille réglementaire semestrielle</a:t>
            </a:r>
          </a:p>
          <a:p>
            <a:endParaRPr lang="fr-FR" sz="1200" dirty="0"/>
          </a:p>
          <a:p>
            <a:r>
              <a:rPr lang="fr-FR" dirty="0"/>
              <a:t>Plan de financement </a:t>
            </a:r>
            <a:r>
              <a:rPr lang="en-US" dirty="0"/>
              <a:t>: 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	50 %	</a:t>
            </a:r>
            <a:r>
              <a:rPr lang="fr-FR" sz="1800" dirty="0">
                <a:sym typeface="Wingdings" panose="05000000000000000000" pitchFamily="2" charset="2"/>
              </a:rPr>
              <a:t>	600 €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	30 %		360 €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</a:t>
            </a:r>
            <a:r>
              <a:rPr lang="en-US" sz="1800" dirty="0">
                <a:sym typeface="Wingdings" panose="05000000000000000000" pitchFamily="2" charset="2"/>
              </a:rPr>
              <a:t>	20 %		240 € TTC</a:t>
            </a:r>
            <a:endParaRPr lang="en-US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ED29DFC-B67C-4800-B873-F47B81C5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Information à destination des acteurs locaux - 2018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511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E02AB6E-5125-4180-BD77-34F8B776D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941168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/>
              <a:t>Acquisition des marques : </a:t>
            </a:r>
            <a:r>
              <a:rPr lang="fr-FR" sz="2800" dirty="0">
                <a:solidFill>
                  <a:schemeClr val="tx2"/>
                </a:solidFill>
              </a:rPr>
              <a:t>4 200 € HT</a:t>
            </a:r>
          </a:p>
          <a:p>
            <a:endParaRPr lang="fr-FR" sz="1300" dirty="0"/>
          </a:p>
          <a:p>
            <a:r>
              <a:rPr lang="fr-FR" sz="2600" dirty="0"/>
              <a:t>Contexte : </a:t>
            </a:r>
            <a:r>
              <a:rPr lang="fr-FR" b="0" dirty="0">
                <a:solidFill>
                  <a:schemeClr val="tx2"/>
                </a:solidFill>
              </a:rPr>
              <a:t>Obligation d’apposer des repères de crues dans communes avec PPRN</a:t>
            </a:r>
          </a:p>
          <a:p>
            <a:endParaRPr lang="fr-FR" sz="1300" dirty="0"/>
          </a:p>
          <a:p>
            <a:r>
              <a:rPr lang="fr-FR" sz="2600" dirty="0"/>
              <a:t>Objectif : </a:t>
            </a:r>
            <a:r>
              <a:rPr lang="fr-FR" b="0" dirty="0">
                <a:solidFill>
                  <a:schemeClr val="tx2"/>
                </a:solidFill>
              </a:rPr>
              <a:t>Développement d’une culture du risque dans les communes avec et sans PPRN</a:t>
            </a:r>
          </a:p>
          <a:p>
            <a:endParaRPr lang="fr-FR" sz="1300" dirty="0"/>
          </a:p>
          <a:p>
            <a:pPr>
              <a:tabLst>
                <a:tab pos="3941763" algn="ctr"/>
                <a:tab pos="5922963" algn="ctr"/>
              </a:tabLst>
            </a:pPr>
            <a:r>
              <a:rPr lang="fr-FR" sz="2600" dirty="0"/>
              <a:t>Plan de financement : </a:t>
            </a:r>
            <a:r>
              <a:rPr lang="fr-FR" sz="2200" dirty="0"/>
              <a:t>	</a:t>
            </a:r>
            <a:r>
              <a:rPr lang="fr-FR" sz="2200" dirty="0">
                <a:solidFill>
                  <a:schemeClr val="tx2"/>
                </a:solidFill>
              </a:rPr>
              <a:t>avec PPRN	</a:t>
            </a:r>
            <a:r>
              <a:rPr lang="fr-FR" sz="2200" dirty="0">
                <a:solidFill>
                  <a:schemeClr val="accent1"/>
                </a:solidFill>
              </a:rPr>
              <a:t>sans PPRN</a:t>
            </a:r>
          </a:p>
          <a:p>
            <a:pPr lvl="2">
              <a:tabLst>
                <a:tab pos="4216400" algn="r"/>
                <a:tab pos="6096000" algn="r"/>
              </a:tabLst>
            </a:pPr>
            <a:r>
              <a:rPr lang="fr-FR" sz="2100" dirty="0"/>
              <a:t>État (Fonds Barnier)	50 %	</a:t>
            </a:r>
            <a:r>
              <a:rPr lang="fr-FR" sz="2100" dirty="0">
                <a:solidFill>
                  <a:schemeClr val="accent1"/>
                </a:solidFill>
              </a:rPr>
              <a:t>0 %</a:t>
            </a:r>
          </a:p>
          <a:p>
            <a:pPr marL="626997" lvl="2" indent="0">
              <a:buNone/>
              <a:tabLst>
                <a:tab pos="4398963" algn="r"/>
                <a:tab pos="5922963" algn="r"/>
              </a:tabLst>
            </a:pPr>
            <a:r>
              <a:rPr lang="fr-FR" sz="2100" dirty="0"/>
              <a:t>	1 050 € HT</a:t>
            </a:r>
            <a:endParaRPr lang="fr-FR" sz="1900" dirty="0"/>
          </a:p>
          <a:p>
            <a:pPr marL="626997" lvl="2" indent="0">
              <a:buNone/>
              <a:tabLst>
                <a:tab pos="4398963" algn="r"/>
                <a:tab pos="5922963" algn="r"/>
              </a:tabLst>
            </a:pPr>
            <a:endParaRPr lang="fr-FR" sz="600" dirty="0"/>
          </a:p>
          <a:p>
            <a:pPr lvl="2">
              <a:tabLst>
                <a:tab pos="4216400" algn="r"/>
                <a:tab pos="6096000" algn="r"/>
              </a:tabLst>
            </a:pPr>
            <a:r>
              <a:rPr lang="fr-FR" sz="2100" dirty="0"/>
              <a:t>Conseil Régional PACA	30 %	</a:t>
            </a:r>
            <a:r>
              <a:rPr lang="fr-FR" sz="2100" dirty="0">
                <a:solidFill>
                  <a:schemeClr val="accent1"/>
                </a:solidFill>
              </a:rPr>
              <a:t>45 %</a:t>
            </a:r>
          </a:p>
          <a:p>
            <a:pPr marL="626997" lvl="2" indent="0">
              <a:buNone/>
              <a:tabLst>
                <a:tab pos="4398963" algn="r"/>
                <a:tab pos="6278563" algn="r"/>
              </a:tabLst>
            </a:pPr>
            <a:r>
              <a:rPr lang="fr-FR" sz="2100" dirty="0"/>
              <a:t>	630 € HT	</a:t>
            </a:r>
            <a:r>
              <a:rPr lang="fr-FR" sz="2100" dirty="0">
                <a:solidFill>
                  <a:schemeClr val="accent1"/>
                </a:solidFill>
              </a:rPr>
              <a:t>945 € HT</a:t>
            </a:r>
            <a:endParaRPr lang="fr-FR" sz="1900" dirty="0">
              <a:solidFill>
                <a:schemeClr val="accent1"/>
              </a:solidFill>
            </a:endParaRPr>
          </a:p>
          <a:p>
            <a:pPr marL="626997" lvl="2" indent="0">
              <a:buNone/>
              <a:tabLst>
                <a:tab pos="4398963" algn="r"/>
                <a:tab pos="6278563" algn="r"/>
              </a:tabLst>
            </a:pPr>
            <a:endParaRPr lang="fr-FR" sz="600" dirty="0"/>
          </a:p>
          <a:p>
            <a:pPr lvl="2">
              <a:tabLst>
                <a:tab pos="4216400" algn="r"/>
                <a:tab pos="6096000" algn="r"/>
              </a:tabLst>
            </a:pPr>
            <a:r>
              <a:rPr lang="fr-FR" sz="2100" dirty="0"/>
              <a:t>Conseil Départemental 05	0 %	</a:t>
            </a:r>
            <a:r>
              <a:rPr lang="fr-FR" sz="2100" dirty="0">
                <a:solidFill>
                  <a:schemeClr val="accent1"/>
                </a:solidFill>
              </a:rPr>
              <a:t>35 %</a:t>
            </a:r>
          </a:p>
          <a:p>
            <a:pPr marL="626997" lvl="2" indent="0">
              <a:buNone/>
              <a:tabLst>
                <a:tab pos="4479925" algn="r"/>
                <a:tab pos="6278563" algn="r"/>
              </a:tabLst>
            </a:pPr>
            <a:r>
              <a:rPr lang="fr-FR" sz="2100" dirty="0"/>
              <a:t>		</a:t>
            </a:r>
            <a:r>
              <a:rPr lang="fr-FR" sz="2100" dirty="0">
                <a:solidFill>
                  <a:schemeClr val="accent1"/>
                </a:solidFill>
              </a:rPr>
              <a:t>420 € HT</a:t>
            </a:r>
            <a:endParaRPr lang="fr-FR" sz="1900" dirty="0">
              <a:solidFill>
                <a:schemeClr val="accent1"/>
              </a:solidFill>
            </a:endParaRPr>
          </a:p>
          <a:p>
            <a:pPr marL="626997" lvl="2" indent="0">
              <a:buNone/>
              <a:tabLst>
                <a:tab pos="4479925" algn="r"/>
                <a:tab pos="6278563" algn="r"/>
              </a:tabLst>
            </a:pPr>
            <a:endParaRPr lang="fr-FR" sz="600" dirty="0"/>
          </a:p>
          <a:p>
            <a:pPr lvl="2">
              <a:tabLst>
                <a:tab pos="4216400" algn="r"/>
                <a:tab pos="6096000" algn="r"/>
              </a:tabLst>
            </a:pPr>
            <a:r>
              <a:rPr lang="fr-FR" sz="2100" dirty="0"/>
              <a:t>SMIGIBA	20 %	</a:t>
            </a:r>
            <a:r>
              <a:rPr lang="fr-FR" sz="2100" dirty="0">
                <a:solidFill>
                  <a:schemeClr val="accent1"/>
                </a:solidFill>
              </a:rPr>
              <a:t>20 %</a:t>
            </a:r>
          </a:p>
          <a:p>
            <a:pPr marL="626997" lvl="2" indent="0">
              <a:buNone/>
              <a:tabLst>
                <a:tab pos="4398963" algn="r"/>
                <a:tab pos="6278563" algn="r"/>
              </a:tabLst>
            </a:pPr>
            <a:r>
              <a:rPr lang="fr-FR" sz="2100" dirty="0"/>
              <a:t>	420 € HT	</a:t>
            </a:r>
            <a:r>
              <a:rPr lang="fr-FR" sz="2100" dirty="0">
                <a:solidFill>
                  <a:schemeClr val="accent1"/>
                </a:solidFill>
              </a:rPr>
              <a:t>420 € HT</a:t>
            </a:r>
            <a:endParaRPr lang="fr-FR" sz="1800" dirty="0">
              <a:solidFill>
                <a:schemeClr val="accent1"/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E6117A4-DB83-44A5-9901-CE26C930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Installation de repères de crues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8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34CE679A-31C5-42FC-85F6-F004629B7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6528"/>
            <a:ext cx="7020769" cy="49514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fr-FR" dirty="0"/>
              <a:t>Étude : </a:t>
            </a:r>
            <a:r>
              <a:rPr lang="fr-FR" dirty="0">
                <a:solidFill>
                  <a:schemeClr val="tx2"/>
                </a:solidFill>
              </a:rPr>
              <a:t>24 100 € TTC</a:t>
            </a:r>
          </a:p>
          <a:p>
            <a:pPr>
              <a:lnSpc>
                <a:spcPct val="110000"/>
              </a:lnSpc>
            </a:pPr>
            <a:endParaRPr lang="fr-FR" sz="1300" dirty="0"/>
          </a:p>
          <a:p>
            <a:pPr>
              <a:lnSpc>
                <a:spcPct val="110000"/>
              </a:lnSpc>
            </a:pPr>
            <a:r>
              <a:rPr lang="fr-FR" dirty="0"/>
              <a:t>Déroulement : </a:t>
            </a:r>
          </a:p>
          <a:p>
            <a:pPr lvl="1"/>
            <a:r>
              <a:rPr lang="fr-FR" sz="1900" dirty="0"/>
              <a:t>Vision ressentie du risque : </a:t>
            </a:r>
            <a:r>
              <a:rPr lang="fr-FR" sz="1900" b="1" dirty="0"/>
              <a:t>Concertation</a:t>
            </a:r>
            <a:r>
              <a:rPr lang="fr-FR" sz="1900" dirty="0"/>
              <a:t> avec les élus pour l’identification des enjeux et des risques</a:t>
            </a:r>
          </a:p>
          <a:p>
            <a:pPr lvl="1"/>
            <a:r>
              <a:rPr lang="fr-FR" sz="1900" dirty="0"/>
              <a:t>Vision analytique (modélisation croisement enjeux/risques) </a:t>
            </a:r>
          </a:p>
          <a:p>
            <a:pPr lvl="1"/>
            <a:r>
              <a:rPr lang="fr-FR" sz="1900" dirty="0"/>
              <a:t>Vision économique (ordre de grandeur des coûts des inondations sur le territoire)</a:t>
            </a:r>
          </a:p>
          <a:p>
            <a:pPr lvl="1"/>
            <a:r>
              <a:rPr lang="fr-FR" sz="1900" dirty="0"/>
              <a:t>Croisement des visions </a:t>
            </a:r>
            <a:r>
              <a:rPr lang="fr-FR" sz="1900" dirty="0">
                <a:sym typeface="Wingdings" panose="05000000000000000000" pitchFamily="2" charset="2"/>
              </a:rPr>
              <a:t> identification des secteurs à protéger, définition des futurs systèmes d’endiguements et priorisation des secteurs pour les travaux avec les élus</a:t>
            </a:r>
          </a:p>
          <a:p>
            <a:pPr lvl="1"/>
            <a:r>
              <a:rPr lang="fr-FR" sz="1900" dirty="0">
                <a:sym typeface="Wingdings" panose="05000000000000000000" pitchFamily="2" charset="2"/>
              </a:rPr>
              <a:t>Bureau d’études spécialisé et travail en régie</a:t>
            </a:r>
          </a:p>
          <a:p>
            <a:endParaRPr lang="fr-FR" sz="1300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Plan de financement : 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>
                <a:sym typeface="Wingdings" panose="05000000000000000000" pitchFamily="2" charset="2"/>
              </a:rPr>
              <a:t>État (Fonds Barnier) 	50 %		12 050 € TTC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>
                <a:sym typeface="Wingdings" panose="05000000000000000000" pitchFamily="2" charset="2"/>
              </a:rPr>
              <a:t>Conseil Régional PACA	30 %		7 230 € TTC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900" dirty="0">
                <a:sym typeface="Wingdings" panose="05000000000000000000" pitchFamily="2" charset="2"/>
              </a:rPr>
              <a:t>SMIGIBA	20 %		4 820 € TTC</a:t>
            </a:r>
          </a:p>
          <a:p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70DEABC-57D9-4613-96A0-BB68175C2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Définition concertée des secteurs prioritaires et hiérarchisation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1611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66E73D6-9521-47D2-A304-705043F0C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908000"/>
            <a:ext cx="7020769" cy="4474800"/>
          </a:xfrm>
        </p:spPr>
        <p:txBody>
          <a:bodyPr/>
          <a:lstStyle/>
          <a:p>
            <a:r>
              <a:rPr lang="fr-FR" sz="2200" dirty="0"/>
              <a:t>Étude : </a:t>
            </a:r>
            <a:r>
              <a:rPr lang="fr-FR" sz="2200" dirty="0">
                <a:solidFill>
                  <a:schemeClr val="tx2"/>
                </a:solidFill>
              </a:rPr>
              <a:t>30 000 € TTC</a:t>
            </a:r>
          </a:p>
          <a:p>
            <a:endParaRPr lang="fr-FR" sz="1200" dirty="0"/>
          </a:p>
          <a:p>
            <a:r>
              <a:rPr lang="fr-FR" sz="2200" dirty="0"/>
              <a:t>Objectifs : </a:t>
            </a:r>
          </a:p>
          <a:p>
            <a:pPr lvl="1"/>
            <a:r>
              <a:rPr lang="fr-FR" sz="2000" dirty="0"/>
              <a:t>Identifier la vulnérabilité économique du territoire</a:t>
            </a:r>
          </a:p>
          <a:p>
            <a:pPr lvl="1"/>
            <a:r>
              <a:rPr lang="fr-FR" sz="2000" dirty="0"/>
              <a:t>Proposer un programme d’actions</a:t>
            </a:r>
          </a:p>
          <a:p>
            <a:pPr lvl="1"/>
            <a:r>
              <a:rPr lang="fr-FR" sz="2000" dirty="0"/>
              <a:t>Travail par un bureau d’études spécialisé</a:t>
            </a:r>
          </a:p>
          <a:p>
            <a:endParaRPr lang="fr-FR" sz="1200" dirty="0"/>
          </a:p>
          <a:p>
            <a:r>
              <a:rPr lang="fr-FR" sz="2200" dirty="0"/>
              <a:t>Plan de financement :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	50 %	</a:t>
            </a:r>
            <a:r>
              <a:rPr lang="fr-FR" sz="1800" dirty="0">
                <a:sym typeface="Wingdings" panose="05000000000000000000" pitchFamily="2" charset="2"/>
              </a:rPr>
              <a:t>	15 000 €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	30 %		9 000 € TTC</a:t>
            </a:r>
          </a:p>
          <a:p>
            <a:pPr lvl="2">
              <a:lnSpc>
                <a:spcPct val="8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	20 %		6 000 </a:t>
            </a:r>
            <a:r>
              <a:rPr lang="en-US" sz="1800" dirty="0">
                <a:sym typeface="Wingdings" panose="05000000000000000000" pitchFamily="2" charset="2"/>
              </a:rPr>
              <a:t>€ TTC</a:t>
            </a:r>
            <a:endParaRPr lang="en-US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43E61B8-9CDA-4617-8CE3-D29F9690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Délibération : </a:t>
            </a:r>
            <a:r>
              <a:rPr lang="fr-FR" sz="4000" dirty="0"/>
              <a:t>Analyse de la vulnérabilité économique du territoire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511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B0CAE8D-5AE2-487F-9778-9ED763F83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000" y="1908000"/>
            <a:ext cx="7020769" cy="4950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Étude : </a:t>
            </a:r>
            <a:r>
              <a:rPr lang="fr-FR" dirty="0">
                <a:solidFill>
                  <a:schemeClr val="tx2"/>
                </a:solidFill>
              </a:rPr>
              <a:t>55 670 € TTC</a:t>
            </a:r>
          </a:p>
          <a:p>
            <a:pPr>
              <a:lnSpc>
                <a:spcPct val="120000"/>
              </a:lnSpc>
            </a:pPr>
            <a:endParaRPr lang="fr-FR" sz="1200" dirty="0"/>
          </a:p>
          <a:p>
            <a:pPr>
              <a:lnSpc>
                <a:spcPct val="120000"/>
              </a:lnSpc>
            </a:pPr>
            <a:r>
              <a:rPr lang="fr-FR" dirty="0"/>
              <a:t>Objectifs : </a:t>
            </a:r>
          </a:p>
          <a:p>
            <a:pPr lvl="1">
              <a:lnSpc>
                <a:spcPct val="90000"/>
              </a:lnSpc>
            </a:pPr>
            <a:r>
              <a:rPr lang="fr-FR" sz="1900" dirty="0"/>
              <a:t>Définir la politique du syndicat dans les secteurs non classés en systèmes d’endiguements</a:t>
            </a:r>
          </a:p>
          <a:p>
            <a:pPr lvl="1">
              <a:lnSpc>
                <a:spcPct val="90000"/>
              </a:lnSpc>
            </a:pPr>
            <a:r>
              <a:rPr lang="fr-FR" sz="1900" dirty="0"/>
              <a:t>Faire un diagnostic des ouvrages non classés sur le territoire</a:t>
            </a:r>
          </a:p>
          <a:p>
            <a:pPr lvl="1">
              <a:lnSpc>
                <a:spcPct val="90000"/>
              </a:lnSpc>
            </a:pPr>
            <a:r>
              <a:rPr lang="fr-FR" sz="1900" dirty="0"/>
              <a:t>Prioriser les actions de restauration de berges du syndicat</a:t>
            </a:r>
          </a:p>
          <a:p>
            <a:pPr lvl="1">
              <a:lnSpc>
                <a:spcPct val="90000"/>
              </a:lnSpc>
            </a:pPr>
            <a:r>
              <a:rPr lang="fr-FR" sz="1900" dirty="0"/>
              <a:t>Poser les bases pour la rédaction d’un guide pour les riverains (prestation non inclue dans la présente délibération)</a:t>
            </a:r>
          </a:p>
          <a:p>
            <a:endParaRPr lang="fr-FR" sz="1200" dirty="0"/>
          </a:p>
          <a:p>
            <a:r>
              <a:rPr lang="fr-FR" dirty="0"/>
              <a:t>Réalisation en </a:t>
            </a:r>
            <a:r>
              <a:rPr lang="fr-FR" dirty="0">
                <a:solidFill>
                  <a:schemeClr val="tx2"/>
                </a:solidFill>
              </a:rPr>
              <a:t>régie</a:t>
            </a:r>
          </a:p>
          <a:p>
            <a:endParaRPr lang="fr-FR" sz="1200" dirty="0"/>
          </a:p>
          <a:p>
            <a:r>
              <a:rPr lang="fr-FR" dirty="0"/>
              <a:t>Plan de financement : 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/>
              <a:t>État (Fonds Barnier)	50 %	</a:t>
            </a:r>
            <a:r>
              <a:rPr lang="fr-FR" sz="1800" dirty="0">
                <a:sym typeface="Wingdings" panose="05000000000000000000" pitchFamily="2" charset="2"/>
              </a:rPr>
              <a:t>	27 835,00 € TTC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Conseil Régional PACA</a:t>
            </a:r>
            <a:r>
              <a:rPr lang="fr-FR" sz="1800" dirty="0"/>
              <a:t>	15 %	</a:t>
            </a:r>
            <a:r>
              <a:rPr lang="fr-FR" sz="1800" dirty="0">
                <a:sym typeface="Wingdings" panose="05000000000000000000" pitchFamily="2" charset="2"/>
              </a:rPr>
              <a:t>	8 350,50 € TTC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Agence de l’Eau RMC</a:t>
            </a:r>
            <a:r>
              <a:rPr lang="fr-FR" sz="1800" dirty="0"/>
              <a:t>	15 %	</a:t>
            </a:r>
            <a:r>
              <a:rPr lang="fr-FR" sz="1800" dirty="0">
                <a:sym typeface="Wingdings" panose="05000000000000000000" pitchFamily="2" charset="2"/>
              </a:rPr>
              <a:t>	8 350,50 € TTC</a:t>
            </a:r>
          </a:p>
          <a:p>
            <a:pPr lvl="2">
              <a:lnSpc>
                <a:spcPct val="90000"/>
              </a:lnSpc>
              <a:tabLst>
                <a:tab pos="4124325" algn="r"/>
                <a:tab pos="4308475" algn="l"/>
                <a:tab pos="6096000" algn="r"/>
              </a:tabLst>
            </a:pPr>
            <a:r>
              <a:rPr lang="fr-FR" sz="1800" dirty="0">
                <a:sym typeface="Wingdings" panose="05000000000000000000" pitchFamily="2" charset="2"/>
              </a:rPr>
              <a:t>SMIGIBA</a:t>
            </a:r>
            <a:r>
              <a:rPr lang="fr-FR" sz="1800" dirty="0"/>
              <a:t>	20 %	</a:t>
            </a:r>
            <a:r>
              <a:rPr lang="fr-FR" sz="1800" dirty="0">
                <a:sym typeface="Wingdings" panose="05000000000000000000" pitchFamily="2" charset="2"/>
              </a:rPr>
              <a:t>	11 134,00 € TTC</a:t>
            </a:r>
            <a:endParaRPr lang="en-US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0CFD87E-8593-4C91-9027-23BAB3A9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8329"/>
            <a:ext cx="8892480" cy="1252728"/>
          </a:xfrm>
        </p:spPr>
        <p:txBody>
          <a:bodyPr>
            <a:noAutofit/>
          </a:bodyPr>
          <a:lstStyle/>
          <a:p>
            <a:r>
              <a:rPr lang="fr-FR" sz="3600" dirty="0"/>
              <a:t>Délibération : </a:t>
            </a:r>
            <a:r>
              <a:rPr lang="fr-FR" sz="3200" dirty="0"/>
              <a:t>Stratégie de gestion des inondations en dehors des systèmes d’endiguements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324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12652</TotalTime>
  <Words>858</Words>
  <Application>Microsoft Office PowerPoint</Application>
  <PresentationFormat>Affichage à l'écran (4:3)</PresentationFormat>
  <Paragraphs>209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Wingdings</vt:lpstr>
      <vt:lpstr>Vagues</vt:lpstr>
      <vt:lpstr>Conseil syndical    Séance du 24 mai 2018 – 17h00  CCSB Lagrand</vt:lpstr>
      <vt:lpstr>Délibération : Etude GEMAPI et révision des statuts du Syndicat</vt:lpstr>
      <vt:lpstr>Délibération : Étude agricole approfondie Méouge Drômoise</vt:lpstr>
      <vt:lpstr>Délibération : Information à destination du public - 2018</vt:lpstr>
      <vt:lpstr>Délibération : Information à destination des acteurs locaux - 2018</vt:lpstr>
      <vt:lpstr>Délibération : Installation de repères de crues</vt:lpstr>
      <vt:lpstr>Délibération : Définition concertée des secteurs prioritaires et hiérarchisation</vt:lpstr>
      <vt:lpstr>Délibération : Analyse de la vulnérabilité économique du territoire</vt:lpstr>
      <vt:lpstr>Délibération : Stratégie de gestion des inondations en dehors des systèmes d’endiguements</vt:lpstr>
      <vt:lpstr>Délibération: Plan de gestion alluvions Méouge</vt:lpstr>
      <vt:lpstr>Délibération : concertation – étude d’endiguements du Grand Buëch</vt:lpstr>
      <vt:lpstr>Délibération : Programme Opérationnel du Massif des Alpes – Année 2018</vt:lpstr>
      <vt:lpstr>Délibération : Étude complémentaire sur les aléas</vt:lpstr>
      <vt:lpstr>Délibération : Recensement des enjeux humains et sensibles</vt:lpstr>
      <vt:lpstr>Délibération : Note d’intégration du risque inondation dans l’aménagement du territoire et l’urbanisme</vt:lpstr>
      <vt:lpstr>Délibération : Stations de suivi des débits d’étiage</vt:lpstr>
      <vt:lpstr>Délibération : Convention de mise à disposition d’un agent intercommunal</vt:lpstr>
      <vt:lpstr>Autres informations générales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Jocelyne PROUTEAU HOFFMANN</cp:lastModifiedBy>
  <cp:revision>312</cp:revision>
  <cp:lastPrinted>2018-03-08T14:06:20Z</cp:lastPrinted>
  <dcterms:created xsi:type="dcterms:W3CDTF">2017-07-13T09:28:35Z</dcterms:created>
  <dcterms:modified xsi:type="dcterms:W3CDTF">2018-05-24T07:29:50Z</dcterms:modified>
</cp:coreProperties>
</file>